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66" r:id="rId5"/>
    <p:sldId id="268" r:id="rId6"/>
    <p:sldId id="267" r:id="rId7"/>
    <p:sldId id="269" r:id="rId8"/>
    <p:sldId id="270" r:id="rId9"/>
    <p:sldId id="272" r:id="rId10"/>
    <p:sldId id="271" r:id="rId11"/>
    <p:sldId id="273" r:id="rId12"/>
    <p:sldId id="274" r:id="rId13"/>
    <p:sldId id="275" r:id="rId14"/>
    <p:sldId id="277" r:id="rId15"/>
    <p:sldId id="278" r:id="rId16"/>
    <p:sldId id="27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592" autoAdjust="0"/>
  </p:normalViewPr>
  <p:slideViewPr>
    <p:cSldViewPr snapToGrid="0" showGuides="1">
      <p:cViewPr varScale="1">
        <p:scale>
          <a:sx n="76" d="100"/>
          <a:sy n="76" d="100"/>
        </p:scale>
        <p:origin x="126" y="3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08.09.2021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08.09.2021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1</a:t>
            </a:fld>
            <a:endParaRPr lang="ru-RU" dirty="0"/>
          </a:p>
        </p:txBody>
      </p:sp>
    </p:spTree>
    <p:extLst>
      <p:ext uri="{BB962C8B-B14F-4D97-AF65-F5344CB8AC3E}">
        <p14:creationId xmlns:p14="http://schemas.microsoft.com/office/powerpoint/2010/main" val="154924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students 2 </a:t>
            </a:r>
            <a:r>
              <a:rPr lang="en-GB" dirty="0" err="1" smtClean="0"/>
              <a:t>mins</a:t>
            </a:r>
            <a:r>
              <a:rPr lang="en-GB" dirty="0" smtClean="0"/>
              <a:t> to come up with some idea</a:t>
            </a:r>
            <a:r>
              <a:rPr lang="en-GB" baseline="0" dirty="0" smtClean="0"/>
              <a:t>s and then c</a:t>
            </a:r>
            <a:r>
              <a:rPr lang="en-GB" dirty="0" smtClean="0"/>
              <a:t>omplete the table together as a group in the class. </a:t>
            </a:r>
          </a:p>
          <a:p>
            <a:r>
              <a:rPr lang="en-GB" dirty="0" smtClean="0"/>
              <a:t>Include</a:t>
            </a:r>
            <a:r>
              <a:rPr lang="en-GB" baseline="0" dirty="0" smtClean="0"/>
              <a:t> maps, atlases, brochures, travel guides, websites, timetables, travel agents, visitor centres, tourist boards, tourist information centres, government advice (FCO Travel Advice) </a:t>
            </a:r>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3</a:t>
            </a:fld>
            <a:endParaRPr lang="ru-RU" dirty="0"/>
          </a:p>
        </p:txBody>
      </p:sp>
    </p:spTree>
    <p:extLst>
      <p:ext uri="{BB962C8B-B14F-4D97-AF65-F5344CB8AC3E}">
        <p14:creationId xmlns:p14="http://schemas.microsoft.com/office/powerpoint/2010/main" val="25505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5</a:t>
            </a:fld>
            <a:endParaRPr lang="ru-RU" dirty="0"/>
          </a:p>
        </p:txBody>
      </p:sp>
    </p:spTree>
    <p:extLst>
      <p:ext uri="{BB962C8B-B14F-4D97-AF65-F5344CB8AC3E}">
        <p14:creationId xmlns:p14="http://schemas.microsoft.com/office/powerpoint/2010/main" val="2824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you think are</a:t>
            </a:r>
            <a:r>
              <a:rPr lang="en-GB" baseline="0" dirty="0" smtClean="0"/>
              <a:t> the main factors to consider when planning a journey? Make a list </a:t>
            </a:r>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6</a:t>
            </a:fld>
            <a:endParaRPr lang="ru-RU" dirty="0"/>
          </a:p>
        </p:txBody>
      </p:sp>
    </p:spTree>
    <p:extLst>
      <p:ext uri="{BB962C8B-B14F-4D97-AF65-F5344CB8AC3E}">
        <p14:creationId xmlns:p14="http://schemas.microsoft.com/office/powerpoint/2010/main" val="121007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8</a:t>
            </a:fld>
            <a:endParaRPr lang="ru-RU" dirty="0"/>
          </a:p>
        </p:txBody>
      </p:sp>
    </p:spTree>
    <p:extLst>
      <p:ext uri="{BB962C8B-B14F-4D97-AF65-F5344CB8AC3E}">
        <p14:creationId xmlns:p14="http://schemas.microsoft.com/office/powerpoint/2010/main" val="205876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9</a:t>
            </a:fld>
            <a:endParaRPr lang="ru-RU" dirty="0"/>
          </a:p>
        </p:txBody>
      </p:sp>
    </p:spTree>
    <p:extLst>
      <p:ext uri="{BB962C8B-B14F-4D97-AF65-F5344CB8AC3E}">
        <p14:creationId xmlns:p14="http://schemas.microsoft.com/office/powerpoint/2010/main" val="180576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12</a:t>
            </a:fld>
            <a:endParaRPr lang="ru-RU" dirty="0"/>
          </a:p>
        </p:txBody>
      </p:sp>
    </p:spTree>
    <p:extLst>
      <p:ext uri="{BB962C8B-B14F-4D97-AF65-F5344CB8AC3E}">
        <p14:creationId xmlns:p14="http://schemas.microsoft.com/office/powerpoint/2010/main" val="41533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chedul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Road_trip" TargetMode="External"/><Relationship Id="rId5" Type="http://schemas.openxmlformats.org/officeDocument/2006/relationships/hyperlink" Target="https://en.wikipedia.org/wiki/Business_trip" TargetMode="External"/><Relationship Id="rId4" Type="http://schemas.openxmlformats.org/officeDocument/2006/relationships/hyperlink" Target="https://en.wikipedia.org/wiki/Trave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555388" y="903521"/>
            <a:ext cx="5690680" cy="1517356"/>
          </a:xfrm>
        </p:spPr>
        <p:txBody>
          <a:bodyPr/>
          <a:lstStyle/>
          <a:p>
            <a:r>
              <a:rPr lang="en-US" sz="3600" dirty="0" smtClean="0"/>
              <a:t>LEARNING AIM C: TRAVEL PLANNING, ITINERARIES, COSTS AND SUITABILITY MATCHED TO CUSTOMER NEEDS</a:t>
            </a:r>
            <a:endParaRPr lang="ru-RU" sz="36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p:txBody>
          <a:bodyPr>
            <a:normAutofit fontScale="92500" lnSpcReduction="20000"/>
          </a:bodyPr>
          <a:lstStyle/>
          <a:p>
            <a:r>
              <a:rPr lang="en-GB" dirty="0"/>
              <a:t>Sources of Information for travel planning</a:t>
            </a:r>
          </a:p>
          <a:p>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GB" dirty="0" smtClean="0"/>
              <a:t>C1</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tretch>
            <a:fillRect/>
          </a:stretch>
        </p:blipFill>
        <p:spPr>
          <a:xfrm>
            <a:off x="4614953" y="1009492"/>
            <a:ext cx="7585924" cy="3930587"/>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sp>
        <p:nvSpPr>
          <p:cNvPr id="4" name="Title 3"/>
          <p:cNvSpPr>
            <a:spLocks noGrp="1"/>
          </p:cNvSpPr>
          <p:nvPr>
            <p:ph type="title"/>
          </p:nvPr>
        </p:nvSpPr>
        <p:spPr/>
        <p:txBody>
          <a:bodyPr/>
          <a:lstStyle/>
          <a:p>
            <a:r>
              <a:rPr lang="en-GB" dirty="0" smtClean="0"/>
              <a:t>Convenience</a:t>
            </a:r>
            <a:endParaRPr lang="en-GB" dirty="0"/>
          </a:p>
        </p:txBody>
      </p:sp>
      <p:sp>
        <p:nvSpPr>
          <p:cNvPr id="5" name="Content Placeholder 4"/>
          <p:cNvSpPr>
            <a:spLocks noGrp="1"/>
          </p:cNvSpPr>
          <p:nvPr>
            <p:ph sz="half" idx="1"/>
          </p:nvPr>
        </p:nvSpPr>
        <p:spPr>
          <a:xfrm>
            <a:off x="838200" y="1813142"/>
            <a:ext cx="5181600" cy="4574957"/>
          </a:xfrm>
        </p:spPr>
        <p:txBody>
          <a:bodyPr/>
          <a:lstStyle/>
          <a:p>
            <a:r>
              <a:rPr lang="en-GB" sz="2000" dirty="0">
                <a:solidFill>
                  <a:schemeClr val="accent1">
                    <a:lumMod val="75000"/>
                  </a:schemeClr>
                </a:solidFill>
              </a:rPr>
              <a:t>Travellers also need to consider how far they still have to travel once they have arrived at the gateway port or airport.</a:t>
            </a:r>
          </a:p>
          <a:p>
            <a:r>
              <a:rPr lang="en-GB" sz="2000" dirty="0">
                <a:solidFill>
                  <a:schemeClr val="accent1">
                    <a:lumMod val="75000"/>
                  </a:schemeClr>
                </a:solidFill>
              </a:rPr>
              <a:t>Without prior planning, travellers could get stranded, especially if they arrive late at night when other transport services might have stopped running. </a:t>
            </a:r>
          </a:p>
          <a:p>
            <a:r>
              <a:rPr lang="en-GB" sz="2000" dirty="0">
                <a:solidFill>
                  <a:schemeClr val="accent1">
                    <a:lumMod val="75000"/>
                  </a:schemeClr>
                </a:solidFill>
              </a:rPr>
              <a:t>Therefore, tourists require accurate departure times and reliable connections.</a:t>
            </a:r>
          </a:p>
          <a:p>
            <a:r>
              <a:rPr lang="en-GB" sz="2000" dirty="0">
                <a:solidFill>
                  <a:schemeClr val="accent1">
                    <a:lumMod val="75000"/>
                  </a:schemeClr>
                </a:solidFill>
              </a:rPr>
              <a:t>This leads us nicely into the next area of “timings” which we cover next session...</a:t>
            </a:r>
          </a:p>
          <a:p>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847056"/>
            <a:ext cx="5181600" cy="3886200"/>
          </a:xfrm>
        </p:spPr>
      </p:pic>
    </p:spTree>
    <p:extLst>
      <p:ext uri="{BB962C8B-B14F-4D97-AF65-F5344CB8AC3E}">
        <p14:creationId xmlns:p14="http://schemas.microsoft.com/office/powerpoint/2010/main" val="14146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11</a:t>
            </a:fld>
            <a:endParaRPr lang="ru-RU" dirty="0"/>
          </a:p>
        </p:txBody>
      </p:sp>
      <p:sp>
        <p:nvSpPr>
          <p:cNvPr id="7" name="Content Placeholder 6"/>
          <p:cNvSpPr>
            <a:spLocks noGrp="1"/>
          </p:cNvSpPr>
          <p:nvPr>
            <p:ph idx="1"/>
          </p:nvPr>
        </p:nvSpPr>
        <p:spPr>
          <a:xfrm>
            <a:off x="838200" y="1825625"/>
            <a:ext cx="10515600" cy="3533775"/>
          </a:xfrm>
        </p:spPr>
        <p:txBody>
          <a:bodyPr/>
          <a:lstStyle/>
          <a:p>
            <a:pPr marL="0" indent="0">
              <a:buNone/>
            </a:pPr>
            <a:r>
              <a:rPr lang="en-GB" sz="1800" dirty="0" smtClean="0">
                <a:solidFill>
                  <a:schemeClr val="accent1">
                    <a:lumMod val="75000"/>
                  </a:schemeClr>
                </a:solidFill>
              </a:rPr>
              <a:t>Gail </a:t>
            </a:r>
            <a:r>
              <a:rPr lang="en-GB" sz="1800" dirty="0">
                <a:solidFill>
                  <a:schemeClr val="accent1">
                    <a:lumMod val="75000"/>
                  </a:schemeClr>
                </a:solidFill>
              </a:rPr>
              <a:t>is going to France to see her </a:t>
            </a:r>
            <a:r>
              <a:rPr lang="en-GB" sz="1800" dirty="0" smtClean="0">
                <a:solidFill>
                  <a:schemeClr val="accent1">
                    <a:lumMod val="75000"/>
                  </a:schemeClr>
                </a:solidFill>
              </a:rPr>
              <a:t>friend.  She </a:t>
            </a:r>
            <a:r>
              <a:rPr lang="en-GB" sz="1800" dirty="0">
                <a:solidFill>
                  <a:schemeClr val="accent1">
                    <a:lumMod val="75000"/>
                  </a:schemeClr>
                </a:solidFill>
              </a:rPr>
              <a:t>is flying on an Easy jet flight from Gatwick and arrives at </a:t>
            </a:r>
            <a:r>
              <a:rPr lang="en-GB" sz="1800" dirty="0" smtClean="0">
                <a:solidFill>
                  <a:schemeClr val="accent1">
                    <a:lumMod val="75000"/>
                  </a:schemeClr>
                </a:solidFill>
              </a:rPr>
              <a:t>Nice </a:t>
            </a:r>
            <a:r>
              <a:rPr lang="en-GB" sz="1800" dirty="0">
                <a:solidFill>
                  <a:schemeClr val="accent1">
                    <a:lumMod val="75000"/>
                  </a:schemeClr>
                </a:solidFill>
              </a:rPr>
              <a:t>Airport at 2040 on a Friday evening. She has to get from the airport to St Raphael. The travel options are train, bus or taxi. Find out which of these options are available on a Friday evening and advise </a:t>
            </a:r>
            <a:r>
              <a:rPr lang="en-GB" sz="1800" dirty="0" smtClean="0">
                <a:solidFill>
                  <a:schemeClr val="accent1">
                    <a:lumMod val="75000"/>
                  </a:schemeClr>
                </a:solidFill>
              </a:rPr>
              <a:t>Gail </a:t>
            </a:r>
            <a:r>
              <a:rPr lang="en-GB" sz="1800" dirty="0">
                <a:solidFill>
                  <a:schemeClr val="accent1">
                    <a:lumMod val="75000"/>
                  </a:schemeClr>
                </a:solidFill>
              </a:rPr>
              <a:t>on her choices. Highlight the option that you think is best explaining why</a:t>
            </a:r>
            <a:r>
              <a:rPr lang="en-GB" sz="1800" dirty="0" smtClean="0">
                <a:solidFill>
                  <a:schemeClr val="accent1">
                    <a:lumMod val="75000"/>
                  </a:schemeClr>
                </a:solidFill>
              </a:rPr>
              <a:t>.</a:t>
            </a:r>
          </a:p>
          <a:p>
            <a:pPr marL="0" indent="0">
              <a:buNone/>
            </a:pPr>
            <a:endParaRPr lang="en-GB" dirty="0"/>
          </a:p>
          <a:p>
            <a:pPr marL="0" indent="0">
              <a:buNone/>
            </a:pPr>
            <a:endParaRPr lang="en-GB" dirty="0"/>
          </a:p>
        </p:txBody>
      </p:sp>
      <p:sp>
        <p:nvSpPr>
          <p:cNvPr id="4" name="Title 3"/>
          <p:cNvSpPr>
            <a:spLocks noGrp="1"/>
          </p:cNvSpPr>
          <p:nvPr>
            <p:ph type="title"/>
          </p:nvPr>
        </p:nvSpPr>
        <p:spPr/>
        <p:txBody>
          <a:bodyPr/>
          <a:lstStyle/>
          <a:p>
            <a:r>
              <a:rPr lang="en-GB" dirty="0" smtClean="0"/>
              <a:t>Homework</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582261601"/>
              </p:ext>
            </p:extLst>
          </p:nvPr>
        </p:nvGraphicFramePr>
        <p:xfrm>
          <a:off x="838200" y="3363070"/>
          <a:ext cx="10629900" cy="2123440"/>
        </p:xfrm>
        <a:graphic>
          <a:graphicData uri="http://schemas.openxmlformats.org/drawingml/2006/table">
            <a:tbl>
              <a:tblPr firstRow="1" bandRow="1">
                <a:tableStyleId>{3B4B98B0-60AC-42C2-AFA5-B58CD77FA1E5}</a:tableStyleId>
              </a:tblPr>
              <a:tblGrid>
                <a:gridCol w="2142589">
                  <a:extLst>
                    <a:ext uri="{9D8B030D-6E8A-4147-A177-3AD203B41FA5}">
                      <a16:colId xmlns:a16="http://schemas.microsoft.com/office/drawing/2014/main" val="1224873996"/>
                    </a:ext>
                  </a:extLst>
                </a:gridCol>
                <a:gridCol w="8487311">
                  <a:extLst>
                    <a:ext uri="{9D8B030D-6E8A-4147-A177-3AD203B41FA5}">
                      <a16:colId xmlns:a16="http://schemas.microsoft.com/office/drawing/2014/main" val="2658154466"/>
                    </a:ext>
                  </a:extLst>
                </a:gridCol>
              </a:tblGrid>
              <a:tr h="370840">
                <a:tc>
                  <a:txBody>
                    <a:bodyPr/>
                    <a:lstStyle/>
                    <a:p>
                      <a:r>
                        <a:rPr lang="en-GB" dirty="0" smtClean="0"/>
                        <a:t>Transport Method</a:t>
                      </a:r>
                      <a:r>
                        <a:rPr lang="en-GB" baseline="0" dirty="0" smtClean="0"/>
                        <a:t> </a:t>
                      </a:r>
                      <a:endParaRPr lang="en-GB" dirty="0"/>
                    </a:p>
                  </a:txBody>
                  <a:tcPr/>
                </a:tc>
                <a:tc>
                  <a:txBody>
                    <a:bodyPr/>
                    <a:lstStyle/>
                    <a:p>
                      <a:r>
                        <a:rPr lang="en-GB" dirty="0" smtClean="0"/>
                        <a:t>Connection</a:t>
                      </a:r>
                      <a:r>
                        <a:rPr lang="en-GB" baseline="0" dirty="0" smtClean="0"/>
                        <a:t> research from Nice Airport to St. Raphael</a:t>
                      </a:r>
                      <a:endParaRPr lang="en-GB" dirty="0"/>
                    </a:p>
                  </a:txBody>
                  <a:tcPr/>
                </a:tc>
                <a:extLst>
                  <a:ext uri="{0D108BD9-81ED-4DB2-BD59-A6C34878D82A}">
                    <a16:rowId xmlns:a16="http://schemas.microsoft.com/office/drawing/2014/main" val="1253973717"/>
                  </a:ext>
                </a:extLst>
              </a:tr>
              <a:tr h="370840">
                <a:tc>
                  <a:txBody>
                    <a:bodyPr/>
                    <a:lstStyle/>
                    <a:p>
                      <a:r>
                        <a:rPr lang="en-GB" dirty="0" smtClean="0"/>
                        <a:t>Bus</a:t>
                      </a:r>
                      <a:endParaRPr lang="en-GB" dirty="0"/>
                    </a:p>
                  </a:txBody>
                  <a:tcPr/>
                </a:tc>
                <a:tc>
                  <a:txBody>
                    <a:bodyPr/>
                    <a:lstStyle/>
                    <a:p>
                      <a:endParaRPr lang="en-GB"/>
                    </a:p>
                  </a:txBody>
                  <a:tcPr/>
                </a:tc>
                <a:extLst>
                  <a:ext uri="{0D108BD9-81ED-4DB2-BD59-A6C34878D82A}">
                    <a16:rowId xmlns:a16="http://schemas.microsoft.com/office/drawing/2014/main" val="1337813608"/>
                  </a:ext>
                </a:extLst>
              </a:tr>
              <a:tr h="370840">
                <a:tc>
                  <a:txBody>
                    <a:bodyPr/>
                    <a:lstStyle/>
                    <a:p>
                      <a:r>
                        <a:rPr lang="en-GB" dirty="0" smtClean="0"/>
                        <a:t>Train</a:t>
                      </a:r>
                      <a:endParaRPr lang="en-GB" dirty="0"/>
                    </a:p>
                  </a:txBody>
                  <a:tcPr/>
                </a:tc>
                <a:tc>
                  <a:txBody>
                    <a:bodyPr/>
                    <a:lstStyle/>
                    <a:p>
                      <a:endParaRPr lang="en-GB" dirty="0"/>
                    </a:p>
                  </a:txBody>
                  <a:tcPr/>
                </a:tc>
                <a:extLst>
                  <a:ext uri="{0D108BD9-81ED-4DB2-BD59-A6C34878D82A}">
                    <a16:rowId xmlns:a16="http://schemas.microsoft.com/office/drawing/2014/main" val="2623055278"/>
                  </a:ext>
                </a:extLst>
              </a:tr>
              <a:tr h="370840">
                <a:tc>
                  <a:txBody>
                    <a:bodyPr/>
                    <a:lstStyle/>
                    <a:p>
                      <a:r>
                        <a:rPr lang="en-GB" dirty="0" smtClean="0"/>
                        <a:t>Taxi </a:t>
                      </a:r>
                      <a:endParaRPr lang="en-GB" dirty="0"/>
                    </a:p>
                  </a:txBody>
                  <a:tcPr/>
                </a:tc>
                <a:tc>
                  <a:txBody>
                    <a:bodyPr/>
                    <a:lstStyle/>
                    <a:p>
                      <a:endParaRPr lang="en-GB" dirty="0"/>
                    </a:p>
                  </a:txBody>
                  <a:tcPr/>
                </a:tc>
                <a:extLst>
                  <a:ext uri="{0D108BD9-81ED-4DB2-BD59-A6C34878D82A}">
                    <a16:rowId xmlns:a16="http://schemas.microsoft.com/office/drawing/2014/main" val="565724244"/>
                  </a:ext>
                </a:extLst>
              </a:tr>
              <a:tr h="370840">
                <a:tc>
                  <a:txBody>
                    <a:bodyPr/>
                    <a:lstStyle/>
                    <a:p>
                      <a:r>
                        <a:rPr lang="en-GB" dirty="0" smtClean="0"/>
                        <a:t>Explanation of best</a:t>
                      </a:r>
                      <a:r>
                        <a:rPr lang="en-GB" baseline="0" dirty="0" smtClean="0"/>
                        <a:t> choice </a:t>
                      </a:r>
                      <a:endParaRPr lang="en-GB" dirty="0"/>
                    </a:p>
                  </a:txBody>
                  <a:tcPr/>
                </a:tc>
                <a:tc>
                  <a:txBody>
                    <a:bodyPr/>
                    <a:lstStyle/>
                    <a:p>
                      <a:endParaRPr lang="en-GB" dirty="0"/>
                    </a:p>
                  </a:txBody>
                  <a:tcPr/>
                </a:tc>
                <a:extLst>
                  <a:ext uri="{0D108BD9-81ED-4DB2-BD59-A6C34878D82A}">
                    <a16:rowId xmlns:a16="http://schemas.microsoft.com/office/drawing/2014/main" val="991886359"/>
                  </a:ext>
                </a:extLst>
              </a:tr>
            </a:tbl>
          </a:graphicData>
        </a:graphic>
      </p:graphicFrame>
    </p:spTree>
    <p:extLst>
      <p:ext uri="{BB962C8B-B14F-4D97-AF65-F5344CB8AC3E}">
        <p14:creationId xmlns:p14="http://schemas.microsoft.com/office/powerpoint/2010/main" val="58883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Content Placeholder 3"/>
          <p:cNvSpPr>
            <a:spLocks noGrp="1"/>
          </p:cNvSpPr>
          <p:nvPr>
            <p:ph idx="1"/>
          </p:nvPr>
        </p:nvSpPr>
        <p:spPr>
          <a:xfrm>
            <a:off x="838200" y="1825625"/>
            <a:ext cx="10515600" cy="3838575"/>
          </a:xfrm>
        </p:spPr>
        <p:txBody>
          <a:bodyPr/>
          <a:lstStyle/>
          <a:p>
            <a:pPr marL="0" indent="0">
              <a:buNone/>
            </a:pPr>
            <a:r>
              <a:rPr lang="en-GB" dirty="0">
                <a:solidFill>
                  <a:schemeClr val="accent1">
                    <a:lumMod val="75000"/>
                  </a:schemeClr>
                </a:solidFill>
              </a:rPr>
              <a:t>Mr McGregor </a:t>
            </a:r>
            <a:r>
              <a:rPr lang="en-GB" dirty="0" smtClean="0">
                <a:solidFill>
                  <a:schemeClr val="accent1">
                    <a:lumMod val="75000"/>
                  </a:schemeClr>
                </a:solidFill>
              </a:rPr>
              <a:t>needs </a:t>
            </a:r>
            <a:r>
              <a:rPr lang="en-GB" dirty="0">
                <a:solidFill>
                  <a:schemeClr val="accent1">
                    <a:lumMod val="75000"/>
                  </a:schemeClr>
                </a:solidFill>
              </a:rPr>
              <a:t>to go to South </a:t>
            </a:r>
            <a:r>
              <a:rPr lang="en-GB" dirty="0" smtClean="0">
                <a:solidFill>
                  <a:schemeClr val="accent1">
                    <a:lumMod val="75000"/>
                  </a:schemeClr>
                </a:solidFill>
              </a:rPr>
              <a:t>Africa on business.  His travel agent has </a:t>
            </a:r>
            <a:r>
              <a:rPr lang="en-GB" dirty="0">
                <a:solidFill>
                  <a:schemeClr val="accent1">
                    <a:lumMod val="75000"/>
                  </a:schemeClr>
                </a:solidFill>
              </a:rPr>
              <a:t>narrowed down two best flight options:</a:t>
            </a:r>
          </a:p>
          <a:p>
            <a:pPr marL="0" indent="0">
              <a:buNone/>
            </a:pPr>
            <a:r>
              <a:rPr lang="en-GB" dirty="0">
                <a:solidFill>
                  <a:schemeClr val="accent1">
                    <a:lumMod val="75000"/>
                  </a:schemeClr>
                </a:solidFill>
              </a:rPr>
              <a:t>First option </a:t>
            </a:r>
          </a:p>
          <a:p>
            <a:r>
              <a:rPr lang="en-GB" dirty="0">
                <a:solidFill>
                  <a:schemeClr val="accent1">
                    <a:lumMod val="75000"/>
                  </a:schemeClr>
                </a:solidFill>
              </a:rPr>
              <a:t>Birmingham - Cape Town, stopping at Istanbul for 6 hours </a:t>
            </a:r>
            <a:r>
              <a:rPr lang="en-GB" dirty="0" smtClean="0">
                <a:solidFill>
                  <a:schemeClr val="accent1">
                    <a:lumMod val="75000"/>
                  </a:schemeClr>
                </a:solidFill>
              </a:rPr>
              <a:t>(£1630), departing BHX at 0630 hrs in business class and arriving into CPT at 0030 (+1) hrs </a:t>
            </a:r>
            <a:endParaRPr lang="en-GB" dirty="0">
              <a:solidFill>
                <a:schemeClr val="accent1">
                  <a:lumMod val="75000"/>
                </a:schemeClr>
              </a:solidFill>
            </a:endParaRPr>
          </a:p>
          <a:p>
            <a:pPr marL="0" indent="0">
              <a:buNone/>
            </a:pPr>
            <a:r>
              <a:rPr lang="en-GB" dirty="0">
                <a:solidFill>
                  <a:schemeClr val="accent1">
                    <a:lumMod val="75000"/>
                  </a:schemeClr>
                </a:solidFill>
              </a:rPr>
              <a:t>Second option</a:t>
            </a:r>
          </a:p>
          <a:p>
            <a:r>
              <a:rPr lang="en-GB" dirty="0">
                <a:solidFill>
                  <a:schemeClr val="accent1">
                    <a:lumMod val="75000"/>
                  </a:schemeClr>
                </a:solidFill>
              </a:rPr>
              <a:t>Heathrow - Cape Town, stopping in Addis Ababa for 1 hr 30 (£750</a:t>
            </a:r>
            <a:r>
              <a:rPr lang="en-GB" dirty="0" smtClean="0">
                <a:solidFill>
                  <a:schemeClr val="accent1">
                    <a:lumMod val="75000"/>
                  </a:schemeClr>
                </a:solidFill>
              </a:rPr>
              <a:t>), departing LHR at 1000 hrs in economy and arriving into CPT at 2330 hrs </a:t>
            </a:r>
          </a:p>
          <a:p>
            <a:pPr marL="0" indent="0">
              <a:buNone/>
            </a:pPr>
            <a:r>
              <a:rPr lang="en-GB" dirty="0" smtClean="0">
                <a:solidFill>
                  <a:schemeClr val="accent1">
                    <a:lumMod val="75000"/>
                  </a:schemeClr>
                </a:solidFill>
              </a:rPr>
              <a:t>You are his travel agent and need to place him on the best flight which meets his needs</a:t>
            </a:r>
            <a:r>
              <a:rPr lang="en-GB" dirty="0">
                <a:solidFill>
                  <a:schemeClr val="accent1">
                    <a:lumMod val="75000"/>
                  </a:schemeClr>
                </a:solidFill>
              </a:rPr>
              <a:t>. What further information would </a:t>
            </a:r>
            <a:r>
              <a:rPr lang="en-GB" dirty="0" smtClean="0">
                <a:solidFill>
                  <a:schemeClr val="accent1">
                    <a:lumMod val="75000"/>
                  </a:schemeClr>
                </a:solidFill>
              </a:rPr>
              <a:t>you </a:t>
            </a:r>
            <a:r>
              <a:rPr lang="en-GB" dirty="0">
                <a:solidFill>
                  <a:schemeClr val="accent1">
                    <a:lumMod val="75000"/>
                  </a:schemeClr>
                </a:solidFill>
              </a:rPr>
              <a:t>need to know to help him make an informed choice</a:t>
            </a:r>
            <a:r>
              <a:rPr lang="en-GB" dirty="0" smtClean="0">
                <a:solidFill>
                  <a:schemeClr val="accent1">
                    <a:lumMod val="75000"/>
                  </a:schemeClr>
                </a:solidFill>
              </a:rPr>
              <a:t>? (look back at the spider gram to help you). Which flight would you advise and why? </a:t>
            </a:r>
            <a:endParaRPr lang="en-GB" dirty="0">
              <a:solidFill>
                <a:schemeClr val="accent1">
                  <a:lumMod val="75000"/>
                </a:schemeClr>
              </a:solidFill>
            </a:endParaRPr>
          </a:p>
        </p:txBody>
      </p:sp>
      <p:sp>
        <p:nvSpPr>
          <p:cNvPr id="5" name="Title 4"/>
          <p:cNvSpPr>
            <a:spLocks noGrp="1"/>
          </p:cNvSpPr>
          <p:nvPr>
            <p:ph type="title"/>
          </p:nvPr>
        </p:nvSpPr>
        <p:spPr/>
        <p:txBody>
          <a:bodyPr/>
          <a:lstStyle/>
          <a:p>
            <a:r>
              <a:rPr lang="en-GB" dirty="0" smtClean="0"/>
              <a:t>Homework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61935998"/>
              </p:ext>
            </p:extLst>
          </p:nvPr>
        </p:nvGraphicFramePr>
        <p:xfrm>
          <a:off x="838200" y="4897966"/>
          <a:ext cx="10350500" cy="1515534"/>
        </p:xfrm>
        <a:graphic>
          <a:graphicData uri="http://schemas.openxmlformats.org/drawingml/2006/table">
            <a:tbl>
              <a:tblPr firstRow="1" bandRow="1">
                <a:tableStyleId>{3B4B98B0-60AC-42C2-AFA5-B58CD77FA1E5}</a:tableStyleId>
              </a:tblPr>
              <a:tblGrid>
                <a:gridCol w="10350500">
                  <a:extLst>
                    <a:ext uri="{9D8B030D-6E8A-4147-A177-3AD203B41FA5}">
                      <a16:colId xmlns:a16="http://schemas.microsoft.com/office/drawing/2014/main" val="3119174389"/>
                    </a:ext>
                  </a:extLst>
                </a:gridCol>
              </a:tblGrid>
              <a:tr h="1515534">
                <a:tc>
                  <a:txBody>
                    <a:bodyPr/>
                    <a:lstStyle/>
                    <a:p>
                      <a:r>
                        <a:rPr lang="en-GB" dirty="0" smtClean="0"/>
                        <a:t>Answer:</a:t>
                      </a:r>
                      <a:endParaRPr lang="en-GB" dirty="0"/>
                    </a:p>
                  </a:txBody>
                  <a:tcPr/>
                </a:tc>
                <a:extLst>
                  <a:ext uri="{0D108BD9-81ED-4DB2-BD59-A6C34878D82A}">
                    <a16:rowId xmlns:a16="http://schemas.microsoft.com/office/drawing/2014/main" val="2115549430"/>
                  </a:ext>
                </a:extLst>
              </a:tr>
            </a:tbl>
          </a:graphicData>
        </a:graphic>
      </p:graphicFrame>
    </p:spTree>
    <p:extLst>
      <p:ext uri="{BB962C8B-B14F-4D97-AF65-F5344CB8AC3E}">
        <p14:creationId xmlns:p14="http://schemas.microsoft.com/office/powerpoint/2010/main" val="376089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92853524"/>
              </p:ext>
            </p:extLst>
          </p:nvPr>
        </p:nvGraphicFramePr>
        <p:xfrm>
          <a:off x="838200" y="1825625"/>
          <a:ext cx="10515600" cy="370840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381171117"/>
                    </a:ext>
                  </a:extLst>
                </a:gridCol>
                <a:gridCol w="8610600">
                  <a:extLst>
                    <a:ext uri="{9D8B030D-6E8A-4147-A177-3AD203B41FA5}">
                      <a16:colId xmlns:a16="http://schemas.microsoft.com/office/drawing/2014/main" val="1843987459"/>
                    </a:ext>
                  </a:extLst>
                </a:gridCol>
              </a:tblGrid>
              <a:tr h="370840">
                <a:tc>
                  <a:txBody>
                    <a:bodyPr/>
                    <a:lstStyle/>
                    <a:p>
                      <a:r>
                        <a:rPr lang="en-GB" dirty="0" smtClean="0"/>
                        <a:t>Key Term</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2985483648"/>
                  </a:ext>
                </a:extLst>
              </a:tr>
              <a:tr h="370840">
                <a:tc>
                  <a:txBody>
                    <a:bodyPr/>
                    <a:lstStyle/>
                    <a:p>
                      <a:r>
                        <a:rPr lang="en-GB" dirty="0" smtClean="0"/>
                        <a:t>Convenience</a:t>
                      </a:r>
                      <a:endParaRPr lang="en-GB" dirty="0"/>
                    </a:p>
                  </a:txBody>
                  <a:tcPr/>
                </a:tc>
                <a:tc>
                  <a:txBody>
                    <a:bodyPr/>
                    <a:lstStyle/>
                    <a:p>
                      <a:endParaRPr lang="en-GB"/>
                    </a:p>
                  </a:txBody>
                  <a:tcPr/>
                </a:tc>
                <a:extLst>
                  <a:ext uri="{0D108BD9-81ED-4DB2-BD59-A6C34878D82A}">
                    <a16:rowId xmlns:a16="http://schemas.microsoft.com/office/drawing/2014/main" val="1794681416"/>
                  </a:ext>
                </a:extLst>
              </a:tr>
              <a:tr h="370840">
                <a:tc>
                  <a:txBody>
                    <a:bodyPr/>
                    <a:lstStyle/>
                    <a:p>
                      <a:r>
                        <a:rPr lang="en-GB" dirty="0" smtClean="0"/>
                        <a:t>Direct Service</a:t>
                      </a:r>
                      <a:endParaRPr lang="en-GB" dirty="0"/>
                    </a:p>
                  </a:txBody>
                  <a:tcPr/>
                </a:tc>
                <a:tc>
                  <a:txBody>
                    <a:bodyPr/>
                    <a:lstStyle/>
                    <a:p>
                      <a:endParaRPr lang="en-GB"/>
                    </a:p>
                  </a:txBody>
                  <a:tcPr/>
                </a:tc>
                <a:extLst>
                  <a:ext uri="{0D108BD9-81ED-4DB2-BD59-A6C34878D82A}">
                    <a16:rowId xmlns:a16="http://schemas.microsoft.com/office/drawing/2014/main" val="3121604415"/>
                  </a:ext>
                </a:extLst>
              </a:tr>
              <a:tr h="370840">
                <a:tc>
                  <a:txBody>
                    <a:bodyPr/>
                    <a:lstStyle/>
                    <a:p>
                      <a:r>
                        <a:rPr lang="en-GB" dirty="0" smtClean="0"/>
                        <a:t>Onward transfer</a:t>
                      </a:r>
                      <a:endParaRPr lang="en-GB" dirty="0"/>
                    </a:p>
                  </a:txBody>
                  <a:tcPr/>
                </a:tc>
                <a:tc>
                  <a:txBody>
                    <a:bodyPr/>
                    <a:lstStyle/>
                    <a:p>
                      <a:endParaRPr lang="en-GB"/>
                    </a:p>
                  </a:txBody>
                  <a:tcPr/>
                </a:tc>
                <a:extLst>
                  <a:ext uri="{0D108BD9-81ED-4DB2-BD59-A6C34878D82A}">
                    <a16:rowId xmlns:a16="http://schemas.microsoft.com/office/drawing/2014/main" val="2100223630"/>
                  </a:ext>
                </a:extLst>
              </a:tr>
              <a:tr h="370840">
                <a:tc>
                  <a:txBody>
                    <a:bodyPr/>
                    <a:lstStyle/>
                    <a:p>
                      <a:r>
                        <a:rPr lang="en-GB" dirty="0" smtClean="0"/>
                        <a:t>Connection</a:t>
                      </a:r>
                      <a:endParaRPr lang="en-GB" dirty="0"/>
                    </a:p>
                  </a:txBody>
                  <a:tcPr/>
                </a:tc>
                <a:tc>
                  <a:txBody>
                    <a:bodyPr/>
                    <a:lstStyle/>
                    <a:p>
                      <a:endParaRPr lang="en-GB"/>
                    </a:p>
                  </a:txBody>
                  <a:tcPr/>
                </a:tc>
                <a:extLst>
                  <a:ext uri="{0D108BD9-81ED-4DB2-BD59-A6C34878D82A}">
                    <a16:rowId xmlns:a16="http://schemas.microsoft.com/office/drawing/2014/main" val="50178358"/>
                  </a:ext>
                </a:extLst>
              </a:tr>
              <a:tr h="370840">
                <a:tc>
                  <a:txBody>
                    <a:bodyPr/>
                    <a:lstStyle/>
                    <a:p>
                      <a:r>
                        <a:rPr lang="en-GB" dirty="0" smtClean="0"/>
                        <a:t>Transit time</a:t>
                      </a:r>
                      <a:endParaRPr lang="en-GB" dirty="0"/>
                    </a:p>
                  </a:txBody>
                  <a:tcPr/>
                </a:tc>
                <a:tc>
                  <a:txBody>
                    <a:bodyPr/>
                    <a:lstStyle/>
                    <a:p>
                      <a:endParaRPr lang="en-GB" dirty="0"/>
                    </a:p>
                  </a:txBody>
                  <a:tcPr/>
                </a:tc>
                <a:extLst>
                  <a:ext uri="{0D108BD9-81ED-4DB2-BD59-A6C34878D82A}">
                    <a16:rowId xmlns:a16="http://schemas.microsoft.com/office/drawing/2014/main" val="3306001490"/>
                  </a:ext>
                </a:extLst>
              </a:tr>
              <a:tr h="370840">
                <a:tc>
                  <a:txBody>
                    <a:bodyPr/>
                    <a:lstStyle/>
                    <a:p>
                      <a:r>
                        <a:rPr lang="en-GB" dirty="0" smtClean="0"/>
                        <a:t>Layover</a:t>
                      </a:r>
                      <a:endParaRPr lang="en-GB" dirty="0"/>
                    </a:p>
                  </a:txBody>
                  <a:tcPr/>
                </a:tc>
                <a:tc>
                  <a:txBody>
                    <a:bodyPr/>
                    <a:lstStyle/>
                    <a:p>
                      <a:endParaRPr lang="en-GB" dirty="0"/>
                    </a:p>
                  </a:txBody>
                  <a:tcPr/>
                </a:tc>
                <a:extLst>
                  <a:ext uri="{0D108BD9-81ED-4DB2-BD59-A6C34878D82A}">
                    <a16:rowId xmlns:a16="http://schemas.microsoft.com/office/drawing/2014/main" val="2419945393"/>
                  </a:ext>
                </a:extLst>
              </a:tr>
              <a:tr h="370840">
                <a:tc>
                  <a:txBody>
                    <a:bodyPr/>
                    <a:lstStyle/>
                    <a:p>
                      <a:r>
                        <a:rPr lang="en-GB" dirty="0" smtClean="0"/>
                        <a:t>Stopover</a:t>
                      </a:r>
                      <a:endParaRPr lang="en-GB" dirty="0"/>
                    </a:p>
                  </a:txBody>
                  <a:tcPr/>
                </a:tc>
                <a:tc>
                  <a:txBody>
                    <a:bodyPr/>
                    <a:lstStyle/>
                    <a:p>
                      <a:endParaRPr lang="en-GB" dirty="0"/>
                    </a:p>
                  </a:txBody>
                  <a:tcPr/>
                </a:tc>
                <a:extLst>
                  <a:ext uri="{0D108BD9-81ED-4DB2-BD59-A6C34878D82A}">
                    <a16:rowId xmlns:a16="http://schemas.microsoft.com/office/drawing/2014/main" val="1657490946"/>
                  </a:ext>
                </a:extLst>
              </a:tr>
              <a:tr h="370840">
                <a:tc>
                  <a:txBody>
                    <a:bodyPr/>
                    <a:lstStyle/>
                    <a:p>
                      <a:r>
                        <a:rPr lang="en-GB" dirty="0" smtClean="0"/>
                        <a:t>Travel Itinerary</a:t>
                      </a:r>
                      <a:endParaRPr lang="en-GB" dirty="0"/>
                    </a:p>
                  </a:txBody>
                  <a:tcPr/>
                </a:tc>
                <a:tc>
                  <a:txBody>
                    <a:bodyPr/>
                    <a:lstStyle/>
                    <a:p>
                      <a:endParaRPr lang="en-GB" dirty="0"/>
                    </a:p>
                  </a:txBody>
                  <a:tcPr/>
                </a:tc>
                <a:extLst>
                  <a:ext uri="{0D108BD9-81ED-4DB2-BD59-A6C34878D82A}">
                    <a16:rowId xmlns:a16="http://schemas.microsoft.com/office/drawing/2014/main" val="666996324"/>
                  </a:ext>
                </a:extLst>
              </a:tr>
              <a:tr h="370840">
                <a:tc>
                  <a:txBody>
                    <a:bodyPr/>
                    <a:lstStyle/>
                    <a:p>
                      <a:r>
                        <a:rPr lang="en-GB" dirty="0" smtClean="0"/>
                        <a:t>Stranded</a:t>
                      </a:r>
                      <a:endParaRPr lang="en-GB" dirty="0"/>
                    </a:p>
                  </a:txBody>
                  <a:tcPr/>
                </a:tc>
                <a:tc>
                  <a:txBody>
                    <a:bodyPr/>
                    <a:lstStyle/>
                    <a:p>
                      <a:endParaRPr lang="en-GB" dirty="0"/>
                    </a:p>
                  </a:txBody>
                  <a:tcPr/>
                </a:tc>
                <a:extLst>
                  <a:ext uri="{0D108BD9-81ED-4DB2-BD59-A6C34878D82A}">
                    <a16:rowId xmlns:a16="http://schemas.microsoft.com/office/drawing/2014/main" val="2397961686"/>
                  </a:ext>
                </a:extLst>
              </a:tr>
            </a:tbl>
          </a:graphicData>
        </a:graphic>
      </p:graphicFrame>
      <p:sp>
        <p:nvSpPr>
          <p:cNvPr id="7" name="Title 6"/>
          <p:cNvSpPr>
            <a:spLocks noGrp="1"/>
          </p:cNvSpPr>
          <p:nvPr>
            <p:ph type="title"/>
          </p:nvPr>
        </p:nvSpPr>
        <p:spPr/>
        <p:txBody>
          <a:bodyPr/>
          <a:lstStyle/>
          <a:p>
            <a:r>
              <a:rPr lang="en-GB" dirty="0" smtClean="0"/>
              <a:t>Key Words</a:t>
            </a:r>
            <a:endParaRPr lang="en-GB" dirty="0"/>
          </a:p>
        </p:txBody>
      </p:sp>
    </p:spTree>
    <p:extLst>
      <p:ext uri="{BB962C8B-B14F-4D97-AF65-F5344CB8AC3E}">
        <p14:creationId xmlns:p14="http://schemas.microsoft.com/office/powerpoint/2010/main" val="363707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9563" y="621505"/>
            <a:ext cx="9144000" cy="655621"/>
          </a:xfrm>
        </p:spPr>
        <p:txBody>
          <a:bodyPr/>
          <a:lstStyle/>
          <a:p>
            <a:r>
              <a:rPr lang="en-GB" dirty="0" smtClean="0"/>
              <a:t>What is a travel itinerary?</a:t>
            </a:r>
            <a:endParaRPr lang="en-GB" dirty="0"/>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2</a:t>
            </a:fld>
            <a:endParaRPr lang="ru-RU" dirty="0"/>
          </a:p>
        </p:txBody>
      </p:sp>
      <p:pic>
        <p:nvPicPr>
          <p:cNvPr id="8" name="Picture 7"/>
          <p:cNvPicPr>
            <a:picLocks noChangeAspect="1"/>
          </p:cNvPicPr>
          <p:nvPr/>
        </p:nvPicPr>
        <p:blipFill>
          <a:blip r:embed="rId2"/>
          <a:stretch>
            <a:fillRect/>
          </a:stretch>
        </p:blipFill>
        <p:spPr>
          <a:xfrm>
            <a:off x="309563" y="1665252"/>
            <a:ext cx="6954838" cy="4805397"/>
          </a:xfrm>
          <a:prstGeom prst="rect">
            <a:avLst/>
          </a:prstGeom>
        </p:spPr>
      </p:pic>
      <p:sp>
        <p:nvSpPr>
          <p:cNvPr id="9" name="TextBox 8"/>
          <p:cNvSpPr txBox="1"/>
          <p:nvPr/>
        </p:nvSpPr>
        <p:spPr>
          <a:xfrm>
            <a:off x="7213600" y="694520"/>
            <a:ext cx="4978400" cy="3970318"/>
          </a:xfrm>
          <a:prstGeom prst="rect">
            <a:avLst/>
          </a:prstGeom>
          <a:noFill/>
        </p:spPr>
        <p:txBody>
          <a:bodyPr wrap="square" rtlCol="0">
            <a:spAutoFit/>
          </a:bodyPr>
          <a:lstStyle/>
          <a:p>
            <a:r>
              <a:rPr lang="en-GB" dirty="0"/>
              <a:t>A </a:t>
            </a:r>
            <a:r>
              <a:rPr lang="en-GB" b="1" dirty="0"/>
              <a:t>travel itinerary</a:t>
            </a:r>
            <a:r>
              <a:rPr lang="en-GB" dirty="0"/>
              <a:t> is a </a:t>
            </a:r>
            <a:r>
              <a:rPr lang="en-GB" dirty="0">
                <a:hlinkClick r:id="rId3" tooltip="Schedule"/>
              </a:rPr>
              <a:t>schedule</a:t>
            </a:r>
            <a:r>
              <a:rPr lang="en-GB" dirty="0"/>
              <a:t> of events relating to planned </a:t>
            </a:r>
            <a:r>
              <a:rPr lang="en-GB" dirty="0">
                <a:hlinkClick r:id="rId4" tooltip="Travel"/>
              </a:rPr>
              <a:t>travel</a:t>
            </a:r>
            <a:r>
              <a:rPr lang="en-GB" dirty="0"/>
              <a:t>, generally including destinations to be visited at specified times and means of transportation to move between those destinations. For example, both the plan of a </a:t>
            </a:r>
            <a:r>
              <a:rPr lang="en-GB" dirty="0">
                <a:hlinkClick r:id="rId5" tooltip="Business trip"/>
              </a:rPr>
              <a:t>business trip</a:t>
            </a:r>
            <a:r>
              <a:rPr lang="en-GB" dirty="0"/>
              <a:t> and the route of a </a:t>
            </a:r>
            <a:r>
              <a:rPr lang="en-GB" dirty="0">
                <a:hlinkClick r:id="rId6" tooltip="Road trip"/>
              </a:rPr>
              <a:t>road trip</a:t>
            </a:r>
            <a:r>
              <a:rPr lang="en-GB" dirty="0"/>
              <a:t>, or the proposed outline of one, are travel itineraries</a:t>
            </a:r>
            <a:r>
              <a:rPr lang="en-GB" dirty="0" smtClean="0"/>
              <a:t>. </a:t>
            </a:r>
            <a:r>
              <a:rPr lang="en-GB" dirty="0"/>
              <a:t> A typical business traveller's itinerary might include information about meetings, events and contacts with some time for leisure travel, while a leisure traveller's itinerary would predominantly include destinations, points of interest and transportation means.</a:t>
            </a:r>
          </a:p>
        </p:txBody>
      </p:sp>
    </p:spTree>
    <p:extLst>
      <p:ext uri="{BB962C8B-B14F-4D97-AF65-F5344CB8AC3E}">
        <p14:creationId xmlns:p14="http://schemas.microsoft.com/office/powerpoint/2010/main" val="402475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3</a:t>
            </a:fld>
            <a:endParaRPr lang="ru-RU" dirty="0"/>
          </a:p>
        </p:txBody>
      </p:sp>
      <p:sp>
        <p:nvSpPr>
          <p:cNvPr id="7" name="Title 6"/>
          <p:cNvSpPr>
            <a:spLocks noGrp="1"/>
          </p:cNvSpPr>
          <p:nvPr>
            <p:ph type="title"/>
          </p:nvPr>
        </p:nvSpPr>
        <p:spPr/>
        <p:txBody>
          <a:bodyPr/>
          <a:lstStyle/>
          <a:p>
            <a:r>
              <a:rPr lang="en-GB" dirty="0" smtClean="0"/>
              <a:t>Sources of information?</a:t>
            </a:r>
            <a:endParaRPr lang="en-GB" dirty="0"/>
          </a:p>
        </p:txBody>
      </p:sp>
      <p:sp>
        <p:nvSpPr>
          <p:cNvPr id="9" name="Text Placeholder 8"/>
          <p:cNvSpPr>
            <a:spLocks noGrp="1"/>
          </p:cNvSpPr>
          <p:nvPr>
            <p:ph type="body" sz="half" idx="2"/>
          </p:nvPr>
        </p:nvSpPr>
        <p:spPr>
          <a:xfrm>
            <a:off x="839788" y="2356700"/>
            <a:ext cx="3932237" cy="3980600"/>
          </a:xfrm>
        </p:spPr>
        <p:txBody>
          <a:bodyPr>
            <a:normAutofit/>
          </a:bodyPr>
          <a:lstStyle/>
          <a:p>
            <a:r>
              <a:rPr lang="en-GB" sz="2400" dirty="0" smtClean="0"/>
              <a:t>Both trade professionals and tourists use a range of sources of information  to help them plan trips and holidays.</a:t>
            </a:r>
          </a:p>
          <a:p>
            <a:r>
              <a:rPr lang="en-GB" sz="2400" dirty="0" smtClean="0"/>
              <a:t>What kind of information do you think you need to find out for planning a trip?</a:t>
            </a:r>
          </a:p>
          <a:p>
            <a:r>
              <a:rPr lang="en-GB" sz="2400" dirty="0" smtClean="0"/>
              <a:t>Where can you find this information from? </a:t>
            </a:r>
          </a:p>
          <a:p>
            <a:endParaRPr lang="en-GB" sz="2400" dirty="0" smtClean="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41841618"/>
              </p:ext>
            </p:extLst>
          </p:nvPr>
        </p:nvGraphicFramePr>
        <p:xfrm>
          <a:off x="5183188" y="457200"/>
          <a:ext cx="6653212" cy="3708400"/>
        </p:xfrm>
        <a:graphic>
          <a:graphicData uri="http://schemas.openxmlformats.org/drawingml/2006/table">
            <a:tbl>
              <a:tblPr firstRow="1" bandRow="1">
                <a:tableStyleId>{3B4B98B0-60AC-42C2-AFA5-B58CD77FA1E5}</a:tableStyleId>
              </a:tblPr>
              <a:tblGrid>
                <a:gridCol w="3326606">
                  <a:extLst>
                    <a:ext uri="{9D8B030D-6E8A-4147-A177-3AD203B41FA5}">
                      <a16:colId xmlns:a16="http://schemas.microsoft.com/office/drawing/2014/main" val="1253105978"/>
                    </a:ext>
                  </a:extLst>
                </a:gridCol>
                <a:gridCol w="3326606">
                  <a:extLst>
                    <a:ext uri="{9D8B030D-6E8A-4147-A177-3AD203B41FA5}">
                      <a16:colId xmlns:a16="http://schemas.microsoft.com/office/drawing/2014/main" val="1681198592"/>
                    </a:ext>
                  </a:extLst>
                </a:gridCol>
              </a:tblGrid>
              <a:tr h="370840">
                <a:tc>
                  <a:txBody>
                    <a:bodyPr/>
                    <a:lstStyle/>
                    <a:p>
                      <a:r>
                        <a:rPr lang="en-GB" dirty="0" smtClean="0"/>
                        <a:t>Information needed</a:t>
                      </a:r>
                      <a:endParaRPr lang="en-GB" dirty="0"/>
                    </a:p>
                  </a:txBody>
                  <a:tcPr/>
                </a:tc>
                <a:tc>
                  <a:txBody>
                    <a:bodyPr/>
                    <a:lstStyle/>
                    <a:p>
                      <a:r>
                        <a:rPr lang="en-GB" dirty="0" smtClean="0"/>
                        <a:t>Source</a:t>
                      </a:r>
                      <a:endParaRPr lang="en-GB" dirty="0"/>
                    </a:p>
                  </a:txBody>
                  <a:tcPr/>
                </a:tc>
                <a:extLst>
                  <a:ext uri="{0D108BD9-81ED-4DB2-BD59-A6C34878D82A}">
                    <a16:rowId xmlns:a16="http://schemas.microsoft.com/office/drawing/2014/main" val="226660135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68222943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427881024"/>
                  </a:ext>
                </a:extLst>
              </a:tr>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25300231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47752863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45136120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437689600"/>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881996559"/>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02681696"/>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22870732"/>
                  </a:ext>
                </a:extLst>
              </a:tr>
            </a:tbl>
          </a:graphicData>
        </a:graphic>
      </p:graphicFrame>
    </p:spTree>
    <p:extLst>
      <p:ext uri="{BB962C8B-B14F-4D97-AF65-F5344CB8AC3E}">
        <p14:creationId xmlns:p14="http://schemas.microsoft.com/office/powerpoint/2010/main" val="148742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4</a:t>
            </a:fld>
            <a:endParaRPr lang="ru-RU" dirty="0"/>
          </a:p>
        </p:txBody>
      </p:sp>
      <p:sp>
        <p:nvSpPr>
          <p:cNvPr id="4" name="Title 3"/>
          <p:cNvSpPr>
            <a:spLocks noGrp="1"/>
          </p:cNvSpPr>
          <p:nvPr>
            <p:ph type="title"/>
          </p:nvPr>
        </p:nvSpPr>
        <p:spPr/>
        <p:txBody>
          <a:bodyPr/>
          <a:lstStyle/>
          <a:p>
            <a:r>
              <a:rPr lang="en-GB" dirty="0" smtClean="0"/>
              <a:t>Travel Planning </a:t>
            </a:r>
            <a:endParaRPr lang="en-GB" dirty="0"/>
          </a:p>
        </p:txBody>
      </p:sp>
      <p:sp>
        <p:nvSpPr>
          <p:cNvPr id="5" name="Text Placeholder 4"/>
          <p:cNvSpPr>
            <a:spLocks noGrp="1"/>
          </p:cNvSpPr>
          <p:nvPr>
            <p:ph type="body" sz="half" idx="2"/>
          </p:nvPr>
        </p:nvSpPr>
        <p:spPr/>
        <p:txBody>
          <a:bodyPr/>
          <a:lstStyle/>
          <a:p>
            <a:r>
              <a:rPr lang="en-GB" sz="2400" dirty="0"/>
              <a:t>Travel planning involves researching travel routes, transport options and costs.  This information is usually presented as an itinerary or plan.  Potential advantages and disadvantages can be matched for suitability for different types of customers. </a:t>
            </a:r>
          </a:p>
          <a:p>
            <a:endParaRPr lang="en-GB" dirty="0"/>
          </a:p>
        </p:txBody>
      </p:sp>
      <p:pic>
        <p:nvPicPr>
          <p:cNvPr id="7" name="Content Placeholder 6"/>
          <p:cNvPicPr>
            <a:picLocks noGrp="1" noChangeAspect="1"/>
          </p:cNvPicPr>
          <p:nvPr>
            <p:ph idx="1"/>
          </p:nvPr>
        </p:nvPicPr>
        <p:blipFill>
          <a:blip r:embed="rId2"/>
          <a:stretch>
            <a:fillRect/>
          </a:stretch>
        </p:blipFill>
        <p:spPr>
          <a:xfrm>
            <a:off x="6114619" y="457200"/>
            <a:ext cx="4790349" cy="5403850"/>
          </a:xfrm>
          <a:prstGeom prst="rect">
            <a:avLst/>
          </a:prstGeom>
        </p:spPr>
      </p:pic>
    </p:spTree>
    <p:extLst>
      <p:ext uri="{BB962C8B-B14F-4D97-AF65-F5344CB8AC3E}">
        <p14:creationId xmlns:p14="http://schemas.microsoft.com/office/powerpoint/2010/main" val="34053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
        <p:nvSpPr>
          <p:cNvPr id="7" name="Title 6"/>
          <p:cNvSpPr>
            <a:spLocks noGrp="1"/>
          </p:cNvSpPr>
          <p:nvPr>
            <p:ph type="title"/>
          </p:nvPr>
        </p:nvSpPr>
        <p:spPr/>
        <p:txBody>
          <a:bodyPr>
            <a:normAutofit fontScale="90000"/>
          </a:bodyPr>
          <a:lstStyle/>
          <a:p>
            <a:r>
              <a:rPr lang="en-GB" dirty="0" smtClean="0"/>
              <a:t>Research Time – Complete the table</a:t>
            </a:r>
            <a:br>
              <a:rPr lang="en-GB" dirty="0" smtClean="0"/>
            </a:br>
            <a:r>
              <a:rPr lang="en-GB" sz="2000" dirty="0" smtClean="0"/>
              <a:t>Where will you find the following information? (do not use just websites!) </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23872865"/>
              </p:ext>
            </p:extLst>
          </p:nvPr>
        </p:nvGraphicFramePr>
        <p:xfrm>
          <a:off x="838200" y="1793459"/>
          <a:ext cx="10515600" cy="4663440"/>
        </p:xfrm>
        <a:graphic>
          <a:graphicData uri="http://schemas.openxmlformats.org/drawingml/2006/table">
            <a:tbl>
              <a:tblPr firstRow="1" bandRow="1">
                <a:tableStyleId>{3B4B98B0-60AC-42C2-AFA5-B58CD77FA1E5}</a:tableStyleId>
              </a:tblPr>
              <a:tblGrid>
                <a:gridCol w="3403600">
                  <a:extLst>
                    <a:ext uri="{9D8B030D-6E8A-4147-A177-3AD203B41FA5}">
                      <a16:colId xmlns:a16="http://schemas.microsoft.com/office/drawing/2014/main" val="33172249"/>
                    </a:ext>
                  </a:extLst>
                </a:gridCol>
                <a:gridCol w="7112000">
                  <a:extLst>
                    <a:ext uri="{9D8B030D-6E8A-4147-A177-3AD203B41FA5}">
                      <a16:colId xmlns:a16="http://schemas.microsoft.com/office/drawing/2014/main" val="2935520967"/>
                    </a:ext>
                  </a:extLst>
                </a:gridCol>
              </a:tblGrid>
              <a:tr h="282676">
                <a:tc>
                  <a:txBody>
                    <a:bodyPr/>
                    <a:lstStyle/>
                    <a:p>
                      <a:r>
                        <a:rPr lang="en-GB" dirty="0" smtClean="0"/>
                        <a:t>Activity</a:t>
                      </a:r>
                      <a:endParaRPr lang="en-GB" dirty="0"/>
                    </a:p>
                  </a:txBody>
                  <a:tcPr/>
                </a:tc>
                <a:tc>
                  <a:txBody>
                    <a:bodyPr/>
                    <a:lstStyle/>
                    <a:p>
                      <a:r>
                        <a:rPr lang="en-GB" dirty="0" smtClean="0"/>
                        <a:t>Where to find the information</a:t>
                      </a:r>
                      <a:r>
                        <a:rPr lang="en-GB" baseline="0" dirty="0" smtClean="0"/>
                        <a:t> (you can use multiple sources)</a:t>
                      </a:r>
                      <a:endParaRPr lang="en-GB" dirty="0"/>
                    </a:p>
                  </a:txBody>
                  <a:tcPr/>
                </a:tc>
                <a:extLst>
                  <a:ext uri="{0D108BD9-81ED-4DB2-BD59-A6C34878D82A}">
                    <a16:rowId xmlns:a16="http://schemas.microsoft.com/office/drawing/2014/main" val="3208359599"/>
                  </a:ext>
                </a:extLst>
              </a:tr>
              <a:tr h="362836">
                <a:tc>
                  <a:txBody>
                    <a:bodyPr/>
                    <a:lstStyle/>
                    <a:p>
                      <a:r>
                        <a:rPr lang="en-GB" dirty="0" smtClean="0"/>
                        <a:t>Currency</a:t>
                      </a:r>
                      <a:r>
                        <a:rPr lang="en-GB" baseline="0" dirty="0" smtClean="0"/>
                        <a:t> Exchange Rates</a:t>
                      </a:r>
                      <a:endParaRPr lang="en-GB" dirty="0"/>
                    </a:p>
                  </a:txBody>
                  <a:tcPr/>
                </a:tc>
                <a:tc>
                  <a:txBody>
                    <a:bodyPr/>
                    <a:lstStyle/>
                    <a:p>
                      <a:endParaRPr lang="en-GB"/>
                    </a:p>
                  </a:txBody>
                  <a:tcPr/>
                </a:tc>
                <a:extLst>
                  <a:ext uri="{0D108BD9-81ED-4DB2-BD59-A6C34878D82A}">
                    <a16:rowId xmlns:a16="http://schemas.microsoft.com/office/drawing/2014/main" val="2136577573"/>
                  </a:ext>
                </a:extLst>
              </a:tr>
              <a:tr h="362836">
                <a:tc>
                  <a:txBody>
                    <a:bodyPr/>
                    <a:lstStyle/>
                    <a:p>
                      <a:r>
                        <a:rPr lang="en-GB" dirty="0" smtClean="0"/>
                        <a:t>Train</a:t>
                      </a:r>
                      <a:r>
                        <a:rPr lang="en-GB" baseline="0" dirty="0" smtClean="0"/>
                        <a:t> times to London</a:t>
                      </a:r>
                      <a:endParaRPr lang="en-GB" dirty="0"/>
                    </a:p>
                  </a:txBody>
                  <a:tcPr/>
                </a:tc>
                <a:tc>
                  <a:txBody>
                    <a:bodyPr/>
                    <a:lstStyle/>
                    <a:p>
                      <a:endParaRPr lang="en-GB" dirty="0"/>
                    </a:p>
                  </a:txBody>
                  <a:tcPr/>
                </a:tc>
                <a:extLst>
                  <a:ext uri="{0D108BD9-81ED-4DB2-BD59-A6C34878D82A}">
                    <a16:rowId xmlns:a16="http://schemas.microsoft.com/office/drawing/2014/main" val="2568833564"/>
                  </a:ext>
                </a:extLst>
              </a:tr>
              <a:tr h="362836">
                <a:tc>
                  <a:txBody>
                    <a:bodyPr/>
                    <a:lstStyle/>
                    <a:p>
                      <a:r>
                        <a:rPr lang="en-GB" dirty="0" smtClean="0"/>
                        <a:t>What to do in Havana</a:t>
                      </a:r>
                      <a:endParaRPr lang="en-GB" dirty="0"/>
                    </a:p>
                  </a:txBody>
                  <a:tcPr/>
                </a:tc>
                <a:tc>
                  <a:txBody>
                    <a:bodyPr/>
                    <a:lstStyle/>
                    <a:p>
                      <a:endParaRPr lang="en-GB"/>
                    </a:p>
                  </a:txBody>
                  <a:tcPr/>
                </a:tc>
                <a:extLst>
                  <a:ext uri="{0D108BD9-81ED-4DB2-BD59-A6C34878D82A}">
                    <a16:rowId xmlns:a16="http://schemas.microsoft.com/office/drawing/2014/main" val="367774524"/>
                  </a:ext>
                </a:extLst>
              </a:tr>
              <a:tr h="362836">
                <a:tc>
                  <a:txBody>
                    <a:bodyPr/>
                    <a:lstStyle/>
                    <a:p>
                      <a:r>
                        <a:rPr lang="en-GB" dirty="0" smtClean="0"/>
                        <a:t>Attractions</a:t>
                      </a:r>
                      <a:r>
                        <a:rPr lang="en-GB" baseline="0" dirty="0" smtClean="0"/>
                        <a:t> in Orlando</a:t>
                      </a:r>
                      <a:endParaRPr lang="en-GB" dirty="0"/>
                    </a:p>
                  </a:txBody>
                  <a:tcPr/>
                </a:tc>
                <a:tc>
                  <a:txBody>
                    <a:bodyPr/>
                    <a:lstStyle/>
                    <a:p>
                      <a:endParaRPr lang="en-GB"/>
                    </a:p>
                  </a:txBody>
                  <a:tcPr/>
                </a:tc>
                <a:extLst>
                  <a:ext uri="{0D108BD9-81ED-4DB2-BD59-A6C34878D82A}">
                    <a16:rowId xmlns:a16="http://schemas.microsoft.com/office/drawing/2014/main" val="4201012418"/>
                  </a:ext>
                </a:extLst>
              </a:tr>
              <a:tr h="362836">
                <a:tc>
                  <a:txBody>
                    <a:bodyPr/>
                    <a:lstStyle/>
                    <a:p>
                      <a:r>
                        <a:rPr lang="en-GB" dirty="0" smtClean="0"/>
                        <a:t>Location of Timbuktu</a:t>
                      </a:r>
                      <a:endParaRPr lang="en-GB" dirty="0"/>
                    </a:p>
                  </a:txBody>
                  <a:tcPr/>
                </a:tc>
                <a:tc>
                  <a:txBody>
                    <a:bodyPr/>
                    <a:lstStyle/>
                    <a:p>
                      <a:endParaRPr lang="en-GB"/>
                    </a:p>
                  </a:txBody>
                  <a:tcPr/>
                </a:tc>
                <a:extLst>
                  <a:ext uri="{0D108BD9-81ED-4DB2-BD59-A6C34878D82A}">
                    <a16:rowId xmlns:a16="http://schemas.microsoft.com/office/drawing/2014/main" val="3074667967"/>
                  </a:ext>
                </a:extLst>
              </a:tr>
              <a:tr h="362836">
                <a:tc>
                  <a:txBody>
                    <a:bodyPr/>
                    <a:lstStyle/>
                    <a:p>
                      <a:r>
                        <a:rPr lang="en-GB" dirty="0" smtClean="0"/>
                        <a:t>Package holidays</a:t>
                      </a:r>
                      <a:r>
                        <a:rPr lang="en-GB" baseline="0" dirty="0" smtClean="0"/>
                        <a:t> to Ibiza</a:t>
                      </a:r>
                      <a:endParaRPr lang="en-GB" dirty="0"/>
                    </a:p>
                  </a:txBody>
                  <a:tcPr/>
                </a:tc>
                <a:tc>
                  <a:txBody>
                    <a:bodyPr/>
                    <a:lstStyle/>
                    <a:p>
                      <a:endParaRPr lang="en-GB" dirty="0"/>
                    </a:p>
                  </a:txBody>
                  <a:tcPr/>
                </a:tc>
                <a:extLst>
                  <a:ext uri="{0D108BD9-81ED-4DB2-BD59-A6C34878D82A}">
                    <a16:rowId xmlns:a16="http://schemas.microsoft.com/office/drawing/2014/main" val="4116771204"/>
                  </a:ext>
                </a:extLst>
              </a:tr>
              <a:tr h="362836">
                <a:tc>
                  <a:txBody>
                    <a:bodyPr/>
                    <a:lstStyle/>
                    <a:p>
                      <a:r>
                        <a:rPr lang="en-GB" dirty="0" smtClean="0"/>
                        <a:t>Flights from Hong</a:t>
                      </a:r>
                      <a:r>
                        <a:rPr lang="en-GB" baseline="0" dirty="0" smtClean="0"/>
                        <a:t> Kong to Australia</a:t>
                      </a:r>
                      <a:endParaRPr lang="en-GB" dirty="0"/>
                    </a:p>
                  </a:txBody>
                  <a:tcPr/>
                </a:tc>
                <a:tc>
                  <a:txBody>
                    <a:bodyPr/>
                    <a:lstStyle/>
                    <a:p>
                      <a:endParaRPr lang="en-GB"/>
                    </a:p>
                  </a:txBody>
                  <a:tcPr/>
                </a:tc>
                <a:extLst>
                  <a:ext uri="{0D108BD9-81ED-4DB2-BD59-A6C34878D82A}">
                    <a16:rowId xmlns:a16="http://schemas.microsoft.com/office/drawing/2014/main" val="2331233098"/>
                  </a:ext>
                </a:extLst>
              </a:tr>
              <a:tr h="362836">
                <a:tc>
                  <a:txBody>
                    <a:bodyPr/>
                    <a:lstStyle/>
                    <a:p>
                      <a:r>
                        <a:rPr lang="en-GB" dirty="0" smtClean="0"/>
                        <a:t>Safety</a:t>
                      </a:r>
                      <a:r>
                        <a:rPr lang="en-GB" baseline="0" dirty="0" smtClean="0"/>
                        <a:t> advice for Egypt</a:t>
                      </a:r>
                      <a:endParaRPr lang="en-GB" dirty="0"/>
                    </a:p>
                  </a:txBody>
                  <a:tcPr/>
                </a:tc>
                <a:tc>
                  <a:txBody>
                    <a:bodyPr/>
                    <a:lstStyle/>
                    <a:p>
                      <a:endParaRPr lang="en-GB"/>
                    </a:p>
                  </a:txBody>
                  <a:tcPr/>
                </a:tc>
                <a:extLst>
                  <a:ext uri="{0D108BD9-81ED-4DB2-BD59-A6C34878D82A}">
                    <a16:rowId xmlns:a16="http://schemas.microsoft.com/office/drawing/2014/main" val="1104486947"/>
                  </a:ext>
                </a:extLst>
              </a:tr>
              <a:tr h="362836">
                <a:tc>
                  <a:txBody>
                    <a:bodyPr/>
                    <a:lstStyle/>
                    <a:p>
                      <a:r>
                        <a:rPr lang="en-GB" dirty="0" smtClean="0"/>
                        <a:t>Attractions in Brighton</a:t>
                      </a:r>
                      <a:endParaRPr lang="en-GB" dirty="0"/>
                    </a:p>
                  </a:txBody>
                  <a:tcPr/>
                </a:tc>
                <a:tc>
                  <a:txBody>
                    <a:bodyPr/>
                    <a:lstStyle/>
                    <a:p>
                      <a:endParaRPr lang="en-GB" dirty="0"/>
                    </a:p>
                  </a:txBody>
                  <a:tcPr/>
                </a:tc>
                <a:extLst>
                  <a:ext uri="{0D108BD9-81ED-4DB2-BD59-A6C34878D82A}">
                    <a16:rowId xmlns:a16="http://schemas.microsoft.com/office/drawing/2014/main" val="1231762152"/>
                  </a:ext>
                </a:extLst>
              </a:tr>
              <a:tr h="362836">
                <a:tc>
                  <a:txBody>
                    <a:bodyPr/>
                    <a:lstStyle/>
                    <a:p>
                      <a:r>
                        <a:rPr lang="en-GB" dirty="0" smtClean="0"/>
                        <a:t>Accommodation in Manchester</a:t>
                      </a:r>
                      <a:endParaRPr lang="en-GB" dirty="0"/>
                    </a:p>
                  </a:txBody>
                  <a:tcPr/>
                </a:tc>
                <a:tc>
                  <a:txBody>
                    <a:bodyPr/>
                    <a:lstStyle/>
                    <a:p>
                      <a:endParaRPr lang="en-GB" dirty="0"/>
                    </a:p>
                  </a:txBody>
                  <a:tcPr/>
                </a:tc>
                <a:extLst>
                  <a:ext uri="{0D108BD9-81ED-4DB2-BD59-A6C34878D82A}">
                    <a16:rowId xmlns:a16="http://schemas.microsoft.com/office/drawing/2014/main" val="140971798"/>
                  </a:ext>
                </a:extLst>
              </a:tr>
              <a:tr h="362836">
                <a:tc>
                  <a:txBody>
                    <a:bodyPr/>
                    <a:lstStyle/>
                    <a:p>
                      <a:r>
                        <a:rPr lang="en-GB" dirty="0" smtClean="0"/>
                        <a:t>What continent</a:t>
                      </a:r>
                      <a:r>
                        <a:rPr lang="en-GB" baseline="0" dirty="0" smtClean="0"/>
                        <a:t> Lima is in?</a:t>
                      </a:r>
                      <a:endParaRPr lang="en-GB" dirty="0"/>
                    </a:p>
                  </a:txBody>
                  <a:tcPr/>
                </a:tc>
                <a:tc>
                  <a:txBody>
                    <a:bodyPr/>
                    <a:lstStyle/>
                    <a:p>
                      <a:endParaRPr lang="en-GB" dirty="0"/>
                    </a:p>
                  </a:txBody>
                  <a:tcPr/>
                </a:tc>
                <a:extLst>
                  <a:ext uri="{0D108BD9-81ED-4DB2-BD59-A6C34878D82A}">
                    <a16:rowId xmlns:a16="http://schemas.microsoft.com/office/drawing/2014/main" val="2209374467"/>
                  </a:ext>
                </a:extLst>
              </a:tr>
            </a:tbl>
          </a:graphicData>
        </a:graphic>
      </p:graphicFrame>
    </p:spTree>
    <p:extLst>
      <p:ext uri="{BB962C8B-B14F-4D97-AF65-F5344CB8AC3E}">
        <p14:creationId xmlns:p14="http://schemas.microsoft.com/office/powerpoint/2010/main" val="227917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pic>
        <p:nvPicPr>
          <p:cNvPr id="6" name="Content Placeholder 5"/>
          <p:cNvPicPr>
            <a:picLocks noGrp="1" noChangeAspect="1"/>
          </p:cNvPicPr>
          <p:nvPr>
            <p:ph idx="1"/>
          </p:nvPr>
        </p:nvPicPr>
        <p:blipFill>
          <a:blip r:embed="rId3">
            <a:duotone>
              <a:schemeClr val="accent2">
                <a:shade val="45000"/>
                <a:satMod val="135000"/>
              </a:schemeClr>
              <a:prstClr val="white"/>
            </a:duotone>
          </a:blip>
          <a:stretch>
            <a:fillRect/>
          </a:stretch>
        </p:blipFill>
        <p:spPr>
          <a:xfrm>
            <a:off x="1104900" y="1825624"/>
            <a:ext cx="8858956" cy="4983163"/>
          </a:xfrm>
          <a:prstGeom prst="rect">
            <a:avLst/>
          </a:prstGeom>
          <a:solidFill>
            <a:schemeClr val="accent2">
              <a:lumMod val="20000"/>
              <a:lumOff val="80000"/>
            </a:schemeClr>
          </a:solidFill>
          <a:ln>
            <a:solidFill>
              <a:schemeClr val="accent1">
                <a:lumMod val="20000"/>
                <a:lumOff val="80000"/>
              </a:schemeClr>
            </a:solidFill>
          </a:ln>
        </p:spPr>
      </p:pic>
      <p:sp>
        <p:nvSpPr>
          <p:cNvPr id="5" name="Title 4"/>
          <p:cNvSpPr>
            <a:spLocks noGrp="1"/>
          </p:cNvSpPr>
          <p:nvPr>
            <p:ph type="title"/>
          </p:nvPr>
        </p:nvSpPr>
        <p:spPr/>
        <p:txBody>
          <a:bodyPr>
            <a:normAutofit fontScale="90000"/>
          </a:bodyPr>
          <a:lstStyle/>
          <a:p>
            <a:r>
              <a:rPr lang="en-GB" dirty="0" smtClean="0"/>
              <a:t>Factors to consider when planning a journey</a:t>
            </a:r>
            <a:endParaRPr lang="en-GB" dirty="0"/>
          </a:p>
        </p:txBody>
      </p:sp>
    </p:spTree>
    <p:extLst>
      <p:ext uri="{BB962C8B-B14F-4D97-AF65-F5344CB8AC3E}">
        <p14:creationId xmlns:p14="http://schemas.microsoft.com/office/powerpoint/2010/main" val="369910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0956920"/>
              </p:ext>
            </p:extLst>
          </p:nvPr>
        </p:nvGraphicFramePr>
        <p:xfrm>
          <a:off x="449179" y="2675930"/>
          <a:ext cx="10515600" cy="406381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44238064"/>
                    </a:ext>
                  </a:extLst>
                </a:gridCol>
                <a:gridCol w="1752600">
                  <a:extLst>
                    <a:ext uri="{9D8B030D-6E8A-4147-A177-3AD203B41FA5}">
                      <a16:colId xmlns:a16="http://schemas.microsoft.com/office/drawing/2014/main" val="3544787784"/>
                    </a:ext>
                  </a:extLst>
                </a:gridCol>
                <a:gridCol w="1752600">
                  <a:extLst>
                    <a:ext uri="{9D8B030D-6E8A-4147-A177-3AD203B41FA5}">
                      <a16:colId xmlns:a16="http://schemas.microsoft.com/office/drawing/2014/main" val="3852531022"/>
                    </a:ext>
                  </a:extLst>
                </a:gridCol>
                <a:gridCol w="1752600">
                  <a:extLst>
                    <a:ext uri="{9D8B030D-6E8A-4147-A177-3AD203B41FA5}">
                      <a16:colId xmlns:a16="http://schemas.microsoft.com/office/drawing/2014/main" val="3839612418"/>
                    </a:ext>
                  </a:extLst>
                </a:gridCol>
                <a:gridCol w="1752600">
                  <a:extLst>
                    <a:ext uri="{9D8B030D-6E8A-4147-A177-3AD203B41FA5}">
                      <a16:colId xmlns:a16="http://schemas.microsoft.com/office/drawing/2014/main" val="3624481353"/>
                    </a:ext>
                  </a:extLst>
                </a:gridCol>
                <a:gridCol w="1752600">
                  <a:extLst>
                    <a:ext uri="{9D8B030D-6E8A-4147-A177-3AD203B41FA5}">
                      <a16:colId xmlns:a16="http://schemas.microsoft.com/office/drawing/2014/main" val="2831277164"/>
                    </a:ext>
                  </a:extLst>
                </a:gridCol>
              </a:tblGrid>
              <a:tr h="787754">
                <a:tc>
                  <a:txBody>
                    <a:bodyPr/>
                    <a:lstStyle/>
                    <a:p>
                      <a:endParaRPr lang="en-GB" b="0" dirty="0"/>
                    </a:p>
                  </a:txBody>
                  <a:tcPr/>
                </a:tc>
                <a:tc>
                  <a:txBody>
                    <a:bodyPr/>
                    <a:lstStyle/>
                    <a:p>
                      <a:r>
                        <a:rPr lang="en-GB" b="0" dirty="0" smtClean="0"/>
                        <a:t>Convenience</a:t>
                      </a:r>
                      <a:endParaRPr lang="en-GB" b="0" dirty="0"/>
                    </a:p>
                  </a:txBody>
                  <a:tcPr/>
                </a:tc>
                <a:tc>
                  <a:txBody>
                    <a:bodyPr/>
                    <a:lstStyle/>
                    <a:p>
                      <a:r>
                        <a:rPr lang="en-GB" b="0" dirty="0" smtClean="0"/>
                        <a:t>Timings</a:t>
                      </a:r>
                      <a:endParaRPr lang="en-GB" b="0" dirty="0"/>
                    </a:p>
                  </a:txBody>
                  <a:tcPr/>
                </a:tc>
                <a:tc>
                  <a:txBody>
                    <a:bodyPr/>
                    <a:lstStyle/>
                    <a:p>
                      <a:r>
                        <a:rPr lang="en-GB" b="0" dirty="0" smtClean="0"/>
                        <a:t>Services</a:t>
                      </a:r>
                      <a:endParaRPr lang="en-GB" b="0" dirty="0"/>
                    </a:p>
                  </a:txBody>
                  <a:tcPr/>
                </a:tc>
                <a:tc>
                  <a:txBody>
                    <a:bodyPr/>
                    <a:lstStyle/>
                    <a:p>
                      <a:r>
                        <a:rPr lang="en-GB" b="0" dirty="0" smtClean="0"/>
                        <a:t>Safety</a:t>
                      </a:r>
                      <a:r>
                        <a:rPr lang="en-GB" b="0" baseline="0" dirty="0" smtClean="0"/>
                        <a:t> </a:t>
                      </a:r>
                      <a:endParaRPr lang="en-GB" b="0" dirty="0"/>
                    </a:p>
                  </a:txBody>
                  <a:tcPr/>
                </a:tc>
                <a:tc>
                  <a:txBody>
                    <a:bodyPr/>
                    <a:lstStyle/>
                    <a:p>
                      <a:r>
                        <a:rPr lang="en-GB" b="0" dirty="0" smtClean="0"/>
                        <a:t>Risk Assessment </a:t>
                      </a:r>
                      <a:endParaRPr lang="en-GB" b="0" dirty="0"/>
                    </a:p>
                  </a:txBody>
                  <a:tcPr/>
                </a:tc>
                <a:extLst>
                  <a:ext uri="{0D108BD9-81ED-4DB2-BD59-A6C34878D82A}">
                    <a16:rowId xmlns:a16="http://schemas.microsoft.com/office/drawing/2014/main" val="707688361"/>
                  </a:ext>
                </a:extLst>
              </a:tr>
              <a:tr h="456397">
                <a:tc>
                  <a:txBody>
                    <a:bodyPr/>
                    <a:lstStyle/>
                    <a:p>
                      <a:r>
                        <a:rPr lang="en-GB" dirty="0" smtClean="0"/>
                        <a:t>Family </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45778626"/>
                  </a:ext>
                </a:extLst>
              </a:tr>
              <a:tr h="787754">
                <a:tc>
                  <a:txBody>
                    <a:bodyPr/>
                    <a:lstStyle/>
                    <a:p>
                      <a:r>
                        <a:rPr lang="en-GB" dirty="0" smtClean="0"/>
                        <a:t>Business Traveller</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12121027"/>
                  </a:ext>
                </a:extLst>
              </a:tr>
              <a:tr h="456397">
                <a:tc>
                  <a:txBody>
                    <a:bodyPr/>
                    <a:lstStyle/>
                    <a:p>
                      <a:r>
                        <a:rPr lang="en-GB" dirty="0" smtClean="0"/>
                        <a:t>Elderly</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26129851"/>
                  </a:ext>
                </a:extLst>
              </a:tr>
              <a:tr h="787754">
                <a:tc>
                  <a:txBody>
                    <a:bodyPr/>
                    <a:lstStyle/>
                    <a:p>
                      <a:r>
                        <a:rPr lang="en-GB" dirty="0" smtClean="0"/>
                        <a:t>Education Group</a:t>
                      </a:r>
                      <a:r>
                        <a:rPr lang="en-GB" baseline="0" dirty="0" smtClean="0"/>
                        <a:t>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75741535"/>
                  </a:ext>
                </a:extLst>
              </a:tr>
              <a:tr h="787754">
                <a:tc>
                  <a:txBody>
                    <a:bodyPr/>
                    <a:lstStyle/>
                    <a:p>
                      <a:r>
                        <a:rPr lang="en-GB" dirty="0" smtClean="0"/>
                        <a:t>Backpackers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60640699"/>
                  </a:ext>
                </a:extLst>
              </a:tr>
            </a:tbl>
          </a:graphicData>
        </a:graphic>
      </p:graphicFrame>
      <p:sp>
        <p:nvSpPr>
          <p:cNvPr id="5" name="Title 4"/>
          <p:cNvSpPr>
            <a:spLocks noGrp="1"/>
          </p:cNvSpPr>
          <p:nvPr>
            <p:ph type="title"/>
          </p:nvPr>
        </p:nvSpPr>
        <p:spPr/>
        <p:txBody>
          <a:bodyPr>
            <a:normAutofit fontScale="90000"/>
          </a:bodyPr>
          <a:lstStyle/>
          <a:p>
            <a:r>
              <a:rPr lang="en-GB" dirty="0" smtClean="0"/>
              <a:t>Potential Advantages and Disadvantages of Transport Options</a:t>
            </a:r>
            <a:endParaRPr lang="en-GB" dirty="0"/>
          </a:p>
        </p:txBody>
      </p:sp>
      <p:sp>
        <p:nvSpPr>
          <p:cNvPr id="7" name="TextBox 6"/>
          <p:cNvSpPr txBox="1"/>
          <p:nvPr/>
        </p:nvSpPr>
        <p:spPr>
          <a:xfrm>
            <a:off x="952500" y="1752600"/>
            <a:ext cx="9207500" cy="923330"/>
          </a:xfrm>
          <a:prstGeom prst="rect">
            <a:avLst/>
          </a:prstGeom>
          <a:noFill/>
        </p:spPr>
        <p:txBody>
          <a:bodyPr wrap="square" rtlCol="0">
            <a:spAutoFit/>
          </a:bodyPr>
          <a:lstStyle/>
          <a:p>
            <a:r>
              <a:rPr lang="en-GB" dirty="0" smtClean="0"/>
              <a:t>Let’s think about the needs of different types of travellers and how their needs can differ with the types of transport they will take .</a:t>
            </a:r>
          </a:p>
          <a:p>
            <a:r>
              <a:rPr lang="en-GB" dirty="0" smtClean="0"/>
              <a:t>What can we include in this table? </a:t>
            </a:r>
            <a:endParaRPr lang="en-GB" dirty="0"/>
          </a:p>
        </p:txBody>
      </p:sp>
    </p:spTree>
    <p:extLst>
      <p:ext uri="{BB962C8B-B14F-4D97-AF65-F5344CB8AC3E}">
        <p14:creationId xmlns:p14="http://schemas.microsoft.com/office/powerpoint/2010/main" val="276471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4" name="Content Placeholder 3"/>
          <p:cNvSpPr>
            <a:spLocks noGrp="1"/>
          </p:cNvSpPr>
          <p:nvPr>
            <p:ph idx="1"/>
          </p:nvPr>
        </p:nvSpPr>
        <p:spPr>
          <a:xfrm>
            <a:off x="838200" y="1825624"/>
            <a:ext cx="10515600" cy="4562475"/>
          </a:xfrm>
        </p:spPr>
        <p:txBody>
          <a:bodyPr/>
          <a:lstStyle/>
          <a:p>
            <a:pPr marL="0" indent="0">
              <a:buNone/>
            </a:pPr>
            <a:r>
              <a:rPr lang="en-GB" sz="2400" dirty="0">
                <a:solidFill>
                  <a:schemeClr val="tx2">
                    <a:lumMod val="75000"/>
                  </a:schemeClr>
                </a:solidFill>
              </a:rPr>
              <a:t>Most people will want to plan their journey to ensure that </a:t>
            </a:r>
            <a:r>
              <a:rPr lang="en-GB" sz="2400" dirty="0" smtClean="0">
                <a:solidFill>
                  <a:schemeClr val="tx2">
                    <a:lumMod val="75000"/>
                  </a:schemeClr>
                </a:solidFill>
              </a:rPr>
              <a:t>it </a:t>
            </a:r>
            <a:r>
              <a:rPr lang="en-GB" sz="2400" dirty="0">
                <a:solidFill>
                  <a:schemeClr val="tx2">
                    <a:lumMod val="75000"/>
                  </a:schemeClr>
                </a:solidFill>
              </a:rPr>
              <a:t>is as easy and as convenient as possible. Travellers need to consider:</a:t>
            </a:r>
          </a:p>
          <a:p>
            <a:r>
              <a:rPr lang="en-GB" sz="2400" dirty="0">
                <a:solidFill>
                  <a:schemeClr val="accent2">
                    <a:lumMod val="60000"/>
                    <a:lumOff val="40000"/>
                  </a:schemeClr>
                </a:solidFill>
              </a:rPr>
              <a:t>the length &amp; total cost of the journey</a:t>
            </a:r>
          </a:p>
          <a:p>
            <a:r>
              <a:rPr lang="en-GB" sz="2400" dirty="0">
                <a:solidFill>
                  <a:schemeClr val="accent2">
                    <a:lumMod val="60000"/>
                    <a:lumOff val="40000"/>
                  </a:schemeClr>
                </a:solidFill>
              </a:rPr>
              <a:t>whether the transport service is direct or if changes are required</a:t>
            </a:r>
          </a:p>
          <a:p>
            <a:r>
              <a:rPr lang="en-GB" sz="2400" dirty="0">
                <a:solidFill>
                  <a:schemeClr val="accent2">
                    <a:lumMod val="60000"/>
                    <a:lumOff val="40000"/>
                  </a:schemeClr>
                </a:solidFill>
              </a:rPr>
              <a:t>the number of changes or stopovers necessary</a:t>
            </a:r>
          </a:p>
          <a:p>
            <a:r>
              <a:rPr lang="en-GB" sz="2400" dirty="0">
                <a:solidFill>
                  <a:schemeClr val="accent2">
                    <a:lumMod val="60000"/>
                    <a:lumOff val="40000"/>
                  </a:schemeClr>
                </a:solidFill>
              </a:rPr>
              <a:t>the waiting times</a:t>
            </a:r>
          </a:p>
          <a:p>
            <a:r>
              <a:rPr lang="en-GB" sz="2400" dirty="0">
                <a:solidFill>
                  <a:schemeClr val="accent2">
                    <a:lumMod val="60000"/>
                    <a:lumOff val="40000"/>
                  </a:schemeClr>
                </a:solidFill>
              </a:rPr>
              <a:t>any required onward transfers, connections and the transit time involved.</a:t>
            </a:r>
          </a:p>
          <a:p>
            <a:pPr marL="0" indent="0">
              <a:buNone/>
            </a:pPr>
            <a:r>
              <a:rPr lang="en-GB" sz="2400" dirty="0" smtClean="0">
                <a:solidFill>
                  <a:schemeClr val="tx2">
                    <a:lumMod val="75000"/>
                  </a:schemeClr>
                </a:solidFill>
              </a:rPr>
              <a:t>What </a:t>
            </a:r>
            <a:r>
              <a:rPr lang="en-GB" sz="2400" dirty="0">
                <a:solidFill>
                  <a:schemeClr val="tx2">
                    <a:lumMod val="75000"/>
                  </a:schemeClr>
                </a:solidFill>
              </a:rPr>
              <a:t>is an onward transfer?</a:t>
            </a:r>
          </a:p>
          <a:p>
            <a:pPr marL="0" indent="0">
              <a:buNone/>
            </a:pPr>
            <a:r>
              <a:rPr lang="en-GB" sz="2400" dirty="0">
                <a:solidFill>
                  <a:schemeClr val="tx2">
                    <a:lumMod val="75000"/>
                  </a:schemeClr>
                </a:solidFill>
              </a:rPr>
              <a:t>What does connection mean?</a:t>
            </a:r>
          </a:p>
          <a:p>
            <a:pPr marL="0" indent="0">
              <a:buNone/>
            </a:pPr>
            <a:r>
              <a:rPr lang="en-GB" sz="2400" dirty="0">
                <a:solidFill>
                  <a:schemeClr val="tx2">
                    <a:lumMod val="75000"/>
                  </a:schemeClr>
                </a:solidFill>
              </a:rPr>
              <a:t>Explain transit time...</a:t>
            </a:r>
          </a:p>
          <a:p>
            <a:endParaRPr lang="en-GB" dirty="0"/>
          </a:p>
        </p:txBody>
      </p:sp>
      <p:sp>
        <p:nvSpPr>
          <p:cNvPr id="5" name="Title 4"/>
          <p:cNvSpPr>
            <a:spLocks noGrp="1"/>
          </p:cNvSpPr>
          <p:nvPr>
            <p:ph type="title"/>
          </p:nvPr>
        </p:nvSpPr>
        <p:spPr/>
        <p:txBody>
          <a:bodyPr/>
          <a:lstStyle/>
          <a:p>
            <a:r>
              <a:rPr lang="en-GB" dirty="0" smtClean="0"/>
              <a:t>Convenience</a:t>
            </a:r>
            <a:endParaRPr lang="en-GB" dirty="0"/>
          </a:p>
        </p:txBody>
      </p:sp>
    </p:spTree>
    <p:extLst>
      <p:ext uri="{BB962C8B-B14F-4D97-AF65-F5344CB8AC3E}">
        <p14:creationId xmlns:p14="http://schemas.microsoft.com/office/powerpoint/2010/main" val="357171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6" name="Title 5"/>
          <p:cNvSpPr>
            <a:spLocks noGrp="1"/>
          </p:cNvSpPr>
          <p:nvPr>
            <p:ph type="title"/>
          </p:nvPr>
        </p:nvSpPr>
        <p:spPr/>
        <p:txBody>
          <a:bodyPr/>
          <a:lstStyle/>
          <a:p>
            <a:r>
              <a:rPr lang="en-GB" dirty="0" smtClean="0"/>
              <a:t>Convenience</a:t>
            </a:r>
            <a:endParaRPr lang="en-GB" dirty="0"/>
          </a:p>
        </p:txBody>
      </p:sp>
      <p:sp>
        <p:nvSpPr>
          <p:cNvPr id="7" name="Content Placeholder 6"/>
          <p:cNvSpPr>
            <a:spLocks noGrp="1"/>
          </p:cNvSpPr>
          <p:nvPr>
            <p:ph sz="half" idx="1"/>
          </p:nvPr>
        </p:nvSpPr>
        <p:spPr>
          <a:xfrm>
            <a:off x="838200" y="1825624"/>
            <a:ext cx="5181600" cy="4498975"/>
          </a:xfrm>
        </p:spPr>
        <p:txBody>
          <a:bodyPr>
            <a:normAutofit/>
          </a:bodyPr>
          <a:lstStyle/>
          <a:p>
            <a:r>
              <a:rPr lang="en-GB" sz="2000" dirty="0">
                <a:solidFill>
                  <a:schemeClr val="accent1">
                    <a:lumMod val="75000"/>
                  </a:schemeClr>
                </a:solidFill>
              </a:rPr>
              <a:t>Convenience usually comes at a cost, for example, flights that seem cheap may not be convenient, as they may involve a change of flight halfway through the journey with a long transfer time at an airport. </a:t>
            </a:r>
          </a:p>
          <a:p>
            <a:r>
              <a:rPr lang="en-GB" sz="2000" dirty="0">
                <a:solidFill>
                  <a:schemeClr val="accent1">
                    <a:lumMod val="75000"/>
                  </a:schemeClr>
                </a:solidFill>
              </a:rPr>
              <a:t>The time of travel is an important consideration. A very early flight may be cheaper than flights later in the morning, but may not be </a:t>
            </a:r>
            <a:r>
              <a:rPr lang="en-GB" sz="2000" dirty="0" smtClean="0">
                <a:solidFill>
                  <a:schemeClr val="accent1">
                    <a:lumMod val="75000"/>
                  </a:schemeClr>
                </a:solidFill>
              </a:rPr>
              <a:t>convenient </a:t>
            </a:r>
            <a:r>
              <a:rPr lang="en-GB" sz="2000" dirty="0">
                <a:solidFill>
                  <a:schemeClr val="accent1">
                    <a:lumMod val="75000"/>
                  </a:schemeClr>
                </a:solidFill>
              </a:rPr>
              <a:t>is there is a long journey to the airport. </a:t>
            </a:r>
          </a:p>
          <a:p>
            <a:r>
              <a:rPr lang="en-GB" sz="2000" dirty="0">
                <a:solidFill>
                  <a:schemeClr val="accent1">
                    <a:lumMod val="75000"/>
                  </a:schemeClr>
                </a:solidFill>
              </a:rPr>
              <a:t>Transfers and connections may be organised as part of a package holiday, but </a:t>
            </a:r>
            <a:r>
              <a:rPr lang="en-GB" sz="2000" dirty="0" smtClean="0">
                <a:solidFill>
                  <a:schemeClr val="accent1">
                    <a:lumMod val="75000"/>
                  </a:schemeClr>
                </a:solidFill>
              </a:rPr>
              <a:t>independent </a:t>
            </a:r>
            <a:r>
              <a:rPr lang="en-GB" sz="2000" dirty="0">
                <a:solidFill>
                  <a:schemeClr val="accent1">
                    <a:lumMod val="75000"/>
                  </a:schemeClr>
                </a:solidFill>
              </a:rPr>
              <a:t>travellers will have to research and plan for themselves.</a:t>
            </a:r>
          </a:p>
          <a:p>
            <a:endParaRPr lang="en-GB" dirty="0"/>
          </a:p>
        </p:txBody>
      </p:sp>
      <p:pic>
        <p:nvPicPr>
          <p:cNvPr id="11" name="Content Placeholder 10" descr="Eurostar train at Paris Gare du Nord | Marcel Marchon | Flick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847056"/>
            <a:ext cx="5181600" cy="3886200"/>
          </a:xfrm>
        </p:spPr>
      </p:pic>
    </p:spTree>
    <p:extLst>
      <p:ext uri="{BB962C8B-B14F-4D97-AF65-F5344CB8AC3E}">
        <p14:creationId xmlns:p14="http://schemas.microsoft.com/office/powerpoint/2010/main" val="290915777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openxmlformats.org/package/2006/metadata/core-properties"/>
    <ds:schemaRef ds:uri="fb0879af-3eba-417a-a55a-ffe6dcd6ca77"/>
    <ds:schemaRef ds:uri="http://purl.org/dc/elements/1.1/"/>
    <ds:schemaRef ds:uri="http://schemas.microsoft.com/sharepoint/v3"/>
    <ds:schemaRef ds:uri="http://purl.org/dc/dcmitype/"/>
    <ds:schemaRef ds:uri="http://www.w3.org/XML/1998/namespace"/>
    <ds:schemaRef ds:uri="http://schemas.microsoft.com/office/2006/documentManagement/types"/>
    <ds:schemaRef ds:uri="http://schemas.microsoft.com/office/infopath/2007/PartnerControls"/>
    <ds:schemaRef ds:uri="6dc4bcd6-49db-4c07-9060-8acfc67cef9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995</Words>
  <Application>Microsoft Office PowerPoint</Application>
  <PresentationFormat>Widescreen</PresentationFormat>
  <Paragraphs>111</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Office Theme</vt:lpstr>
      <vt:lpstr>LEARNING AIM C: TRAVEL PLANNING, ITINERARIES, COSTS AND SUITABILITY MATCHED TO CUSTOMER NEEDS</vt:lpstr>
      <vt:lpstr>What is a travel itinerary?</vt:lpstr>
      <vt:lpstr>Sources of information?</vt:lpstr>
      <vt:lpstr>Travel Planning </vt:lpstr>
      <vt:lpstr>Research Time – Complete the table Where will you find the following information? (do not use just websites!) </vt:lpstr>
      <vt:lpstr>Factors to consider when planning a journey</vt:lpstr>
      <vt:lpstr>Potential Advantages and Disadvantages of Transport Options</vt:lpstr>
      <vt:lpstr>Convenience</vt:lpstr>
      <vt:lpstr>Convenience</vt:lpstr>
      <vt:lpstr>Convenience</vt:lpstr>
      <vt:lpstr>Homework</vt:lpstr>
      <vt:lpstr>Homework </vt:lpstr>
      <vt:lpstr>Key Words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2021-09-07T14:06:27Z</dcterms:created>
  <dcterms:modified xsi:type="dcterms:W3CDTF">2021-09-08T11:46:09Z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