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011E5-DE10-4F27-B8C3-9396E1A284ED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220F4-D31C-4098-AF91-D1458779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5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 students 2 </a:t>
            </a:r>
            <a:r>
              <a:rPr lang="en-GB" dirty="0" err="1" smtClean="0"/>
              <a:t>mins</a:t>
            </a:r>
            <a:r>
              <a:rPr lang="en-GB" dirty="0" smtClean="0"/>
              <a:t> to come up with some idea</a:t>
            </a:r>
            <a:r>
              <a:rPr lang="en-GB" baseline="0" dirty="0" smtClean="0"/>
              <a:t>s and then c</a:t>
            </a:r>
            <a:r>
              <a:rPr lang="en-GB" dirty="0" smtClean="0"/>
              <a:t>omplete the table together as a group in the class. </a:t>
            </a:r>
          </a:p>
          <a:p>
            <a:r>
              <a:rPr lang="en-GB" dirty="0" smtClean="0"/>
              <a:t>Include</a:t>
            </a:r>
            <a:r>
              <a:rPr lang="en-GB" baseline="0" dirty="0" smtClean="0"/>
              <a:t> maps, atlases, brochures, travel guides, websites, timetables, travel agents, visitor centres, tourist boards, tourist information centres, government advice (FCO Travel Advice)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D78A92-0141-4330-8F3E-FAADFAC2384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90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D78A92-0141-4330-8F3E-FAADFAC2384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31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D78A92-0141-4330-8F3E-FAADFAC2384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16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2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97389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44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/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99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9591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87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7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73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75856" y="532519"/>
            <a:ext cx="6416144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673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74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53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03621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94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7" y="172667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14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50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3286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55960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60700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9" y="2267879"/>
            <a:ext cx="3016875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49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819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190660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7345849" y="-12701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9782306" y="458515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2701" y="2355829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49863"/>
            <a:ext cx="105156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12987" y="5718810"/>
            <a:ext cx="7366026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8826099" y="2044901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8810222" y="2029025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7329938" y="-9526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9766949" y="442639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9526" y="2340318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70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5702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290" y="5816819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97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574">
          <p15:clr>
            <a:srgbClr val="F26B43"/>
          </p15:clr>
        </p15:guide>
        <p15:guide id="3" pos="7106">
          <p15:clr>
            <a:srgbClr val="F26B43"/>
          </p15:clr>
        </p15:guide>
        <p15:guide id="4" orient="horz" pos="3748">
          <p15:clr>
            <a:srgbClr val="F26B43"/>
          </p15:clr>
        </p15:guide>
        <p15:guide id="5" pos="4407">
          <p15:clr>
            <a:srgbClr val="F26B43"/>
          </p15:clr>
        </p15:guide>
        <p15:guide id="6" pos="3273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information?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9806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Both trade professionals and tourists use a range of sources of information  to help them plan trips and holidays.</a:t>
            </a:r>
          </a:p>
          <a:p>
            <a:r>
              <a:rPr lang="en-GB" sz="2400" dirty="0" smtClean="0"/>
              <a:t>What kind of information do you think you need to find out for planning a trip?</a:t>
            </a:r>
          </a:p>
          <a:p>
            <a:r>
              <a:rPr lang="en-GB" sz="2400" dirty="0" smtClean="0"/>
              <a:t>Where can you find this information from? </a:t>
            </a:r>
          </a:p>
          <a:p>
            <a:endParaRPr lang="en-GB" sz="2400" dirty="0" smtClean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5183188" y="457200"/>
          <a:ext cx="6653212" cy="3708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26606">
                  <a:extLst>
                    <a:ext uri="{9D8B030D-6E8A-4147-A177-3AD203B41FA5}">
                      <a16:colId xmlns:a16="http://schemas.microsoft.com/office/drawing/2014/main" val="1253105978"/>
                    </a:ext>
                  </a:extLst>
                </a:gridCol>
                <a:gridCol w="3326606">
                  <a:extLst>
                    <a:ext uri="{9D8B030D-6E8A-4147-A177-3AD203B41FA5}">
                      <a16:colId xmlns:a16="http://schemas.microsoft.com/office/drawing/2014/main" val="1681198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Information needed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01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229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88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023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528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6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68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99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68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870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90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Research Time – Complete the table</a:t>
            </a:r>
            <a:br>
              <a:rPr lang="en-GB" dirty="0" smtClean="0"/>
            </a:br>
            <a:r>
              <a:rPr lang="en-GB" sz="2000" dirty="0" smtClean="0"/>
              <a:t>Where will you find the following information? (do not use just websites!) 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793459"/>
          <a:ext cx="10515600" cy="4663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val="33172249"/>
                    </a:ext>
                  </a:extLst>
                </a:gridCol>
                <a:gridCol w="7112000">
                  <a:extLst>
                    <a:ext uri="{9D8B030D-6E8A-4147-A177-3AD203B41FA5}">
                      <a16:colId xmlns:a16="http://schemas.microsoft.com/office/drawing/2014/main" val="2935520967"/>
                    </a:ext>
                  </a:extLst>
                </a:gridCol>
              </a:tblGrid>
              <a:tr h="282676">
                <a:tc>
                  <a:txBody>
                    <a:bodyPr/>
                    <a:lstStyle/>
                    <a:p>
                      <a:r>
                        <a:rPr lang="en-GB" dirty="0" smtClean="0"/>
                        <a:t>Activity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Where to find the information</a:t>
                      </a:r>
                      <a:r>
                        <a:rPr lang="en-GB" baseline="0" dirty="0" smtClean="0"/>
                        <a:t> (you can use multiple sources)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359599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Currency</a:t>
                      </a:r>
                      <a:r>
                        <a:rPr lang="en-GB" baseline="0" dirty="0" smtClean="0"/>
                        <a:t> Exchange Rates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77573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Train</a:t>
                      </a:r>
                      <a:r>
                        <a:rPr lang="en-GB" baseline="0" dirty="0" smtClean="0"/>
                        <a:t> times to London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833564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What to do in Havana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74524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Attractions</a:t>
                      </a:r>
                      <a:r>
                        <a:rPr lang="en-GB" baseline="0" dirty="0" smtClean="0"/>
                        <a:t> in Orlando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012418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 of Timbuktu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667967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Package holidays</a:t>
                      </a:r>
                      <a:r>
                        <a:rPr lang="en-GB" baseline="0" dirty="0" smtClean="0"/>
                        <a:t> to Ibiza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771204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Flights from Hong</a:t>
                      </a:r>
                      <a:r>
                        <a:rPr lang="en-GB" baseline="0" dirty="0" smtClean="0"/>
                        <a:t> Kong to Australia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233098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Safety</a:t>
                      </a:r>
                      <a:r>
                        <a:rPr lang="en-GB" baseline="0" dirty="0" smtClean="0"/>
                        <a:t> advice for Egypt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486947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Attractions in Brighton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762152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Accommodation in Manchester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1798"/>
                  </a:ext>
                </a:extLst>
              </a:tr>
              <a:tr h="362836">
                <a:tc>
                  <a:txBody>
                    <a:bodyPr/>
                    <a:lstStyle/>
                    <a:p>
                      <a:r>
                        <a:rPr lang="en-GB" dirty="0" smtClean="0"/>
                        <a:t>What continent</a:t>
                      </a:r>
                      <a:r>
                        <a:rPr lang="en-GB" baseline="0" dirty="0" smtClean="0"/>
                        <a:t> Lima is in?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37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66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49179" y="2675930"/>
          <a:ext cx="10515600" cy="406381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4423806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447877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5253102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396124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448135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31277164"/>
                    </a:ext>
                  </a:extLst>
                </a:gridCol>
              </a:tblGrid>
              <a:tr h="787754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Convenience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Timings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Services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Safety</a:t>
                      </a:r>
                      <a:r>
                        <a:rPr lang="en-GB" b="0" baseline="0" dirty="0" smtClean="0"/>
                        <a:t> 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Risk Assessment 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88361"/>
                  </a:ext>
                </a:extLst>
              </a:tr>
              <a:tr h="456397">
                <a:tc>
                  <a:txBody>
                    <a:bodyPr/>
                    <a:lstStyle/>
                    <a:p>
                      <a:r>
                        <a:rPr lang="en-GB" dirty="0" smtClean="0"/>
                        <a:t>Family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778626"/>
                  </a:ext>
                </a:extLst>
              </a:tr>
              <a:tr h="787754"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 Traveller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21027"/>
                  </a:ext>
                </a:extLst>
              </a:tr>
              <a:tr h="456397">
                <a:tc>
                  <a:txBody>
                    <a:bodyPr/>
                    <a:lstStyle/>
                    <a:p>
                      <a:r>
                        <a:rPr lang="en-GB" dirty="0" smtClean="0"/>
                        <a:t>Elderly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129851"/>
                  </a:ext>
                </a:extLst>
              </a:tr>
              <a:tr h="787754"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 Group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741535"/>
                  </a:ext>
                </a:extLst>
              </a:tr>
              <a:tr h="787754">
                <a:tc>
                  <a:txBody>
                    <a:bodyPr/>
                    <a:lstStyle/>
                    <a:p>
                      <a:r>
                        <a:rPr lang="en-GB" dirty="0" smtClean="0"/>
                        <a:t>Backpackers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640699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Potential Advantages and Disadvantages of Transport Options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52500" y="1752600"/>
            <a:ext cx="9207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Let’s think about the needs of different types of travellers and how their needs can differ with the types of transport they will take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can we include in this table?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47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3377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Gail </a:t>
            </a:r>
            <a:r>
              <a:rPr lang="en-GB" sz="1800" dirty="0">
                <a:solidFill>
                  <a:schemeClr val="accent1">
                    <a:lumMod val="75000"/>
                  </a:schemeClr>
                </a:solidFill>
              </a:rPr>
              <a:t>is going to France to see her 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friend.  She </a:t>
            </a:r>
            <a:r>
              <a:rPr lang="en-GB" sz="1800" dirty="0">
                <a:solidFill>
                  <a:schemeClr val="accent1">
                    <a:lumMod val="75000"/>
                  </a:schemeClr>
                </a:solidFill>
              </a:rPr>
              <a:t>is flying on an Easy jet flight from Gatwick and arrives at 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Nice </a:t>
            </a:r>
            <a:r>
              <a:rPr lang="en-GB" sz="1800" dirty="0">
                <a:solidFill>
                  <a:schemeClr val="accent1">
                    <a:lumMod val="75000"/>
                  </a:schemeClr>
                </a:solidFill>
              </a:rPr>
              <a:t>Airport at 2040 on a Friday evening. She has to get from the airport to St Raphael. The travel options are train, bus or taxi. Find out which of these options are available on a Friday evening and advise 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Gail </a:t>
            </a:r>
            <a:r>
              <a:rPr lang="en-GB" sz="1800" dirty="0">
                <a:solidFill>
                  <a:schemeClr val="accent1">
                    <a:lumMod val="75000"/>
                  </a:schemeClr>
                </a:solidFill>
              </a:rPr>
              <a:t>on her choices. Highlight the option that you think is best explaining why</a:t>
            </a: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38200" y="3363070"/>
          <a:ext cx="10629900" cy="2123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42589">
                  <a:extLst>
                    <a:ext uri="{9D8B030D-6E8A-4147-A177-3AD203B41FA5}">
                      <a16:colId xmlns:a16="http://schemas.microsoft.com/office/drawing/2014/main" val="1224873996"/>
                    </a:ext>
                  </a:extLst>
                </a:gridCol>
                <a:gridCol w="8487311">
                  <a:extLst>
                    <a:ext uri="{9D8B030D-6E8A-4147-A177-3AD203B41FA5}">
                      <a16:colId xmlns:a16="http://schemas.microsoft.com/office/drawing/2014/main" val="2658154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Transport Method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Connection</a:t>
                      </a:r>
                      <a:r>
                        <a:rPr lang="en-GB" baseline="0" dirty="0" smtClean="0"/>
                        <a:t> research from Nice Airport to St. Raphael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97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81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055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Taxi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72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Explanation of best</a:t>
                      </a:r>
                      <a:r>
                        <a:rPr lang="en-GB" baseline="0" dirty="0" smtClean="0"/>
                        <a:t> choice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86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77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857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Mr McGregor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needs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to go to South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Africa on business.  His travel agent has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narrowed down two best flight options: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First option 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Birmingham - Cape Town, stopping at Istanbul for 6 hours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(£1630), departing BHX at 0630 hrs in business class and arriving into CPT at 0030 (+1) hrs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Second option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Heathrow - Cape Town, stopping in Addis Ababa for 1 hr 30 (£750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), departing LHR at 1000 hrs in economy and arriving into CPT at 2330 hrs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You are his travel agent and need to place him on the best flight which meets his needs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. What further information would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need to know to help him make an informed choice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? (look back at the spider gram to help you). Which flight would you advise and why?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4897966"/>
          <a:ext cx="10350500" cy="15155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350500">
                  <a:extLst>
                    <a:ext uri="{9D8B030D-6E8A-4147-A177-3AD203B41FA5}">
                      <a16:colId xmlns:a16="http://schemas.microsoft.com/office/drawing/2014/main" val="3119174389"/>
                    </a:ext>
                  </a:extLst>
                </a:gridCol>
              </a:tblGrid>
              <a:tr h="1515534">
                <a:tc>
                  <a:txBody>
                    <a:bodyPr/>
                    <a:lstStyle/>
                    <a:p>
                      <a:r>
                        <a:rPr lang="en-GB" dirty="0" smtClean="0"/>
                        <a:t>Answer: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549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66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381171117"/>
                    </a:ext>
                  </a:extLst>
                </a:gridCol>
                <a:gridCol w="8610600">
                  <a:extLst>
                    <a:ext uri="{9D8B030D-6E8A-4147-A177-3AD203B41FA5}">
                      <a16:colId xmlns:a16="http://schemas.microsoft.com/office/drawing/2014/main" val="1843987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Key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483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Convenience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681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Direct Service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60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Onward transfer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23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Connection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78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Transit 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001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Layover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945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Stopover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90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Travel Itinerary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996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Stranded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61686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Words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1502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515</Words>
  <Application>Microsoft Office PowerPoint</Application>
  <PresentationFormat>Widescreen</PresentationFormat>
  <Paragraphs>72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1_Office Theme</vt:lpstr>
      <vt:lpstr>Sources of information?</vt:lpstr>
      <vt:lpstr>Research Time – Complete the table Where will you find the following information? (do not use just websites!) </vt:lpstr>
      <vt:lpstr>Potential Advantages and Disadvantages of Transport Options</vt:lpstr>
      <vt:lpstr>Homework</vt:lpstr>
      <vt:lpstr>Homework </vt:lpstr>
      <vt:lpstr>Key Words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information?</dc:title>
  <dc:creator>Helen Sharp</dc:creator>
  <cp:lastModifiedBy>Helen Sharp</cp:lastModifiedBy>
  <cp:revision>1</cp:revision>
  <dcterms:created xsi:type="dcterms:W3CDTF">2021-09-08T11:46:28Z</dcterms:created>
  <dcterms:modified xsi:type="dcterms:W3CDTF">2021-09-08T11:47:40Z</dcterms:modified>
</cp:coreProperties>
</file>