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66" r:id="rId5"/>
    <p:sldId id="257" r:id="rId6"/>
    <p:sldId id="258" r:id="rId7"/>
    <p:sldId id="259" r:id="rId8"/>
    <p:sldId id="274" r:id="rId9"/>
    <p:sldId id="260" r:id="rId10"/>
    <p:sldId id="261" r:id="rId11"/>
    <p:sldId id="275" r:id="rId12"/>
    <p:sldId id="263" r:id="rId13"/>
    <p:sldId id="264" r:id="rId14"/>
    <p:sldId id="265" r:id="rId15"/>
    <p:sldId id="267" r:id="rId16"/>
    <p:sldId id="26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CF968-BFA8-437E-80A7-0E3D4E0365E3}" v="21" dt="2021-09-29T14:24:55.46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74" autoAdjust="0"/>
  </p:normalViewPr>
  <p:slideViewPr>
    <p:cSldViewPr snapToGrid="0" showGuides="1">
      <p:cViewPr>
        <p:scale>
          <a:sx n="87" d="100"/>
          <a:sy n="87" d="100"/>
        </p:scale>
        <p:origin x="51" y="180"/>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29.09.2021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29.09.2021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Destination</a:t>
            </a:r>
            <a:endParaRPr/>
          </a:p>
          <a:p>
            <a:pPr marL="0" lvl="0" indent="0" algn="l" rtl="0">
              <a:spcBef>
                <a:spcPts val="0"/>
              </a:spcBef>
              <a:spcAft>
                <a:spcPts val="0"/>
              </a:spcAft>
              <a:buNone/>
            </a:pPr>
            <a:r>
              <a:rPr lang="en-GB"/>
              <a:t>Transport</a:t>
            </a:r>
            <a:endParaRPr/>
          </a:p>
          <a:p>
            <a:pPr marL="0" lvl="0" indent="0" algn="l" rtl="0">
              <a:spcBef>
                <a:spcPts val="0"/>
              </a:spcBef>
              <a:spcAft>
                <a:spcPts val="0"/>
              </a:spcAft>
              <a:buNone/>
            </a:pPr>
            <a:r>
              <a:rPr lang="en-GB"/>
              <a:t>Service Level</a:t>
            </a:r>
            <a:endParaRPr/>
          </a:p>
          <a:p>
            <a:pPr marL="0" lvl="0" indent="0" algn="l" rtl="0">
              <a:spcBef>
                <a:spcPts val="0"/>
              </a:spcBef>
              <a:spcAft>
                <a:spcPts val="0"/>
              </a:spcAft>
              <a:buNone/>
            </a:pPr>
            <a:r>
              <a:rPr lang="en-GB"/>
              <a:t>Partner…</a:t>
            </a:r>
            <a:endParaRPr/>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Euro</a:t>
            </a:r>
            <a:endParaRPr/>
          </a:p>
          <a:p>
            <a:pPr marL="0" lvl="0" indent="0" algn="l" rtl="0">
              <a:spcBef>
                <a:spcPts val="0"/>
              </a:spcBef>
              <a:spcAft>
                <a:spcPts val="0"/>
              </a:spcAft>
              <a:buNone/>
            </a:pPr>
            <a:r>
              <a:rPr lang="en-GB"/>
              <a:t>Rupee</a:t>
            </a:r>
            <a:endParaRPr/>
          </a:p>
          <a:p>
            <a:pPr marL="0" lvl="0" indent="0" algn="l" rtl="0">
              <a:spcBef>
                <a:spcPts val="0"/>
              </a:spcBef>
              <a:spcAft>
                <a:spcPts val="0"/>
              </a:spcAft>
              <a:buNone/>
            </a:pPr>
            <a:r>
              <a:rPr lang="en-GB"/>
              <a:t>UAE Dirham</a:t>
            </a:r>
            <a:endParaRPr/>
          </a:p>
          <a:p>
            <a:pPr marL="0" lvl="0" indent="0" algn="l" rtl="0">
              <a:spcBef>
                <a:spcPts val="0"/>
              </a:spcBef>
              <a:spcAft>
                <a:spcPts val="0"/>
              </a:spcAft>
              <a:buNone/>
            </a:pPr>
            <a:r>
              <a:rPr lang="en-GB"/>
              <a:t>US Dollar</a:t>
            </a:r>
            <a:endParaRPr/>
          </a:p>
          <a:p>
            <a:pPr marL="0" lvl="0" indent="0" algn="l" rtl="0">
              <a:spcBef>
                <a:spcPts val="0"/>
              </a:spcBef>
              <a:spcAft>
                <a:spcPts val="0"/>
              </a:spcAft>
              <a:buNone/>
            </a:pPr>
            <a:r>
              <a:rPr lang="en-GB"/>
              <a:t>Aus Dollar</a:t>
            </a:r>
            <a:endParaRPr/>
          </a:p>
          <a:p>
            <a:pPr marL="0" lvl="0" indent="0" algn="l" rtl="0">
              <a:spcBef>
                <a:spcPts val="0"/>
              </a:spcBef>
              <a:spcAft>
                <a:spcPts val="0"/>
              </a:spcAft>
              <a:buNone/>
            </a:pPr>
            <a:r>
              <a:rPr lang="en-GB"/>
              <a:t>Can Dollar </a:t>
            </a:r>
            <a:endParaRPr/>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22"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568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 id="2147483676" r:id="rId20"/>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GB" sz="4800" dirty="0"/>
              <a:t>Cost Factors</a:t>
            </a:r>
            <a:endParaRPr lang="ru-RU" sz="48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lstStyle/>
          <a:p>
            <a:r>
              <a:rPr lang="en-GB" dirty="0"/>
              <a:t>C3 – Travel Planning</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srcRect/>
          <a:stretch/>
        </p:blipFill>
        <p:spPr>
          <a:xfrm>
            <a:off x="5356977" y="1060167"/>
            <a:ext cx="6734614" cy="3788220"/>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Arial"/>
              <a:buNone/>
            </a:pPr>
            <a:r>
              <a:rPr lang="en-GB" sz="4000"/>
              <a:t>Identify the currency for these countries </a:t>
            </a:r>
            <a:endParaRPr/>
          </a:p>
        </p:txBody>
      </p:sp>
      <p:sp>
        <p:nvSpPr>
          <p:cNvPr id="166" name="Google Shape;166;p9"/>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55000" lnSpcReduction="20000"/>
          </a:bodyPr>
          <a:lstStyle/>
          <a:p>
            <a:pPr marL="514350" lvl="0" indent="-514350" algn="l" rtl="0">
              <a:lnSpc>
                <a:spcPct val="110000"/>
              </a:lnSpc>
              <a:spcBef>
                <a:spcPts val="0"/>
              </a:spcBef>
              <a:spcAft>
                <a:spcPts val="0"/>
              </a:spcAft>
              <a:buClr>
                <a:schemeClr val="dk1"/>
              </a:buClr>
              <a:buSzPts val="3600"/>
              <a:buFont typeface="Arial"/>
              <a:buAutoNum type="arabicPeriod"/>
            </a:pPr>
            <a:r>
              <a:rPr lang="en-GB" sz="3600">
                <a:latin typeface="Arial Narrow"/>
                <a:ea typeface="Arial Narrow"/>
                <a:cs typeface="Arial Narrow"/>
                <a:sym typeface="Arial Narrow"/>
              </a:rPr>
              <a:t>Russia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China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Brazil</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South Africa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Iceland</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Japan</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Mongolia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New Zealand</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Turkey</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Mexico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ct val="100000"/>
              <a:buFont typeface="Arial"/>
              <a:buNone/>
            </a:pPr>
            <a:r>
              <a:rPr lang="en-GB"/>
              <a:t>Research how much cash you can legally carry into these countries </a:t>
            </a:r>
            <a:endParaRPr/>
          </a:p>
        </p:txBody>
      </p:sp>
      <p:sp>
        <p:nvSpPr>
          <p:cNvPr id="172" name="Google Shape;172;p10"/>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55000" lnSpcReduction="20000"/>
          </a:bodyPr>
          <a:lstStyle/>
          <a:p>
            <a:pPr marL="514350" lvl="0" indent="-514350" algn="l" rtl="0">
              <a:lnSpc>
                <a:spcPct val="110000"/>
              </a:lnSpc>
              <a:spcBef>
                <a:spcPts val="0"/>
              </a:spcBef>
              <a:spcAft>
                <a:spcPts val="0"/>
              </a:spcAft>
              <a:buClr>
                <a:schemeClr val="dk1"/>
              </a:buClr>
              <a:buSzPts val="3600"/>
              <a:buFont typeface="Arial"/>
              <a:buAutoNum type="arabicPeriod"/>
            </a:pPr>
            <a:r>
              <a:rPr lang="en-GB" sz="3600">
                <a:latin typeface="Arial Narrow"/>
                <a:ea typeface="Arial Narrow"/>
                <a:cs typeface="Arial Narrow"/>
                <a:sym typeface="Arial Narrow"/>
              </a:rPr>
              <a:t>Russia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Japan</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India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France</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South Africa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USA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Mexico</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Bahamas</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Australia</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UK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GB"/>
              <a:t>Work out total cost of this scenario </a:t>
            </a:r>
            <a:endParaRPr/>
          </a:p>
        </p:txBody>
      </p:sp>
      <p:sp>
        <p:nvSpPr>
          <p:cNvPr id="178" name="Google Shape;178;p11"/>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Clr>
                <a:schemeClr val="dk1"/>
              </a:buClr>
              <a:buSzPct val="100000"/>
              <a:buChar char="•"/>
            </a:pPr>
            <a:r>
              <a:rPr lang="en-GB">
                <a:latin typeface="Arial Narrow"/>
                <a:ea typeface="Arial Narrow"/>
                <a:cs typeface="Arial Narrow"/>
                <a:sym typeface="Arial Narrow"/>
              </a:rPr>
              <a:t>Terry is going on a cruise with his wife Anne of 50 years for their anniversary. He is paying £4,750 per person for a suite room for the 4 nights of travel. They have decided to purchase the extra Wi-Fi package as Terry’s son has just had a baby and they want to facetime their new grandchild on the cruise, the best Wi-Fi package costs £9.99 a day. Terry also wants to treat Anne to a spa visit. He wants the best possible for Anne and is booking them both a half day spa visit for £250 per person. He is also adding on a £150 spa gift on for her. They have a dining plan which is £40 per person per day but Terry has also booked a table at the most exclusive restaurant onboard for their actual anniversary. This costs an extra £100 per person. Anne wants to go on an excursion which costs £50 per person on one of the days. Finally Terry intents to take £250 for extra spending money, Anne is taking £300.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GB"/>
              <a:t>Calculate the cost </a:t>
            </a:r>
            <a:endParaRPr/>
          </a:p>
        </p:txBody>
      </p:sp>
      <p:sp>
        <p:nvSpPr>
          <p:cNvPr id="184" name="Google Shape;184;p12"/>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55000" lnSpcReduction="20000"/>
          </a:bodyPr>
          <a:lstStyle/>
          <a:p>
            <a:pPr marL="514350" lvl="0" indent="-514350" algn="l" rtl="0">
              <a:lnSpc>
                <a:spcPct val="110000"/>
              </a:lnSpc>
              <a:spcBef>
                <a:spcPts val="0"/>
              </a:spcBef>
              <a:spcAft>
                <a:spcPts val="0"/>
              </a:spcAft>
              <a:buClr>
                <a:schemeClr val="dk1"/>
              </a:buClr>
              <a:buSzPts val="3600"/>
              <a:buFont typeface="Arial"/>
              <a:buAutoNum type="arabicPeriod"/>
            </a:pPr>
            <a:r>
              <a:rPr lang="en-GB" sz="3600">
                <a:latin typeface="Arial Narrow"/>
                <a:ea typeface="Arial Narrow"/>
                <a:cs typeface="Arial Narrow"/>
                <a:sym typeface="Arial Narrow"/>
              </a:rPr>
              <a:t>10% off £5,000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15% off £3,000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20% off £2,000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23% off £4,000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18% off £15,000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75% off £14,000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33% off £500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25% off £4,500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8% off £1,750</a:t>
            </a:r>
            <a:endParaRPr/>
          </a:p>
          <a:p>
            <a:pPr marL="514350" lvl="0" indent="-514350" algn="l" rtl="0">
              <a:lnSpc>
                <a:spcPct val="110000"/>
              </a:lnSpc>
              <a:spcBef>
                <a:spcPts val="1000"/>
              </a:spcBef>
              <a:spcAft>
                <a:spcPts val="0"/>
              </a:spcAft>
              <a:buClr>
                <a:schemeClr val="dk1"/>
              </a:buClr>
              <a:buSzPts val="3600"/>
              <a:buFont typeface="Arial"/>
              <a:buAutoNum type="arabicPeriod"/>
            </a:pPr>
            <a:r>
              <a:rPr lang="en-GB" sz="3600">
                <a:latin typeface="Arial Narrow"/>
                <a:ea typeface="Arial Narrow"/>
                <a:cs typeface="Arial Narrow"/>
                <a:sym typeface="Arial Narrow"/>
              </a:rPr>
              <a:t>45% off £2,640</a:t>
            </a:r>
            <a:endParaRPr/>
          </a:p>
          <a:p>
            <a:pPr marL="514350" lvl="0" indent="-336550" algn="l" rtl="0">
              <a:lnSpc>
                <a:spcPct val="110000"/>
              </a:lnSpc>
              <a:spcBef>
                <a:spcPts val="1000"/>
              </a:spcBef>
              <a:spcAft>
                <a:spcPts val="0"/>
              </a:spcAft>
              <a:buClr>
                <a:schemeClr val="dk1"/>
              </a:buClr>
              <a:buSzPts val="2800"/>
              <a:buFont typeface="Arial"/>
              <a:buNone/>
            </a:pPr>
            <a:endParaRPr>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ct val="100000"/>
              <a:buFont typeface="Arial"/>
              <a:buNone/>
            </a:pPr>
            <a:r>
              <a:rPr lang="en-GB"/>
              <a:t>What decides where you go on Holiday?</a:t>
            </a:r>
            <a:endParaRPr/>
          </a:p>
        </p:txBody>
      </p:sp>
      <p:sp>
        <p:nvSpPr>
          <p:cNvPr id="120" name="Google Shape;120;p2"/>
          <p:cNvSpPr/>
          <p:nvPr/>
        </p:nvSpPr>
        <p:spPr>
          <a:xfrm>
            <a:off x="2150158" y="4867674"/>
            <a:ext cx="5952138" cy="1348847"/>
          </a:xfrm>
          <a:prstGeom prst="roundRect">
            <a:avLst>
              <a:gd name="adj" fmla="val 16667"/>
            </a:avLst>
          </a:prstGeom>
          <a:solidFill>
            <a:schemeClr val="accent1"/>
          </a:solidFill>
          <a:ln w="12700" cap="flat" cmpd="sng">
            <a:solidFill>
              <a:srgbClr val="8B6F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GB" sz="3200" b="0" i="0" u="none" strike="noStrike" cap="none" dirty="0">
                <a:solidFill>
                  <a:schemeClr val="lt1"/>
                </a:solidFill>
                <a:latin typeface="Arial"/>
                <a:ea typeface="Arial"/>
                <a:cs typeface="Arial"/>
                <a:sym typeface="Arial"/>
              </a:rPr>
              <a:t>But ultimately it </a:t>
            </a:r>
            <a:endParaRPr dirty="0"/>
          </a:p>
          <a:p>
            <a:pPr marL="0" marR="0" lvl="0" indent="0" rtl="0">
              <a:spcBef>
                <a:spcPts val="0"/>
              </a:spcBef>
              <a:spcAft>
                <a:spcPts val="0"/>
              </a:spcAft>
              <a:buNone/>
            </a:pPr>
            <a:r>
              <a:rPr lang="en-GB" sz="3200" b="0" i="0" u="none" strike="noStrike" cap="none" dirty="0">
                <a:solidFill>
                  <a:schemeClr val="lt1"/>
                </a:solidFill>
                <a:latin typeface="Arial"/>
                <a:ea typeface="Arial"/>
                <a:cs typeface="Arial"/>
                <a:sym typeface="Arial"/>
              </a:rPr>
              <a:t>comes down to cost</a:t>
            </a:r>
            <a:endParaRPr dirty="0"/>
          </a:p>
        </p:txBody>
      </p:sp>
      <p:pic>
        <p:nvPicPr>
          <p:cNvPr id="121" name="Google Shape;121;p2" descr="Pound with solid fill"/>
          <p:cNvPicPr preferRelativeResize="0">
            <a:picLocks noGrp="1"/>
          </p:cNvPicPr>
          <p:nvPr>
            <p:ph type="body" idx="1"/>
          </p:nvPr>
        </p:nvPicPr>
        <p:blipFill rotWithShape="1">
          <a:blip r:embed="rId3">
            <a:alphaModFix/>
          </a:blip>
          <a:srcRect/>
          <a:stretch/>
        </p:blipFill>
        <p:spPr>
          <a:xfrm>
            <a:off x="6424070" y="5096539"/>
            <a:ext cx="914400" cy="914400"/>
          </a:xfrm>
          <a:prstGeom prst="rect">
            <a:avLst/>
          </a:prstGeom>
          <a:noFill/>
          <a:ln>
            <a:noFill/>
          </a:ln>
        </p:spPr>
      </p:pic>
      <p:sp>
        <p:nvSpPr>
          <p:cNvPr id="6" name="TextBox 5">
            <a:extLst>
              <a:ext uri="{FF2B5EF4-FFF2-40B4-BE49-F238E27FC236}">
                <a16:creationId xmlns:a16="http://schemas.microsoft.com/office/drawing/2014/main" id="{4768E846-79D3-43A3-90EF-4447E8AA9EC9}"/>
              </a:ext>
            </a:extLst>
          </p:cNvPr>
          <p:cNvSpPr txBox="1"/>
          <p:nvPr/>
        </p:nvSpPr>
        <p:spPr>
          <a:xfrm>
            <a:off x="1108323" y="2106642"/>
            <a:ext cx="8643452" cy="3447098"/>
          </a:xfrm>
          <a:prstGeom prst="rect">
            <a:avLst/>
          </a:prstGeom>
          <a:noFill/>
        </p:spPr>
        <p:txBody>
          <a:bodyPr wrap="square">
            <a:spAutoFit/>
          </a:bodyPr>
          <a:lstStyle/>
          <a:p>
            <a:pPr marL="0" lvl="0" indent="0" algn="l" rtl="0">
              <a:lnSpc>
                <a:spcPct val="100000"/>
              </a:lnSpc>
              <a:spcBef>
                <a:spcPts val="0"/>
              </a:spcBef>
              <a:spcAft>
                <a:spcPts val="0"/>
              </a:spcAft>
              <a:buSzPts val="2000"/>
              <a:buNone/>
            </a:pPr>
            <a:r>
              <a:rPr lang="en-GB" sz="2400" dirty="0">
                <a:solidFill>
                  <a:schemeClr val="tx2">
                    <a:lumMod val="60000"/>
                    <a:lumOff val="40000"/>
                  </a:schemeClr>
                </a:solidFill>
              </a:rPr>
              <a:t>Could be</a:t>
            </a:r>
          </a:p>
          <a:p>
            <a:pPr marL="342900" lvl="0" indent="-342900" algn="l" rtl="0">
              <a:lnSpc>
                <a:spcPct val="100000"/>
              </a:lnSpc>
              <a:spcBef>
                <a:spcPts val="1000"/>
              </a:spcBef>
              <a:spcAft>
                <a:spcPts val="0"/>
              </a:spcAft>
              <a:buSzPts val="2000"/>
              <a:buChar char="?"/>
            </a:pPr>
            <a:r>
              <a:rPr lang="en-GB" sz="2400" dirty="0">
                <a:solidFill>
                  <a:schemeClr val="tx2">
                    <a:lumMod val="60000"/>
                    <a:lumOff val="40000"/>
                  </a:schemeClr>
                </a:solidFill>
              </a:rPr>
              <a:t>Destination</a:t>
            </a:r>
          </a:p>
          <a:p>
            <a:pPr marL="342900" lvl="0" indent="-342900" algn="l" rtl="0">
              <a:lnSpc>
                <a:spcPct val="100000"/>
              </a:lnSpc>
              <a:spcBef>
                <a:spcPts val="1000"/>
              </a:spcBef>
              <a:spcAft>
                <a:spcPts val="0"/>
              </a:spcAft>
              <a:buSzPts val="2000"/>
              <a:buChar char="?"/>
            </a:pPr>
            <a:r>
              <a:rPr lang="en-GB" sz="2400" dirty="0">
                <a:solidFill>
                  <a:schemeClr val="tx2">
                    <a:lumMod val="60000"/>
                    <a:lumOff val="40000"/>
                  </a:schemeClr>
                </a:solidFill>
              </a:rPr>
              <a:t>Transport type</a:t>
            </a:r>
          </a:p>
          <a:p>
            <a:pPr marL="342900" lvl="0" indent="-342900" algn="l" rtl="0">
              <a:lnSpc>
                <a:spcPct val="100000"/>
              </a:lnSpc>
              <a:spcBef>
                <a:spcPts val="1000"/>
              </a:spcBef>
              <a:spcAft>
                <a:spcPts val="0"/>
              </a:spcAft>
              <a:buSzPts val="2000"/>
              <a:buChar char="?"/>
            </a:pPr>
            <a:r>
              <a:rPr lang="en-GB" sz="2400" dirty="0">
                <a:solidFill>
                  <a:schemeClr val="tx2">
                    <a:lumMod val="60000"/>
                    <a:lumOff val="40000"/>
                  </a:schemeClr>
                </a:solidFill>
              </a:rPr>
              <a:t>Service level</a:t>
            </a:r>
          </a:p>
          <a:p>
            <a:pPr marL="342900" lvl="0" indent="-342900" algn="l" rtl="0">
              <a:lnSpc>
                <a:spcPct val="100000"/>
              </a:lnSpc>
              <a:spcBef>
                <a:spcPts val="1000"/>
              </a:spcBef>
              <a:spcAft>
                <a:spcPts val="0"/>
              </a:spcAft>
              <a:buSzPts val="2000"/>
              <a:buChar char="?"/>
            </a:pPr>
            <a:r>
              <a:rPr lang="en-GB" sz="2400" dirty="0">
                <a:solidFill>
                  <a:schemeClr val="tx2">
                    <a:lumMod val="60000"/>
                    <a:lumOff val="40000"/>
                  </a:schemeClr>
                </a:solidFill>
              </a:rPr>
              <a:t>Your travelling companion(s)</a:t>
            </a:r>
          </a:p>
          <a:p>
            <a:pPr marL="342900" lvl="0" indent="-215900" algn="l" rtl="0">
              <a:lnSpc>
                <a:spcPct val="100000"/>
              </a:lnSpc>
              <a:spcBef>
                <a:spcPts val="1000"/>
              </a:spcBef>
              <a:spcAft>
                <a:spcPts val="0"/>
              </a:spcAft>
              <a:buSzPts val="2000"/>
              <a:buNone/>
            </a:pPr>
            <a:endParaRPr lang="en-GB" sz="2400" dirty="0">
              <a:solidFill>
                <a:schemeClr val="tx2">
                  <a:lumMod val="60000"/>
                  <a:lumOff val="40000"/>
                </a:schemeClr>
              </a:solidFill>
            </a:endParaRPr>
          </a:p>
          <a:p>
            <a:pPr lvl="0" algn="l" rtl="0">
              <a:lnSpc>
                <a:spcPct val="100000"/>
              </a:lnSpc>
              <a:spcBef>
                <a:spcPts val="1000"/>
              </a:spcBef>
              <a:spcAft>
                <a:spcPts val="0"/>
              </a:spcAft>
              <a:buSzPts val="2000"/>
            </a:pPr>
            <a:endParaRPr lang="en-GB"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500"/>
                                        <p:tgtEl>
                                          <p:spTgt spid="12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Narrow"/>
              <a:buNone/>
            </a:pPr>
            <a:r>
              <a:rPr lang="en-GB">
                <a:latin typeface="Arial Narrow"/>
                <a:ea typeface="Arial Narrow"/>
                <a:cs typeface="Arial Narrow"/>
                <a:sym typeface="Arial Narrow"/>
              </a:rPr>
              <a:t>Cost factors </a:t>
            </a:r>
            <a:endParaRPr/>
          </a:p>
        </p:txBody>
      </p:sp>
      <p:sp>
        <p:nvSpPr>
          <p:cNvPr id="127" name="Google Shape;127;p3"/>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Clr>
                <a:schemeClr val="dk1"/>
              </a:buClr>
              <a:buSzPct val="100000"/>
              <a:buChar char="•"/>
            </a:pPr>
            <a:r>
              <a:rPr lang="en-GB" sz="3200" dirty="0">
                <a:latin typeface="Arial Narrow"/>
                <a:ea typeface="Arial Narrow"/>
                <a:cs typeface="Arial Narrow"/>
                <a:sym typeface="Arial Narrow"/>
              </a:rPr>
              <a:t>Tourist need to know where their money is going and how much they will receive for it. </a:t>
            </a:r>
            <a:endParaRPr dirty="0"/>
          </a:p>
          <a:p>
            <a:pPr marL="228600" lvl="0" indent="-228600" algn="l" rtl="0">
              <a:lnSpc>
                <a:spcPct val="110000"/>
              </a:lnSpc>
              <a:spcBef>
                <a:spcPts val="1000"/>
              </a:spcBef>
              <a:spcAft>
                <a:spcPts val="0"/>
              </a:spcAft>
              <a:buClr>
                <a:schemeClr val="dk1"/>
              </a:buClr>
              <a:buSzPct val="100000"/>
              <a:buChar char="•"/>
            </a:pPr>
            <a:r>
              <a:rPr lang="en-GB" sz="3200" dirty="0">
                <a:latin typeface="Arial Narrow"/>
                <a:ea typeface="Arial Narrow"/>
                <a:cs typeface="Arial Narrow"/>
                <a:sym typeface="Arial Narrow"/>
              </a:rPr>
              <a:t>All inclusive holidays may appear more expensive than other holidays but once you consider costs of meals, drinks, etc, the all inclusive price may be better value for money than booking a self catering deal</a:t>
            </a:r>
            <a:endParaRPr dirty="0"/>
          </a:p>
          <a:p>
            <a:pPr marL="228600" lvl="0" indent="-228600" algn="l" rtl="0">
              <a:lnSpc>
                <a:spcPct val="110000"/>
              </a:lnSpc>
              <a:spcBef>
                <a:spcPts val="1000"/>
              </a:spcBef>
              <a:spcAft>
                <a:spcPts val="0"/>
              </a:spcAft>
              <a:buClr>
                <a:schemeClr val="dk1"/>
              </a:buClr>
              <a:buSzPct val="100000"/>
              <a:buChar char="•"/>
            </a:pPr>
            <a:r>
              <a:rPr lang="en-GB" sz="3200" dirty="0">
                <a:latin typeface="Arial Narrow"/>
                <a:ea typeface="Arial Narrow"/>
                <a:cs typeface="Arial Narrow"/>
                <a:sym typeface="Arial Narrow"/>
              </a:rPr>
              <a:t>Costs may be presented as pp (per person), pr (per room) or </a:t>
            </a:r>
            <a:r>
              <a:rPr lang="en-GB" sz="3200" dirty="0" err="1">
                <a:latin typeface="Arial Narrow"/>
                <a:ea typeface="Arial Narrow"/>
                <a:cs typeface="Arial Narrow"/>
                <a:sym typeface="Arial Narrow"/>
              </a:rPr>
              <a:t>pn</a:t>
            </a:r>
            <a:r>
              <a:rPr lang="en-GB" sz="3200" dirty="0">
                <a:latin typeface="Arial Narrow"/>
                <a:ea typeface="Arial Narrow"/>
                <a:cs typeface="Arial Narrow"/>
                <a:sym typeface="Arial Narrow"/>
              </a:rPr>
              <a:t> (per night) or a combination of these</a:t>
            </a:r>
            <a:endParaRPr dirty="0"/>
          </a:p>
          <a:p>
            <a:pPr marL="228600" lvl="0" indent="-228600" algn="l" rtl="0">
              <a:lnSpc>
                <a:spcPct val="110000"/>
              </a:lnSpc>
              <a:spcBef>
                <a:spcPts val="1000"/>
              </a:spcBef>
              <a:spcAft>
                <a:spcPts val="0"/>
              </a:spcAft>
              <a:buClr>
                <a:schemeClr val="dk1"/>
              </a:buClr>
              <a:buSzPct val="100000"/>
              <a:buChar char="•"/>
            </a:pPr>
            <a:r>
              <a:rPr lang="en-GB" sz="3200" dirty="0">
                <a:latin typeface="Arial Narrow"/>
                <a:ea typeface="Arial Narrow"/>
                <a:cs typeface="Arial Narrow"/>
                <a:sym typeface="Arial Narrow"/>
              </a:rPr>
              <a:t>All potential variations will be shown in the booking terms and conditions – as long as these are, it’s important to read them! </a:t>
            </a:r>
            <a:endParaRPr dirty="0"/>
          </a:p>
          <a:p>
            <a:pPr marL="228600" lvl="0" indent="-64135" algn="l" rtl="0">
              <a:lnSpc>
                <a:spcPct val="110000"/>
              </a:lnSpc>
              <a:spcBef>
                <a:spcPts val="1000"/>
              </a:spcBef>
              <a:spcAft>
                <a:spcPts val="0"/>
              </a:spcAft>
              <a:buClr>
                <a:schemeClr val="dk1"/>
              </a:buClr>
              <a:buSzPct val="100000"/>
              <a:buNone/>
            </a:pPr>
            <a:endParaRPr dirty="0">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GB"/>
              <a:t>Cost Factors </a:t>
            </a:r>
            <a:endParaRPr/>
          </a:p>
        </p:txBody>
      </p:sp>
      <p:sp>
        <p:nvSpPr>
          <p:cNvPr id="133" name="Google Shape;133;p4"/>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ts val="3200"/>
              <a:buChar char="•"/>
            </a:pPr>
            <a:r>
              <a:rPr lang="en-GB" sz="3200" dirty="0">
                <a:latin typeface="Arial Narrow"/>
                <a:ea typeface="Arial Narrow"/>
                <a:cs typeface="Arial Narrow"/>
                <a:sym typeface="Arial Narrow"/>
              </a:rPr>
              <a:t>Discounts may be offered in conjunction with a promotion (sale). They may include a fixed amount off or % off. </a:t>
            </a:r>
            <a:endParaRPr dirty="0"/>
          </a:p>
          <a:p>
            <a:pPr marL="685800" lvl="1" indent="-228600" algn="l" rtl="0">
              <a:lnSpc>
                <a:spcPct val="110000"/>
              </a:lnSpc>
              <a:spcBef>
                <a:spcPts val="500"/>
              </a:spcBef>
              <a:spcAft>
                <a:spcPts val="0"/>
              </a:spcAft>
              <a:buClr>
                <a:schemeClr val="dk1"/>
              </a:buClr>
              <a:buSzPts val="2800"/>
              <a:buChar char="•"/>
            </a:pPr>
            <a:r>
              <a:rPr lang="en-GB" sz="2800" dirty="0">
                <a:latin typeface="Arial Narrow"/>
                <a:ea typeface="Arial Narrow"/>
                <a:cs typeface="Arial Narrow"/>
                <a:sym typeface="Arial Narrow"/>
              </a:rPr>
              <a:t>Advance booking</a:t>
            </a:r>
            <a:endParaRPr dirty="0"/>
          </a:p>
          <a:p>
            <a:pPr marL="685800" lvl="1" indent="-228600" algn="l" rtl="0">
              <a:lnSpc>
                <a:spcPct val="110000"/>
              </a:lnSpc>
              <a:spcBef>
                <a:spcPts val="500"/>
              </a:spcBef>
              <a:spcAft>
                <a:spcPts val="0"/>
              </a:spcAft>
              <a:buClr>
                <a:schemeClr val="dk1"/>
              </a:buClr>
              <a:buSzPts val="2800"/>
              <a:buChar char="•"/>
            </a:pPr>
            <a:r>
              <a:rPr lang="en-GB" sz="2800" dirty="0">
                <a:latin typeface="Arial Narrow"/>
                <a:ea typeface="Arial Narrow"/>
                <a:cs typeface="Arial Narrow"/>
                <a:sym typeface="Arial Narrow"/>
              </a:rPr>
              <a:t>Last minute offers</a:t>
            </a:r>
            <a:endParaRPr dirty="0"/>
          </a:p>
          <a:p>
            <a:pPr marL="685800" lvl="1" indent="-228600" algn="l" rtl="0">
              <a:lnSpc>
                <a:spcPct val="110000"/>
              </a:lnSpc>
              <a:spcBef>
                <a:spcPts val="500"/>
              </a:spcBef>
              <a:spcAft>
                <a:spcPts val="0"/>
              </a:spcAft>
              <a:buClr>
                <a:schemeClr val="dk1"/>
              </a:buClr>
              <a:buSzPts val="2800"/>
              <a:buChar char="•"/>
            </a:pPr>
            <a:r>
              <a:rPr lang="en-GB" sz="2800" dirty="0">
                <a:latin typeface="Arial Narrow"/>
                <a:ea typeface="Arial Narrow"/>
                <a:cs typeface="Arial Narrow"/>
                <a:sym typeface="Arial Narrow"/>
              </a:rPr>
              <a:t>Free places (kids)</a:t>
            </a:r>
            <a:endParaRPr dirty="0"/>
          </a:p>
          <a:p>
            <a:pPr marL="685800" lvl="1" indent="-228600" algn="l" rtl="0">
              <a:lnSpc>
                <a:spcPct val="110000"/>
              </a:lnSpc>
              <a:spcBef>
                <a:spcPts val="500"/>
              </a:spcBef>
              <a:spcAft>
                <a:spcPts val="0"/>
              </a:spcAft>
              <a:buClr>
                <a:schemeClr val="dk1"/>
              </a:buClr>
              <a:buSzPts val="2800"/>
              <a:buChar char="•"/>
            </a:pPr>
            <a:r>
              <a:rPr lang="en-GB" sz="2800" dirty="0">
                <a:latin typeface="Arial Narrow"/>
                <a:ea typeface="Arial Narrow"/>
                <a:cs typeface="Arial Narrow"/>
                <a:sym typeface="Arial Narrow"/>
              </a:rPr>
              <a:t>Reward schemes (e.g. hotel loyalty programmes)</a:t>
            </a:r>
            <a:endParaRPr dirty="0"/>
          </a:p>
          <a:p>
            <a:pPr marL="685800" lvl="1" indent="-228600" algn="l" rtl="0">
              <a:lnSpc>
                <a:spcPct val="110000"/>
              </a:lnSpc>
              <a:spcBef>
                <a:spcPts val="500"/>
              </a:spcBef>
              <a:spcAft>
                <a:spcPts val="0"/>
              </a:spcAft>
              <a:buClr>
                <a:schemeClr val="dk1"/>
              </a:buClr>
              <a:buSzPts val="2800"/>
              <a:buChar char="•"/>
            </a:pPr>
            <a:r>
              <a:rPr lang="en-GB" sz="2800" dirty="0">
                <a:latin typeface="Arial Narrow"/>
                <a:ea typeface="Arial Narrow"/>
                <a:cs typeface="Arial Narrow"/>
                <a:sym typeface="Arial Narrow"/>
              </a:rPr>
              <a:t>Integrated travel </a:t>
            </a:r>
            <a:endParaRPr dirty="0"/>
          </a:p>
          <a:p>
            <a:pPr marL="1143000" lvl="2" indent="-228600" algn="l" rtl="0">
              <a:lnSpc>
                <a:spcPct val="110000"/>
              </a:lnSpc>
              <a:spcBef>
                <a:spcPts val="500"/>
              </a:spcBef>
              <a:spcAft>
                <a:spcPts val="0"/>
              </a:spcAft>
              <a:buClr>
                <a:schemeClr val="dk1"/>
              </a:buClr>
              <a:buSzPts val="2400"/>
              <a:buChar char="•"/>
            </a:pPr>
            <a:r>
              <a:rPr lang="en-GB" sz="2400" dirty="0">
                <a:latin typeface="Arial Narrow"/>
                <a:ea typeface="Arial Narrow"/>
                <a:cs typeface="Arial Narrow"/>
                <a:sym typeface="Arial Narrow"/>
              </a:rPr>
              <a:t>Booking all arrangements with one operator. This should result in a cheaper price.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EBA668-9673-4890-9176-66FFE7ECFF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pic>
        <p:nvPicPr>
          <p:cNvPr id="6" name="Picture 5">
            <a:extLst>
              <a:ext uri="{FF2B5EF4-FFF2-40B4-BE49-F238E27FC236}">
                <a16:creationId xmlns:a16="http://schemas.microsoft.com/office/drawing/2014/main" id="{7F0660F4-85C7-4738-AFE4-9263EC6CCF6E}"/>
              </a:ext>
            </a:extLst>
          </p:cNvPr>
          <p:cNvPicPr>
            <a:picLocks noChangeAspect="1"/>
          </p:cNvPicPr>
          <p:nvPr/>
        </p:nvPicPr>
        <p:blipFill>
          <a:blip r:embed="rId2"/>
          <a:stretch>
            <a:fillRect/>
          </a:stretch>
        </p:blipFill>
        <p:spPr>
          <a:xfrm>
            <a:off x="3582333" y="0"/>
            <a:ext cx="4231133" cy="4000165"/>
          </a:xfrm>
          <a:prstGeom prst="rect">
            <a:avLst/>
          </a:prstGeom>
        </p:spPr>
      </p:pic>
      <p:pic>
        <p:nvPicPr>
          <p:cNvPr id="7" name="Picture 6">
            <a:extLst>
              <a:ext uri="{FF2B5EF4-FFF2-40B4-BE49-F238E27FC236}">
                <a16:creationId xmlns:a16="http://schemas.microsoft.com/office/drawing/2014/main" id="{6B4BA15D-515F-4EA3-9BF3-FC5115465604}"/>
              </a:ext>
            </a:extLst>
          </p:cNvPr>
          <p:cNvPicPr>
            <a:picLocks noChangeAspect="1"/>
          </p:cNvPicPr>
          <p:nvPr/>
        </p:nvPicPr>
        <p:blipFill>
          <a:blip r:embed="rId3"/>
          <a:stretch>
            <a:fillRect/>
          </a:stretch>
        </p:blipFill>
        <p:spPr>
          <a:xfrm>
            <a:off x="1990357" y="4103003"/>
            <a:ext cx="7564300" cy="2565167"/>
          </a:xfrm>
          <a:prstGeom prst="rect">
            <a:avLst/>
          </a:prstGeom>
        </p:spPr>
      </p:pic>
    </p:spTree>
    <p:extLst>
      <p:ext uri="{BB962C8B-B14F-4D97-AF65-F5344CB8AC3E}">
        <p14:creationId xmlns:p14="http://schemas.microsoft.com/office/powerpoint/2010/main" val="174689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GB"/>
              <a:t>Cost Factors </a:t>
            </a:r>
            <a:endParaRPr/>
          </a:p>
        </p:txBody>
      </p:sp>
      <p:sp>
        <p:nvSpPr>
          <p:cNvPr id="139" name="Google Shape;139;p5"/>
          <p:cNvSpPr txBox="1">
            <a:spLocks noGrp="1"/>
          </p:cNvSpPr>
          <p:nvPr>
            <p:ph type="body" idx="1"/>
          </p:nvPr>
        </p:nvSpPr>
        <p:spPr>
          <a:xfrm>
            <a:off x="838200" y="1929384"/>
            <a:ext cx="10515600" cy="481636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ts val="2800"/>
              <a:buChar char="•"/>
            </a:pPr>
            <a:r>
              <a:rPr lang="en-GB" dirty="0">
                <a:latin typeface="Arial Narrow"/>
                <a:ea typeface="Arial Narrow"/>
                <a:cs typeface="Arial Narrow"/>
                <a:sym typeface="Arial Narrow"/>
              </a:rPr>
              <a:t>Supplements – is the amount of money paid for additional services. </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Under occupancy rooms (single person in a double room) </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Rooms or cabins with views or closer to amenities/facilities</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Luggage charges (extra baggage) </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Pre allocated seats</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Class of service</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Fuel surcharges</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Dedicated private transfers</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Excursions</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Booking fees</a:t>
            </a:r>
            <a:endParaRPr dirty="0"/>
          </a:p>
          <a:p>
            <a:pPr marL="685800" lvl="1" indent="-228600" algn="l" rtl="0">
              <a:lnSpc>
                <a:spcPct val="110000"/>
              </a:lnSpc>
              <a:spcBef>
                <a:spcPts val="500"/>
              </a:spcBef>
              <a:spcAft>
                <a:spcPts val="0"/>
              </a:spcAft>
              <a:buClr>
                <a:schemeClr val="dk1"/>
              </a:buClr>
              <a:buSzPts val="2400"/>
              <a:buChar char="•"/>
            </a:pPr>
            <a:r>
              <a:rPr lang="en-GB" dirty="0">
                <a:latin typeface="Arial Narrow"/>
                <a:ea typeface="Arial Narrow"/>
                <a:cs typeface="Arial Narrow"/>
                <a:sym typeface="Arial Narrow"/>
              </a:rPr>
              <a:t>Insurance. </a:t>
            </a:r>
            <a:endParaRPr dirty="0"/>
          </a:p>
        </p:txBody>
      </p:sp>
      <p:sp>
        <p:nvSpPr>
          <p:cNvPr id="140" name="Google Shape;140;p5"/>
          <p:cNvSpPr/>
          <p:nvPr/>
        </p:nvSpPr>
        <p:spPr>
          <a:xfrm>
            <a:off x="6220109" y="3794486"/>
            <a:ext cx="5190498" cy="1582405"/>
          </a:xfrm>
          <a:prstGeom prst="roundRect">
            <a:avLst>
              <a:gd name="adj" fmla="val 16667"/>
            </a:avLst>
          </a:prstGeom>
          <a:solidFill>
            <a:schemeClr val="accent1"/>
          </a:solidFill>
          <a:ln w="12700" cap="flat" cmpd="sng">
            <a:solidFill>
              <a:srgbClr val="8B6F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0" i="0" u="none" strike="noStrike" cap="none" dirty="0">
                <a:solidFill>
                  <a:schemeClr val="lt1"/>
                </a:solidFill>
                <a:latin typeface="Arial"/>
                <a:ea typeface="Arial"/>
                <a:cs typeface="Arial"/>
                <a:sym typeface="Arial"/>
              </a:rPr>
              <a:t>Read the terms and conditions for all supplement information!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GB"/>
              <a:t>Exchange rates</a:t>
            </a:r>
            <a:endParaRPr/>
          </a:p>
        </p:txBody>
      </p:sp>
      <p:sp>
        <p:nvSpPr>
          <p:cNvPr id="146" name="Google Shape;146;p6"/>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ts val="2800"/>
              <a:buChar char="•"/>
            </a:pPr>
            <a:r>
              <a:rPr lang="en-GB">
                <a:latin typeface="Arial Narrow"/>
                <a:ea typeface="Arial Narrow"/>
                <a:cs typeface="Arial Narrow"/>
                <a:sym typeface="Arial Narrow"/>
              </a:rPr>
              <a:t>The exchange rate may have an impact on a tourists choice of destination. </a:t>
            </a:r>
            <a:endParaRPr/>
          </a:p>
          <a:p>
            <a:pPr marL="228600" lvl="0" indent="-228600" algn="l" rtl="0">
              <a:lnSpc>
                <a:spcPct val="110000"/>
              </a:lnSpc>
              <a:spcBef>
                <a:spcPts val="1000"/>
              </a:spcBef>
              <a:spcAft>
                <a:spcPts val="0"/>
              </a:spcAft>
              <a:buClr>
                <a:schemeClr val="dk1"/>
              </a:buClr>
              <a:buSzPts val="2800"/>
              <a:buChar char="•"/>
            </a:pPr>
            <a:r>
              <a:rPr lang="en-GB">
                <a:latin typeface="Arial Narrow"/>
                <a:ea typeface="Arial Narrow"/>
                <a:cs typeface="Arial Narrow"/>
                <a:sym typeface="Arial Narrow"/>
              </a:rPr>
              <a:t>Tourists have to consider the price of visiting local attractions, entertainment, car hire and eating out. </a:t>
            </a:r>
            <a:endParaRPr/>
          </a:p>
          <a:p>
            <a:pPr marL="228600" lvl="0" indent="-228600" algn="l" rtl="0">
              <a:lnSpc>
                <a:spcPct val="110000"/>
              </a:lnSpc>
              <a:spcBef>
                <a:spcPts val="1000"/>
              </a:spcBef>
              <a:spcAft>
                <a:spcPts val="0"/>
              </a:spcAft>
              <a:buClr>
                <a:schemeClr val="dk1"/>
              </a:buClr>
              <a:buSzPts val="2800"/>
              <a:buChar char="•"/>
            </a:pPr>
            <a:r>
              <a:rPr lang="en-GB">
                <a:latin typeface="Arial Narrow"/>
                <a:ea typeface="Arial Narrow"/>
                <a:cs typeface="Arial Narrow"/>
                <a:sym typeface="Arial Narrow"/>
              </a:rPr>
              <a:t>If the exchange rate is unfavourable the purchases will cost more. </a:t>
            </a:r>
            <a:endParaRPr/>
          </a:p>
          <a:p>
            <a:pPr marL="228600" lvl="0" indent="-228600" algn="l" rtl="0">
              <a:lnSpc>
                <a:spcPct val="110000"/>
              </a:lnSpc>
              <a:spcBef>
                <a:spcPts val="1000"/>
              </a:spcBef>
              <a:spcAft>
                <a:spcPts val="0"/>
              </a:spcAft>
              <a:buClr>
                <a:schemeClr val="dk1"/>
              </a:buClr>
              <a:buSzPts val="2800"/>
              <a:buChar char="•"/>
            </a:pPr>
            <a:r>
              <a:rPr lang="en-GB">
                <a:latin typeface="Arial Narrow"/>
                <a:ea typeface="Arial Narrow"/>
                <a:cs typeface="Arial Narrow"/>
                <a:sym typeface="Arial Narrow"/>
              </a:rPr>
              <a:t>Some operators and tourists manage fluctuations in exchange rates by buying currently when the rate is favourable. </a:t>
            </a:r>
            <a:endParaRPr/>
          </a:p>
          <a:p>
            <a:pPr marL="228600" lvl="0" indent="-228600" algn="l" rtl="0">
              <a:lnSpc>
                <a:spcPct val="110000"/>
              </a:lnSpc>
              <a:spcBef>
                <a:spcPts val="1000"/>
              </a:spcBef>
              <a:spcAft>
                <a:spcPts val="0"/>
              </a:spcAft>
              <a:buClr>
                <a:schemeClr val="dk1"/>
              </a:buClr>
              <a:buSzPts val="2800"/>
              <a:buChar char="•"/>
            </a:pPr>
            <a:r>
              <a:rPr lang="en-GB">
                <a:latin typeface="Arial Narrow"/>
                <a:ea typeface="Arial Narrow"/>
                <a:cs typeface="Arial Narrow"/>
                <a:sym typeface="Arial Narrow"/>
              </a:rPr>
              <a:t>However some countries restrict the amount of currently that a tourist can bring with them.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1EF1-30FD-4ABE-97F4-F5B188044319}"/>
              </a:ext>
            </a:extLst>
          </p:cNvPr>
          <p:cNvSpPr>
            <a:spLocks noGrp="1"/>
          </p:cNvSpPr>
          <p:nvPr>
            <p:ph type="title"/>
          </p:nvPr>
        </p:nvSpPr>
        <p:spPr/>
        <p:txBody>
          <a:bodyPr/>
          <a:lstStyle/>
          <a:p>
            <a:r>
              <a:rPr lang="en-GB" dirty="0"/>
              <a:t>Activity</a:t>
            </a:r>
          </a:p>
        </p:txBody>
      </p:sp>
      <p:sp>
        <p:nvSpPr>
          <p:cNvPr id="3" name="Text Placeholder 2">
            <a:extLst>
              <a:ext uri="{FF2B5EF4-FFF2-40B4-BE49-F238E27FC236}">
                <a16:creationId xmlns:a16="http://schemas.microsoft.com/office/drawing/2014/main" id="{FDB1BBE8-AF97-4F69-A073-578D768AAAB7}"/>
              </a:ext>
            </a:extLst>
          </p:cNvPr>
          <p:cNvSpPr>
            <a:spLocks noGrp="1"/>
          </p:cNvSpPr>
          <p:nvPr>
            <p:ph type="body" idx="1"/>
          </p:nvPr>
        </p:nvSpPr>
        <p:spPr/>
        <p:txBody>
          <a:bodyPr/>
          <a:lstStyle/>
          <a:p>
            <a:r>
              <a:rPr lang="en-GB" dirty="0"/>
              <a:t>Complete the costing exercise sheet on Teams and submit to the homework assignment tab on teams.  </a:t>
            </a:r>
          </a:p>
          <a:p>
            <a:r>
              <a:rPr lang="en-GB" dirty="0"/>
              <a:t>A copy of the exercises are also on </a:t>
            </a:r>
            <a:r>
              <a:rPr lang="en-GB"/>
              <a:t>this presentation.</a:t>
            </a:r>
            <a:endParaRPr lang="en-GB" dirty="0"/>
          </a:p>
        </p:txBody>
      </p:sp>
      <p:sp>
        <p:nvSpPr>
          <p:cNvPr id="5" name="Slide Number Placeholder 4">
            <a:extLst>
              <a:ext uri="{FF2B5EF4-FFF2-40B4-BE49-F238E27FC236}">
                <a16:creationId xmlns:a16="http://schemas.microsoft.com/office/drawing/2014/main" id="{781ABB12-B950-49C0-9944-EC7F702B0A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Tree>
    <p:extLst>
      <p:ext uri="{BB962C8B-B14F-4D97-AF65-F5344CB8AC3E}">
        <p14:creationId xmlns:p14="http://schemas.microsoft.com/office/powerpoint/2010/main" val="106205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ct val="100000"/>
              <a:buFont typeface="Arial"/>
              <a:buNone/>
            </a:pPr>
            <a:r>
              <a:rPr lang="en-GB"/>
              <a:t>Convert these currencies (to the nearest whole figure) </a:t>
            </a:r>
            <a:endParaRPr/>
          </a:p>
        </p:txBody>
      </p:sp>
      <p:sp>
        <p:nvSpPr>
          <p:cNvPr id="160" name="Google Shape;160;p8"/>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514350" lvl="0" indent="-514350" algn="l" rtl="0">
              <a:lnSpc>
                <a:spcPct val="110000"/>
              </a:lnSpc>
              <a:spcBef>
                <a:spcPts val="0"/>
              </a:spcBef>
              <a:spcAft>
                <a:spcPts val="0"/>
              </a:spcAft>
              <a:buClr>
                <a:schemeClr val="dk1"/>
              </a:buClr>
              <a:buSzPts val="2800"/>
              <a:buFont typeface="Arial"/>
              <a:buAutoNum type="arabicPeriod"/>
            </a:pPr>
            <a:r>
              <a:rPr lang="en-GB">
                <a:latin typeface="Arial Narrow"/>
                <a:ea typeface="Arial Narrow"/>
                <a:cs typeface="Arial Narrow"/>
                <a:sym typeface="Arial Narrow"/>
              </a:rPr>
              <a:t>1 GBP : 1.11 EUR 🡪 £100 =</a:t>
            </a:r>
            <a:endParaRPr>
              <a:latin typeface="Arial Narrow"/>
              <a:ea typeface="Arial Narrow"/>
              <a:cs typeface="Arial Narrow"/>
              <a:sym typeface="Arial Narrow"/>
            </a:endParaRPr>
          </a:p>
          <a:p>
            <a:pPr marL="514350" lvl="0" indent="-514350" algn="l" rtl="0">
              <a:lnSpc>
                <a:spcPct val="110000"/>
              </a:lnSpc>
              <a:spcBef>
                <a:spcPts val="1000"/>
              </a:spcBef>
              <a:spcAft>
                <a:spcPts val="0"/>
              </a:spcAft>
              <a:buClr>
                <a:schemeClr val="dk1"/>
              </a:buClr>
              <a:buSzPts val="2800"/>
              <a:buFont typeface="Arial"/>
              <a:buAutoNum type="arabicPeriod"/>
            </a:pPr>
            <a:r>
              <a:rPr lang="en-GB">
                <a:latin typeface="Arial Narrow"/>
                <a:ea typeface="Arial Narrow"/>
                <a:cs typeface="Arial Narrow"/>
                <a:sym typeface="Arial Narrow"/>
              </a:rPr>
              <a:t>1 GBP : 99.71 INR 🡪 £20 =</a:t>
            </a:r>
            <a:endParaRPr>
              <a:latin typeface="Arial Narrow"/>
              <a:ea typeface="Arial Narrow"/>
              <a:cs typeface="Arial Narrow"/>
              <a:sym typeface="Arial Narrow"/>
            </a:endParaRPr>
          </a:p>
          <a:p>
            <a:pPr marL="514350" lvl="0" indent="-514350" algn="l" rtl="0">
              <a:lnSpc>
                <a:spcPct val="110000"/>
              </a:lnSpc>
              <a:spcBef>
                <a:spcPts val="1000"/>
              </a:spcBef>
              <a:spcAft>
                <a:spcPts val="0"/>
              </a:spcAft>
              <a:buClr>
                <a:schemeClr val="dk1"/>
              </a:buClr>
              <a:buSzPts val="2800"/>
              <a:buFont typeface="Arial"/>
              <a:buAutoNum type="arabicPeriod"/>
            </a:pPr>
            <a:r>
              <a:rPr lang="en-GB">
                <a:latin typeface="Arial Narrow"/>
                <a:ea typeface="Arial Narrow"/>
                <a:cs typeface="Arial Narrow"/>
                <a:sym typeface="Arial Narrow"/>
              </a:rPr>
              <a:t>1 GBP : 4.72 AED 🡪 £50 =</a:t>
            </a:r>
            <a:endParaRPr>
              <a:latin typeface="Arial Narrow"/>
              <a:ea typeface="Arial Narrow"/>
              <a:cs typeface="Arial Narrow"/>
              <a:sym typeface="Arial Narrow"/>
            </a:endParaRPr>
          </a:p>
          <a:p>
            <a:pPr marL="514350" lvl="0" indent="-514350" algn="l" rtl="0">
              <a:lnSpc>
                <a:spcPct val="110000"/>
              </a:lnSpc>
              <a:spcBef>
                <a:spcPts val="1000"/>
              </a:spcBef>
              <a:spcAft>
                <a:spcPts val="0"/>
              </a:spcAft>
              <a:buClr>
                <a:schemeClr val="dk1"/>
              </a:buClr>
              <a:buSzPts val="2800"/>
              <a:buFont typeface="Arial"/>
              <a:buAutoNum type="arabicPeriod"/>
            </a:pPr>
            <a:r>
              <a:rPr lang="en-GB">
                <a:latin typeface="Arial Narrow"/>
                <a:ea typeface="Arial Narrow"/>
                <a:cs typeface="Arial Narrow"/>
                <a:sym typeface="Arial Narrow"/>
              </a:rPr>
              <a:t>1 GBP : 1.35 USD 🡪 £15=</a:t>
            </a:r>
            <a:endParaRPr>
              <a:latin typeface="Arial Narrow"/>
              <a:ea typeface="Arial Narrow"/>
              <a:cs typeface="Arial Narrow"/>
              <a:sym typeface="Arial Narrow"/>
            </a:endParaRPr>
          </a:p>
          <a:p>
            <a:pPr marL="514350" lvl="0" indent="-514350" algn="l" rtl="0">
              <a:lnSpc>
                <a:spcPct val="110000"/>
              </a:lnSpc>
              <a:spcBef>
                <a:spcPts val="1000"/>
              </a:spcBef>
              <a:spcAft>
                <a:spcPts val="0"/>
              </a:spcAft>
              <a:buClr>
                <a:schemeClr val="dk1"/>
              </a:buClr>
              <a:buSzPts val="2800"/>
              <a:buFont typeface="Arial"/>
              <a:buAutoNum type="arabicPeriod"/>
            </a:pPr>
            <a:r>
              <a:rPr lang="en-GB">
                <a:latin typeface="Arial Narrow"/>
                <a:ea typeface="Arial Narrow"/>
                <a:cs typeface="Arial Narrow"/>
                <a:sym typeface="Arial Narrow"/>
              </a:rPr>
              <a:t>1 GBP : 1.78 AUD 🡪 £75 =</a:t>
            </a:r>
            <a:endParaRPr>
              <a:latin typeface="Arial Narrow"/>
              <a:ea typeface="Arial Narrow"/>
              <a:cs typeface="Arial Narrow"/>
              <a:sym typeface="Arial Narrow"/>
            </a:endParaRPr>
          </a:p>
          <a:p>
            <a:pPr marL="514350" lvl="0" indent="-514350" algn="l" rtl="0">
              <a:lnSpc>
                <a:spcPct val="110000"/>
              </a:lnSpc>
              <a:spcBef>
                <a:spcPts val="1000"/>
              </a:spcBef>
              <a:spcAft>
                <a:spcPts val="0"/>
              </a:spcAft>
              <a:buClr>
                <a:schemeClr val="dk1"/>
              </a:buClr>
              <a:buSzPts val="2800"/>
              <a:buFont typeface="Arial"/>
              <a:buAutoNum type="arabicPeriod"/>
            </a:pPr>
            <a:r>
              <a:rPr lang="en-GB">
                <a:latin typeface="Arial Narrow"/>
                <a:ea typeface="Arial Narrow"/>
                <a:cs typeface="Arial Narrow"/>
                <a:sym typeface="Arial Narrow"/>
              </a:rPr>
              <a:t>1 GBP : 1.72 CAD 🡪 £23 =</a:t>
            </a:r>
            <a:endParaRPr>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24DF7-0783-4549-86B7-A48B29FBA9C2}">
  <ds:schemaRefs>
    <ds:schemaRef ds:uri="http://purl.org/dc/elements/1.1/"/>
    <ds:schemaRef ds:uri="http://schemas.microsoft.com/office/infopath/2007/PartnerControls"/>
    <ds:schemaRef ds:uri="http://schemas.microsoft.com/sharepoint/v3"/>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 ds:uri="fb0879af-3eba-417a-a55a-ffe6dcd6ca77"/>
    <ds:schemaRef ds:uri="6dc4bcd6-49db-4c07-9060-8acfc67cef9f"/>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767</Words>
  <Application>Microsoft Office PowerPoint</Application>
  <PresentationFormat>Widescreen</PresentationFormat>
  <Paragraphs>101</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Century Gothic</vt:lpstr>
      <vt:lpstr>Office Theme</vt:lpstr>
      <vt:lpstr>Cost Factors</vt:lpstr>
      <vt:lpstr>What decides where you go on Holiday?</vt:lpstr>
      <vt:lpstr>Cost factors </vt:lpstr>
      <vt:lpstr>Cost Factors </vt:lpstr>
      <vt:lpstr>PowerPoint Presentation</vt:lpstr>
      <vt:lpstr>Cost Factors </vt:lpstr>
      <vt:lpstr>Exchange rates</vt:lpstr>
      <vt:lpstr>Activity</vt:lpstr>
      <vt:lpstr>Convert these currencies (to the nearest whole figure) </vt:lpstr>
      <vt:lpstr>Identify the currency for these countries </vt:lpstr>
      <vt:lpstr>Research how much cash you can legally carry into these countries </vt:lpstr>
      <vt:lpstr>Work out total cost of this scenario </vt:lpstr>
      <vt:lpstr>Calculate the cost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2021-09-22T10:31:47Z</dcterms:created>
  <dcterms:modified xsi:type="dcterms:W3CDTF">2021-09-29T14:29:38Z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