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66" r:id="rId5"/>
    <p:sldId id="267" r:id="rId6"/>
    <p:sldId id="260" r:id="rId7"/>
    <p:sldId id="261" r:id="rId8"/>
    <p:sldId id="271" r:id="rId9"/>
    <p:sldId id="269" r:id="rId10"/>
    <p:sldId id="270" r:id="rId11"/>
    <p:sldId id="273" r:id="rId12"/>
    <p:sldId id="263"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75885-4CE8-4144-85FD-E59FDC1303DA}" v="8" dt="2021-09-28T14:12:03.54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74" autoAdjust="0"/>
  </p:normalViewPr>
  <p:slideViewPr>
    <p:cSldViewPr snapToGrid="0" showGuides="1">
      <p:cViewPr>
        <p:scale>
          <a:sx n="105" d="100"/>
          <a:sy n="105" d="100"/>
        </p:scale>
        <p:origin x="39" y="39"/>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28.09.2021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28.09.2021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32ba091de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32ba091d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Business itinerary vs leisure itinerary (click on link)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32ba091de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32ba091de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Click on picture to take you to Etsy...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32ba091de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32ba091de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32ba091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32ba091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Over the next few weeks we will explore all different types of itineraries - this week, nice and simple “add 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36061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129799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5" r:id="rId20"/>
    <p:sldLayoutId id="2147483676" r:id="rId21"/>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172626"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leger.co.uk/christmas-markets/tours/york-christmas-marke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tsy.com/market/digital_itinerary"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sz="4800" dirty="0"/>
              <a:t>Understanding of Travel Itineraries</a:t>
            </a:r>
            <a:endParaRPr lang="ru-RU" sz="48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GB" dirty="0"/>
              <a:t>C2 – Travel Planning</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837473B0-CC2E-450A-ABE3-18F120FF3D39}">
                <a1611:picAttrSrcUrl xmlns:a1611="http://schemas.microsoft.com/office/drawing/2016/11/main" r:id="rId3"/>
              </a:ext>
            </a:extLst>
          </a:blip>
          <a:srcRect/>
          <a:stretch/>
        </p:blipFill>
        <p:spPr>
          <a:xfrm>
            <a:off x="4957481" y="520615"/>
            <a:ext cx="6734614" cy="5050961"/>
          </a:xfrm>
        </p:spPr>
      </p:pic>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353DC8-8599-4711-A103-D10EFC5E98C0}"/>
              </a:ext>
            </a:extLst>
          </p:cNvPr>
          <p:cNvSpPr>
            <a:spLocks noGrp="1"/>
          </p:cNvSpPr>
          <p:nvPr>
            <p:ph type="sldNum" sz="quarter" idx="12"/>
          </p:nvPr>
        </p:nvSpPr>
        <p:spPr/>
        <p:txBody>
          <a:bodyPr/>
          <a:lstStyle/>
          <a:p>
            <a:fld id="{D495E168-DA5E-4888-8D8A-92B118324C14}" type="slidenum">
              <a:rPr lang="ru-RU" smtClean="0"/>
              <a:t>2</a:t>
            </a:fld>
            <a:endParaRPr lang="ru-RU" dirty="0"/>
          </a:p>
        </p:txBody>
      </p:sp>
      <p:sp>
        <p:nvSpPr>
          <p:cNvPr id="8" name="Content Placeholder 7">
            <a:extLst>
              <a:ext uri="{FF2B5EF4-FFF2-40B4-BE49-F238E27FC236}">
                <a16:creationId xmlns:a16="http://schemas.microsoft.com/office/drawing/2014/main" id="{A476032A-186E-4F72-9971-7BB7FE578326}"/>
              </a:ext>
            </a:extLst>
          </p:cNvPr>
          <p:cNvSpPr>
            <a:spLocks noGrp="1"/>
          </p:cNvSpPr>
          <p:nvPr>
            <p:ph idx="1"/>
          </p:nvPr>
        </p:nvSpPr>
        <p:spPr>
          <a:xfrm>
            <a:off x="838200" y="1825625"/>
            <a:ext cx="10515600" cy="4547798"/>
          </a:xfrm>
        </p:spPr>
        <p:txBody>
          <a:bodyPr>
            <a:normAutofit fontScale="47500" lnSpcReduction="20000"/>
          </a:bodyPr>
          <a:lstStyle/>
          <a:p>
            <a:pPr marL="0" indent="0">
              <a:buNone/>
            </a:pPr>
            <a:r>
              <a:rPr lang="en-GB" sz="6000" dirty="0">
                <a:solidFill>
                  <a:schemeClr val="tx2">
                    <a:lumMod val="60000"/>
                    <a:lumOff val="40000"/>
                  </a:schemeClr>
                </a:solidFill>
              </a:rPr>
              <a:t>An itinerary is a detailed plan for a journey or holiday</a:t>
            </a:r>
          </a:p>
          <a:p>
            <a:pPr marL="0" indent="0">
              <a:buNone/>
            </a:pPr>
            <a:endParaRPr lang="en-GB" sz="6000" dirty="0">
              <a:solidFill>
                <a:schemeClr val="tx2">
                  <a:lumMod val="60000"/>
                  <a:lumOff val="40000"/>
                </a:schemeClr>
              </a:solidFill>
            </a:endParaRPr>
          </a:p>
          <a:p>
            <a:pPr marL="0" indent="0">
              <a:buNone/>
            </a:pPr>
            <a:r>
              <a:rPr lang="en-GB" sz="6000" dirty="0">
                <a:solidFill>
                  <a:schemeClr val="tx2">
                    <a:lumMod val="60000"/>
                    <a:lumOff val="40000"/>
                  </a:schemeClr>
                </a:solidFill>
              </a:rPr>
              <a:t>Itineraries should be well planned so the trip happens easily and seamlessly with little effort on behalf of the customer…</a:t>
            </a:r>
          </a:p>
          <a:p>
            <a:pPr marL="0" indent="0">
              <a:buNone/>
            </a:pPr>
            <a:endParaRPr lang="en-GB" sz="6000" dirty="0">
              <a:solidFill>
                <a:schemeClr val="tx2">
                  <a:lumMod val="60000"/>
                  <a:lumOff val="40000"/>
                </a:schemeClr>
              </a:solidFill>
            </a:endParaRPr>
          </a:p>
          <a:p>
            <a:pPr marL="0" indent="0">
              <a:buNone/>
            </a:pPr>
            <a:r>
              <a:rPr lang="en-GB" sz="6000" dirty="0">
                <a:solidFill>
                  <a:schemeClr val="tx2">
                    <a:lumMod val="60000"/>
                    <a:lumOff val="40000"/>
                  </a:schemeClr>
                </a:solidFill>
              </a:rPr>
              <a:t>Itineraries will vary depending on who has produced it</a:t>
            </a:r>
          </a:p>
          <a:p>
            <a:pPr marL="0" indent="0">
              <a:buNone/>
            </a:pPr>
            <a:r>
              <a:rPr lang="en-GB" sz="6000" dirty="0">
                <a:solidFill>
                  <a:schemeClr val="tx2">
                    <a:lumMod val="60000"/>
                    <a:lumOff val="40000"/>
                  </a:schemeClr>
                </a:solidFill>
              </a:rPr>
              <a:t>and depending on who it is targeted at</a:t>
            </a:r>
          </a:p>
          <a:p>
            <a:pPr marL="0" indent="0">
              <a:buNone/>
            </a:pPr>
            <a:endParaRPr lang="en-GB" sz="6000" dirty="0">
              <a:solidFill>
                <a:schemeClr val="tx2">
                  <a:lumMod val="60000"/>
                  <a:lumOff val="40000"/>
                </a:schemeClr>
              </a:solidFill>
            </a:endParaRPr>
          </a:p>
          <a:p>
            <a:pPr marL="0" indent="0">
              <a:buNone/>
            </a:pPr>
            <a:r>
              <a:rPr lang="en-GB" sz="6000" dirty="0">
                <a:solidFill>
                  <a:schemeClr val="tx2">
                    <a:lumMod val="60000"/>
                    <a:lumOff val="40000"/>
                  </a:schemeClr>
                </a:solidFill>
              </a:rPr>
              <a:t>I.e. one for a casual holiday customer (leisure) will be less detailed than one for a business person</a:t>
            </a:r>
          </a:p>
          <a:p>
            <a:pPr marL="0" indent="0">
              <a:buNone/>
            </a:pPr>
            <a:endParaRPr lang="en-GB" sz="3600" dirty="0">
              <a:solidFill>
                <a:schemeClr val="tx2">
                  <a:lumMod val="60000"/>
                  <a:lumOff val="40000"/>
                </a:schemeClr>
              </a:solidFill>
            </a:endParaRPr>
          </a:p>
          <a:p>
            <a:endParaRPr lang="en-GB" dirty="0"/>
          </a:p>
        </p:txBody>
      </p:sp>
      <p:sp>
        <p:nvSpPr>
          <p:cNvPr id="7" name="Title 6">
            <a:extLst>
              <a:ext uri="{FF2B5EF4-FFF2-40B4-BE49-F238E27FC236}">
                <a16:creationId xmlns:a16="http://schemas.microsoft.com/office/drawing/2014/main" id="{171C2539-59AC-42F0-9994-D8DD49A0AF00}"/>
              </a:ext>
            </a:extLst>
          </p:cNvPr>
          <p:cNvSpPr>
            <a:spLocks noGrp="1"/>
          </p:cNvSpPr>
          <p:nvPr>
            <p:ph type="title"/>
          </p:nvPr>
        </p:nvSpPr>
        <p:spPr/>
        <p:txBody>
          <a:bodyPr/>
          <a:lstStyle/>
          <a:p>
            <a:r>
              <a:rPr lang="en-GB" dirty="0"/>
              <a:t>What is an itinerary? </a:t>
            </a:r>
          </a:p>
        </p:txBody>
      </p:sp>
    </p:spTree>
    <p:extLst>
      <p:ext uri="{BB962C8B-B14F-4D97-AF65-F5344CB8AC3E}">
        <p14:creationId xmlns:p14="http://schemas.microsoft.com/office/powerpoint/2010/main" val="214264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a:t>Examples of...</a:t>
            </a:r>
            <a:endParaRPr/>
          </a:p>
        </p:txBody>
      </p:sp>
      <p:pic>
        <p:nvPicPr>
          <p:cNvPr id="80" name="Google Shape;80;p17"/>
          <p:cNvPicPr preferRelativeResize="0"/>
          <p:nvPr/>
        </p:nvPicPr>
        <p:blipFill rotWithShape="1">
          <a:blip r:embed="rId3">
            <a:alphaModFix/>
          </a:blip>
          <a:srcRect l="42735" t="24538" r="33375" b="20468"/>
          <a:stretch/>
        </p:blipFill>
        <p:spPr>
          <a:xfrm>
            <a:off x="295127" y="1461945"/>
            <a:ext cx="4413122" cy="5396055"/>
          </a:xfrm>
          <a:prstGeom prst="rect">
            <a:avLst/>
          </a:prstGeom>
          <a:noFill/>
          <a:ln>
            <a:noFill/>
          </a:ln>
        </p:spPr>
      </p:pic>
      <p:sp>
        <p:nvSpPr>
          <p:cNvPr id="81" name="Google Shape;81;p17"/>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rtlCol="0" anchor="t" anchorCtr="0">
            <a:noAutofit/>
          </a:bodyPr>
          <a:lstStyle/>
          <a:p>
            <a:pPr marL="0" indent="0">
              <a:buNone/>
            </a:pPr>
            <a:r>
              <a:rPr lang="en-GB" u="sng">
                <a:solidFill>
                  <a:schemeClr val="hlink"/>
                </a:solidFill>
                <a:hlinkClick r:id="rId4"/>
              </a:rPr>
              <a:t>https://www.leger.co.uk/christmas-markets/tours/york-christmas-markets</a:t>
            </a:r>
            <a:endParaRPr/>
          </a:p>
          <a:p>
            <a:pPr marL="0" indent="0">
              <a:spcBef>
                <a:spcPts val="2133"/>
              </a:spcBef>
              <a:spcAft>
                <a:spcPts val="2133"/>
              </a:spcAft>
              <a:buNone/>
            </a:pPr>
            <a:endParaRPr/>
          </a:p>
        </p:txBody>
      </p:sp>
      <p:pic>
        <p:nvPicPr>
          <p:cNvPr id="82" name="Google Shape;82;p17"/>
          <p:cNvPicPr preferRelativeResize="0"/>
          <p:nvPr/>
        </p:nvPicPr>
        <p:blipFill>
          <a:blip r:embed="rId5">
            <a:alphaModFix/>
          </a:blip>
          <a:stretch>
            <a:fillRect/>
          </a:stretch>
        </p:blipFill>
        <p:spPr>
          <a:xfrm>
            <a:off x="6715000" y="2443818"/>
            <a:ext cx="3810000" cy="2527300"/>
          </a:xfrm>
          <a:prstGeom prst="rect">
            <a:avLst/>
          </a:prstGeom>
          <a:noFill/>
          <a:ln>
            <a:noFill/>
          </a:ln>
        </p:spPr>
      </p:pic>
      <p:pic>
        <p:nvPicPr>
          <p:cNvPr id="83" name="Google Shape;83;p17"/>
          <p:cNvPicPr preferRelativeResize="0"/>
          <p:nvPr/>
        </p:nvPicPr>
        <p:blipFill>
          <a:blip r:embed="rId5">
            <a:alphaModFix/>
          </a:blip>
          <a:stretch>
            <a:fillRect/>
          </a:stretch>
        </p:blipFill>
        <p:spPr>
          <a:xfrm>
            <a:off x="4597400" y="2571751"/>
            <a:ext cx="3810000" cy="2527300"/>
          </a:xfrm>
          <a:prstGeom prst="rect">
            <a:avLst/>
          </a:prstGeom>
          <a:noFill/>
          <a:ln>
            <a:noFill/>
          </a:ln>
        </p:spPr>
      </p:pic>
      <p:pic>
        <p:nvPicPr>
          <p:cNvPr id="84" name="Google Shape;84;p17"/>
          <p:cNvPicPr preferRelativeResize="0"/>
          <p:nvPr/>
        </p:nvPicPr>
        <p:blipFill>
          <a:blip r:embed="rId6">
            <a:alphaModFix/>
          </a:blip>
          <a:stretch>
            <a:fillRect/>
          </a:stretch>
        </p:blipFill>
        <p:spPr>
          <a:xfrm>
            <a:off x="7556651" y="2650085"/>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dirty="0"/>
              <a:t>E – Itinerary</a:t>
            </a:r>
            <a:br>
              <a:rPr lang="en-GB" dirty="0"/>
            </a:br>
            <a:r>
              <a:rPr lang="en-GB" dirty="0"/>
              <a:t> </a:t>
            </a:r>
            <a:endParaRPr dirty="0"/>
          </a:p>
        </p:txBody>
      </p:sp>
      <p:sp>
        <p:nvSpPr>
          <p:cNvPr id="90" name="Google Shape;90;p18">
            <a:hlinkClick r:id="rId3"/>
          </p:cNvPr>
          <p:cNvSpPr txBox="1">
            <a:spLocks noGrp="1"/>
          </p:cNvSpPr>
          <p:nvPr>
            <p:ph type="body" idx="1"/>
          </p:nvPr>
        </p:nvSpPr>
        <p:spPr>
          <a:xfrm>
            <a:off x="319333" y="1235867"/>
            <a:ext cx="11360800" cy="4555200"/>
          </a:xfrm>
          <a:prstGeom prst="rect">
            <a:avLst/>
          </a:prstGeom>
        </p:spPr>
        <p:txBody>
          <a:bodyPr spcFirstLastPara="1" vert="horz" wrap="square" lIns="121900" tIns="121900" rIns="121900" bIns="121900" rtlCol="0" anchor="t" anchorCtr="0">
            <a:noAutofit/>
          </a:bodyPr>
          <a:lstStyle/>
          <a:p>
            <a:pPr marL="0" indent="0">
              <a:buNone/>
            </a:pPr>
            <a:endParaRPr lang="en-GB" dirty="0"/>
          </a:p>
          <a:p>
            <a:pPr marL="0" indent="0">
              <a:buNone/>
            </a:pPr>
            <a:endParaRPr lang="en-GB" dirty="0"/>
          </a:p>
          <a:p>
            <a:pPr marL="0" indent="0">
              <a:buNone/>
            </a:pPr>
            <a:r>
              <a:rPr lang="en-GB" dirty="0"/>
              <a:t>E = Electronic </a:t>
            </a:r>
          </a:p>
          <a:p>
            <a:pPr marL="0" indent="0">
              <a:buNone/>
            </a:pPr>
            <a:r>
              <a:rPr lang="en-GB" dirty="0"/>
              <a:t>Customers access</a:t>
            </a:r>
          </a:p>
          <a:p>
            <a:pPr marL="0" indent="0">
              <a:buNone/>
            </a:pPr>
            <a:r>
              <a:rPr lang="en-GB" dirty="0"/>
              <a:t>online using a </a:t>
            </a:r>
          </a:p>
          <a:p>
            <a:pPr marL="0" indent="0">
              <a:buNone/>
            </a:pPr>
            <a:r>
              <a:rPr lang="en-GB" dirty="0"/>
              <a:t>password sent to </a:t>
            </a:r>
          </a:p>
          <a:p>
            <a:pPr marL="0" indent="0">
              <a:buNone/>
            </a:pPr>
            <a:r>
              <a:rPr lang="en-GB" dirty="0"/>
              <a:t>them. </a:t>
            </a:r>
            <a:endParaRPr dirty="0"/>
          </a:p>
          <a:p>
            <a:pPr marL="0" indent="0">
              <a:spcBef>
                <a:spcPts val="2133"/>
              </a:spcBef>
              <a:spcAft>
                <a:spcPts val="2133"/>
              </a:spcAft>
              <a:buNone/>
            </a:pPr>
            <a:endParaRPr dirty="0"/>
          </a:p>
        </p:txBody>
      </p:sp>
      <p:pic>
        <p:nvPicPr>
          <p:cNvPr id="91" name="Google Shape;91;p18"/>
          <p:cNvPicPr preferRelativeResize="0"/>
          <p:nvPr/>
        </p:nvPicPr>
        <p:blipFill>
          <a:blip r:embed="rId4">
            <a:alphaModFix/>
          </a:blip>
          <a:stretch>
            <a:fillRect/>
          </a:stretch>
        </p:blipFill>
        <p:spPr>
          <a:xfrm>
            <a:off x="3659495" y="1505803"/>
            <a:ext cx="5307084" cy="42154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912A-C26A-4F8D-8E62-072B8B15029D}"/>
              </a:ext>
            </a:extLst>
          </p:cNvPr>
          <p:cNvSpPr>
            <a:spLocks noGrp="1"/>
          </p:cNvSpPr>
          <p:nvPr>
            <p:ph type="title"/>
          </p:nvPr>
        </p:nvSpPr>
        <p:spPr/>
        <p:txBody>
          <a:bodyPr/>
          <a:lstStyle/>
          <a:p>
            <a:r>
              <a:rPr lang="en-GB" dirty="0"/>
              <a:t>Activity</a:t>
            </a:r>
          </a:p>
        </p:txBody>
      </p:sp>
      <p:sp>
        <p:nvSpPr>
          <p:cNvPr id="4" name="Slide Number Placeholder 3">
            <a:extLst>
              <a:ext uri="{FF2B5EF4-FFF2-40B4-BE49-F238E27FC236}">
                <a16:creationId xmlns:a16="http://schemas.microsoft.com/office/drawing/2014/main" id="{58E7A691-99D0-47DC-960B-FBFE58FF0FA3}"/>
              </a:ext>
            </a:extLst>
          </p:cNvPr>
          <p:cNvSpPr>
            <a:spLocks noGrp="1"/>
          </p:cNvSpPr>
          <p:nvPr>
            <p:ph type="sldNum" idx="12"/>
          </p:nvPr>
        </p:nvSpPr>
        <p:spPr/>
        <p:txBody>
          <a:bodyPr/>
          <a:lstStyle/>
          <a:p>
            <a:pPr algn="r"/>
            <a:fld id="{00000000-1234-1234-1234-123412341234}" type="slidenum">
              <a:rPr lang="en-GB" smtClean="0"/>
              <a:pPr algn="r"/>
              <a:t>5</a:t>
            </a:fld>
            <a:endParaRPr lang="en-GB"/>
          </a:p>
        </p:txBody>
      </p:sp>
      <p:pic>
        <p:nvPicPr>
          <p:cNvPr id="6" name="Picture 5">
            <a:extLst>
              <a:ext uri="{FF2B5EF4-FFF2-40B4-BE49-F238E27FC236}">
                <a16:creationId xmlns:a16="http://schemas.microsoft.com/office/drawing/2014/main" id="{74BDA055-91A7-497B-A28D-ACB708BCD808}"/>
              </a:ext>
            </a:extLst>
          </p:cNvPr>
          <p:cNvPicPr>
            <a:picLocks noChangeAspect="1"/>
          </p:cNvPicPr>
          <p:nvPr/>
        </p:nvPicPr>
        <p:blipFill>
          <a:blip r:embed="rId2"/>
          <a:stretch>
            <a:fillRect/>
          </a:stretch>
        </p:blipFill>
        <p:spPr>
          <a:xfrm>
            <a:off x="241111" y="1356967"/>
            <a:ext cx="10972800" cy="3540572"/>
          </a:xfrm>
          <a:prstGeom prst="rect">
            <a:avLst/>
          </a:prstGeom>
        </p:spPr>
      </p:pic>
      <p:sp>
        <p:nvSpPr>
          <p:cNvPr id="7" name="TextBox 6">
            <a:extLst>
              <a:ext uri="{FF2B5EF4-FFF2-40B4-BE49-F238E27FC236}">
                <a16:creationId xmlns:a16="http://schemas.microsoft.com/office/drawing/2014/main" id="{43F46AD7-C790-4B52-8781-9233BC6DC021}"/>
              </a:ext>
            </a:extLst>
          </p:cNvPr>
          <p:cNvSpPr txBox="1"/>
          <p:nvPr/>
        </p:nvSpPr>
        <p:spPr>
          <a:xfrm>
            <a:off x="336645" y="5086066"/>
            <a:ext cx="10781732" cy="1200329"/>
          </a:xfrm>
          <a:prstGeom prst="rect">
            <a:avLst/>
          </a:prstGeom>
          <a:noFill/>
        </p:spPr>
        <p:txBody>
          <a:bodyPr wrap="square" rtlCol="0">
            <a:spAutoFit/>
          </a:bodyPr>
          <a:lstStyle/>
          <a:p>
            <a:r>
              <a:rPr lang="en-GB" dirty="0"/>
              <a:t>Answers:</a:t>
            </a:r>
          </a:p>
          <a:p>
            <a:r>
              <a:rPr lang="en-GB" dirty="0"/>
              <a:t>1)</a:t>
            </a:r>
          </a:p>
          <a:p>
            <a:r>
              <a:rPr lang="en-GB" dirty="0"/>
              <a:t>2)</a:t>
            </a:r>
          </a:p>
          <a:p>
            <a:r>
              <a:rPr lang="en-GB" dirty="0"/>
              <a:t>3)</a:t>
            </a:r>
          </a:p>
        </p:txBody>
      </p:sp>
    </p:spTree>
    <p:extLst>
      <p:ext uri="{BB962C8B-B14F-4D97-AF65-F5344CB8AC3E}">
        <p14:creationId xmlns:p14="http://schemas.microsoft.com/office/powerpoint/2010/main" val="285725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012A9-9339-4822-95B4-880F3FC97913}"/>
              </a:ext>
            </a:extLst>
          </p:cNvPr>
          <p:cNvSpPr>
            <a:spLocks noGrp="1"/>
          </p:cNvSpPr>
          <p:nvPr>
            <p:ph type="title"/>
          </p:nvPr>
        </p:nvSpPr>
        <p:spPr/>
        <p:txBody>
          <a:bodyPr/>
          <a:lstStyle/>
          <a:p>
            <a:r>
              <a:rPr lang="en-GB" sz="3200" dirty="0"/>
              <a:t>What goes into an itinerary – general information</a:t>
            </a:r>
          </a:p>
        </p:txBody>
      </p:sp>
      <p:sp>
        <p:nvSpPr>
          <p:cNvPr id="6" name="Text Placeholder 5">
            <a:extLst>
              <a:ext uri="{FF2B5EF4-FFF2-40B4-BE49-F238E27FC236}">
                <a16:creationId xmlns:a16="http://schemas.microsoft.com/office/drawing/2014/main" id="{FC899D2E-FD09-4279-A841-DD77A5E85C69}"/>
              </a:ext>
            </a:extLst>
          </p:cNvPr>
          <p:cNvSpPr>
            <a:spLocks noGrp="1"/>
          </p:cNvSpPr>
          <p:nvPr>
            <p:ph type="body" idx="1"/>
          </p:nvPr>
        </p:nvSpPr>
        <p:spPr/>
        <p:txBody>
          <a:bodyPr/>
          <a:lstStyle/>
          <a:p>
            <a:pPr marL="154686" indent="-154686">
              <a:lnSpc>
                <a:spcPct val="120000"/>
              </a:lnSpc>
              <a:buClr>
                <a:srgbClr val="535353"/>
              </a:buClr>
              <a:buSzPts val="2204"/>
              <a:buFont typeface="Gill Sans"/>
              <a:buChar char="•"/>
            </a:pPr>
            <a:r>
              <a:rPr lang="en-GB" sz="1400" dirty="0"/>
              <a:t>Number of people travelling</a:t>
            </a:r>
          </a:p>
          <a:p>
            <a:pPr marL="154686" indent="-154686">
              <a:lnSpc>
                <a:spcPct val="120000"/>
              </a:lnSpc>
              <a:spcBef>
                <a:spcPts val="1350"/>
              </a:spcBef>
              <a:buClr>
                <a:srgbClr val="535353"/>
              </a:buClr>
              <a:buSzPts val="2204"/>
              <a:buFont typeface="Gill Sans"/>
              <a:buChar char="•"/>
            </a:pPr>
            <a:r>
              <a:rPr lang="en-GB" sz="1400" dirty="0"/>
              <a:t>Dates and duration of the trip</a:t>
            </a:r>
          </a:p>
          <a:p>
            <a:pPr marL="154686" indent="-154686">
              <a:lnSpc>
                <a:spcPct val="120000"/>
              </a:lnSpc>
              <a:spcBef>
                <a:spcPts val="1350"/>
              </a:spcBef>
              <a:buClr>
                <a:srgbClr val="535353"/>
              </a:buClr>
              <a:buSzPts val="2204"/>
              <a:buFont typeface="Gill Sans"/>
              <a:buChar char="•"/>
            </a:pPr>
            <a:r>
              <a:rPr lang="en-GB" sz="1400" dirty="0"/>
              <a:t>Outward and return transport providers</a:t>
            </a:r>
          </a:p>
          <a:p>
            <a:pPr marL="154686" indent="-154686">
              <a:lnSpc>
                <a:spcPct val="120000"/>
              </a:lnSpc>
              <a:spcBef>
                <a:spcPts val="1350"/>
              </a:spcBef>
              <a:buClr>
                <a:srgbClr val="535353"/>
              </a:buClr>
              <a:buSzPts val="2204"/>
              <a:buFont typeface="Gill Sans"/>
              <a:buChar char="•"/>
            </a:pPr>
            <a:r>
              <a:rPr lang="en-GB" sz="1400" dirty="0"/>
              <a:t>Travel dates and times, including adjustments for time zones</a:t>
            </a:r>
          </a:p>
          <a:p>
            <a:pPr marL="154686" indent="-154686">
              <a:lnSpc>
                <a:spcPct val="120000"/>
              </a:lnSpc>
              <a:spcBef>
                <a:spcPts val="1350"/>
              </a:spcBef>
              <a:buClr>
                <a:srgbClr val="535353"/>
              </a:buClr>
              <a:buSzPts val="2204"/>
              <a:buFont typeface="Gill Sans"/>
              <a:buChar char="•"/>
            </a:pPr>
            <a:r>
              <a:rPr lang="en-GB" sz="1400" dirty="0"/>
              <a:t>Total costs with a cost breakdown, with extras and supplements</a:t>
            </a:r>
          </a:p>
          <a:p>
            <a:pPr marL="154686" indent="-154686">
              <a:lnSpc>
                <a:spcPct val="120000"/>
              </a:lnSpc>
              <a:spcBef>
                <a:spcPts val="1350"/>
              </a:spcBef>
              <a:buClr>
                <a:srgbClr val="535353"/>
              </a:buClr>
              <a:buSzPts val="2204"/>
              <a:buFont typeface="Gill Sans"/>
              <a:buChar char="•"/>
            </a:pPr>
            <a:r>
              <a:rPr lang="en-GB" sz="1400" dirty="0"/>
              <a:t>Currency</a:t>
            </a:r>
          </a:p>
          <a:p>
            <a:pPr marL="154686" indent="-154686">
              <a:lnSpc>
                <a:spcPct val="120000"/>
              </a:lnSpc>
              <a:spcBef>
                <a:spcPts val="1350"/>
              </a:spcBef>
              <a:buClr>
                <a:srgbClr val="535353"/>
              </a:buClr>
              <a:buSzPts val="2204"/>
              <a:buFont typeface="Gill Sans"/>
              <a:buChar char="•"/>
            </a:pPr>
            <a:r>
              <a:rPr lang="en-GB" sz="1400" dirty="0"/>
              <a:t>Insurance details</a:t>
            </a:r>
          </a:p>
          <a:p>
            <a:pPr marL="154686" indent="-154686">
              <a:lnSpc>
                <a:spcPct val="120000"/>
              </a:lnSpc>
              <a:spcBef>
                <a:spcPts val="1350"/>
              </a:spcBef>
              <a:buClr>
                <a:srgbClr val="535353"/>
              </a:buClr>
              <a:buSzPts val="2204"/>
              <a:buFont typeface="Gill Sans"/>
              <a:buChar char="•"/>
            </a:pPr>
            <a:r>
              <a:rPr lang="en-GB" sz="1400" dirty="0"/>
              <a:t>Entry and visa requirements</a:t>
            </a:r>
          </a:p>
          <a:p>
            <a:pPr marL="154686" indent="-154686">
              <a:lnSpc>
                <a:spcPct val="120000"/>
              </a:lnSpc>
              <a:spcBef>
                <a:spcPts val="1350"/>
              </a:spcBef>
              <a:buClr>
                <a:srgbClr val="535353"/>
              </a:buClr>
              <a:buSzPts val="2204"/>
              <a:buFont typeface="Gill Sans"/>
              <a:buChar char="•"/>
            </a:pPr>
            <a:r>
              <a:rPr lang="en-GB" sz="1400" dirty="0"/>
              <a:t>Health Requirements, including vaccinations or medications</a:t>
            </a:r>
          </a:p>
          <a:p>
            <a:pPr marL="154686" indent="-154686">
              <a:lnSpc>
                <a:spcPct val="120000"/>
              </a:lnSpc>
              <a:spcBef>
                <a:spcPts val="1350"/>
              </a:spcBef>
              <a:buClr>
                <a:srgbClr val="535353"/>
              </a:buClr>
              <a:buSzPts val="2204"/>
              <a:buFont typeface="Gill Sans"/>
              <a:buChar char="•"/>
            </a:pPr>
            <a:r>
              <a:rPr lang="en-GB" sz="1400" dirty="0"/>
              <a:t>Contact details of travel organiser</a:t>
            </a:r>
          </a:p>
          <a:p>
            <a:endParaRPr lang="en-GB" sz="2000" dirty="0"/>
          </a:p>
        </p:txBody>
      </p:sp>
      <p:sp>
        <p:nvSpPr>
          <p:cNvPr id="4" name="Slide Number Placeholder 3">
            <a:extLst>
              <a:ext uri="{FF2B5EF4-FFF2-40B4-BE49-F238E27FC236}">
                <a16:creationId xmlns:a16="http://schemas.microsoft.com/office/drawing/2014/main" id="{00FBB032-E52C-418A-9511-ABFB5668FA05}"/>
              </a:ext>
            </a:extLst>
          </p:cNvPr>
          <p:cNvSpPr>
            <a:spLocks noGrp="1"/>
          </p:cNvSpPr>
          <p:nvPr>
            <p:ph type="sldNum" idx="12"/>
          </p:nvPr>
        </p:nvSpPr>
        <p:spPr/>
        <p:txBody>
          <a:bodyPr/>
          <a:lstStyle/>
          <a:p>
            <a:pPr algn="r"/>
            <a:fld id="{00000000-1234-1234-1234-123412341234}" type="slidenum">
              <a:rPr lang="en-GB" smtClean="0"/>
              <a:pPr algn="r"/>
              <a:t>6</a:t>
            </a:fld>
            <a:endParaRPr lang="en-GB"/>
          </a:p>
        </p:txBody>
      </p:sp>
    </p:spTree>
    <p:extLst>
      <p:ext uri="{BB962C8B-B14F-4D97-AF65-F5344CB8AC3E}">
        <p14:creationId xmlns:p14="http://schemas.microsoft.com/office/powerpoint/2010/main" val="289160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0CDE4C-C1A0-4C1E-AFF9-ED7146054491}"/>
              </a:ext>
            </a:extLst>
          </p:cNvPr>
          <p:cNvSpPr>
            <a:spLocks noGrp="1"/>
          </p:cNvSpPr>
          <p:nvPr>
            <p:ph type="sldNum" sz="quarter" idx="12"/>
          </p:nvPr>
        </p:nvSpPr>
        <p:spPr/>
        <p:txBody>
          <a:bodyPr/>
          <a:lstStyle/>
          <a:p>
            <a:pPr algn="r"/>
            <a:fld id="{00000000-1234-1234-1234-123412341234}" type="slidenum">
              <a:rPr lang="en-GB" smtClean="0"/>
              <a:pPr algn="r"/>
              <a:t>7</a:t>
            </a:fld>
            <a:endParaRPr lang="en-GB"/>
          </a:p>
        </p:txBody>
      </p:sp>
      <p:pic>
        <p:nvPicPr>
          <p:cNvPr id="6" name="Picture 5">
            <a:extLst>
              <a:ext uri="{FF2B5EF4-FFF2-40B4-BE49-F238E27FC236}">
                <a16:creationId xmlns:a16="http://schemas.microsoft.com/office/drawing/2014/main" id="{B726EFC5-E98F-4B0F-9001-F032D3CDDE7D}"/>
              </a:ext>
            </a:extLst>
          </p:cNvPr>
          <p:cNvPicPr>
            <a:picLocks noChangeAspect="1"/>
          </p:cNvPicPr>
          <p:nvPr/>
        </p:nvPicPr>
        <p:blipFill>
          <a:blip r:embed="rId2"/>
          <a:stretch>
            <a:fillRect/>
          </a:stretch>
        </p:blipFill>
        <p:spPr>
          <a:xfrm>
            <a:off x="90985" y="79003"/>
            <a:ext cx="9753600" cy="6600921"/>
          </a:xfrm>
          <a:prstGeom prst="rect">
            <a:avLst/>
          </a:prstGeom>
        </p:spPr>
      </p:pic>
    </p:spTree>
    <p:extLst>
      <p:ext uri="{BB962C8B-B14F-4D97-AF65-F5344CB8AC3E}">
        <p14:creationId xmlns:p14="http://schemas.microsoft.com/office/powerpoint/2010/main" val="44607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dirty="0"/>
              <a:t>Itinerary Activity</a:t>
            </a:r>
            <a:endParaRPr dirty="0"/>
          </a:p>
        </p:txBody>
      </p:sp>
      <p:sp>
        <p:nvSpPr>
          <p:cNvPr id="132" name="Google Shape;132;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GB" dirty="0"/>
              <a:t>Produce a basic journey itinerary for Amelie Besson and Maureen Robson who will be travelling from Gatwick to Brussels for a business meeting.  They are travelling on Monday morning next week and returning on Wednesday morning. Find suitable flights from Gatwick and a hotel in Brussels city centre for two nights, and write out an itinerary for the pair (see itinerary above for an idea of layout).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GB" dirty="0"/>
              <a:t>C2: Pre-arranged packages</a:t>
            </a:r>
            <a:endParaRPr dirty="0"/>
          </a:p>
        </p:txBody>
      </p:sp>
      <p:sp>
        <p:nvSpPr>
          <p:cNvPr id="107" name="Google Shape;107;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GB" sz="3600" dirty="0"/>
              <a:t>These can be used in planning itineraries as optional ‘add on’ elements to meet the visitor requirements</a:t>
            </a:r>
            <a:r>
              <a:rPr lang="en-GB" dirty="0"/>
              <a:t>.</a:t>
            </a:r>
          </a:p>
          <a:p>
            <a:pPr marL="0" indent="0">
              <a:spcAft>
                <a:spcPts val="2133"/>
              </a:spcAft>
              <a:buNone/>
            </a:pPr>
            <a:r>
              <a:rPr lang="en-GB" dirty="0"/>
              <a:t>The business ladies have decided that they would like to do some evening activities in Brussels, research what they could do and what the cost per person would be and add this onto your itinerary. </a:t>
            </a:r>
          </a:p>
        </p:txBody>
      </p:sp>
    </p:spTree>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purl.org/dc/elements/1.1/"/>
    <ds:schemaRef ds:uri="http://schemas.microsoft.com/office/infopath/2007/PartnerControls"/>
    <ds:schemaRef ds:uri="http://schemas.microsoft.com/sharepoint/v3"/>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 ds:uri="fb0879af-3eba-417a-a55a-ffe6dcd6ca77"/>
    <ds:schemaRef ds:uri="6dc4bcd6-49db-4c07-9060-8acfc67cef9f"/>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375</Words>
  <Application>Microsoft Office PowerPoint</Application>
  <PresentationFormat>Widescreen</PresentationFormat>
  <Paragraphs>49</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Gill Sans</vt:lpstr>
      <vt:lpstr>Office Theme</vt:lpstr>
      <vt:lpstr>Understanding of Travel Itineraries</vt:lpstr>
      <vt:lpstr>What is an itinerary? </vt:lpstr>
      <vt:lpstr>Examples of...</vt:lpstr>
      <vt:lpstr>E – Itinerary  </vt:lpstr>
      <vt:lpstr>Activity</vt:lpstr>
      <vt:lpstr>What goes into an itinerary – general information</vt:lpstr>
      <vt:lpstr>PowerPoint Presentation</vt:lpstr>
      <vt:lpstr>Itinerary Activity</vt:lpstr>
      <vt:lpstr>C2: Pre-arranged packages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2021-09-22T10:31:47Z</dcterms:created>
  <dcterms:modified xsi:type="dcterms:W3CDTF">2021-09-28T14:34:15Z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