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94" r:id="rId2"/>
    <p:sldId id="293" r:id="rId3"/>
    <p:sldId id="297" r:id="rId4"/>
    <p:sldId id="296" r:id="rId5"/>
    <p:sldId id="298" r:id="rId6"/>
    <p:sldId id="299" r:id="rId7"/>
    <p:sldId id="300" r:id="rId8"/>
    <p:sldId id="301"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4B14A0E-F585-4A87-A7E4-8007110C11D5}" type="datetimeFigureOut">
              <a:rPr lang="en-GB" smtClean="0"/>
              <a:t>16/09/2021</a:t>
            </a:fld>
            <a:endParaRPr lang="en-GB"/>
          </a:p>
        </p:txBody>
      </p:sp>
      <p:sp>
        <p:nvSpPr>
          <p:cNvPr id="4" name="Footer Placeholder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86C3A810-64C1-4679-805C-3185D586E9AE}" type="slidenum">
              <a:rPr lang="en-GB" smtClean="0"/>
              <a:t>‹#›</a:t>
            </a:fld>
            <a:endParaRPr lang="en-GB"/>
          </a:p>
        </p:txBody>
      </p:sp>
    </p:spTree>
    <p:extLst>
      <p:ext uri="{BB962C8B-B14F-4D97-AF65-F5344CB8AC3E}">
        <p14:creationId xmlns:p14="http://schemas.microsoft.com/office/powerpoint/2010/main" val="1456394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27E1D70-4369-42E3-9D02-2C134614C4B3}" type="datetimeFigureOut">
              <a:rPr lang="en-GB" smtClean="0"/>
              <a:t>16/09/2021</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7BDFF0B-B2EF-4F64-BA85-A32E7F6E41B4}" type="slidenum">
              <a:rPr lang="en-GB" smtClean="0"/>
              <a:t>‹#›</a:t>
            </a:fld>
            <a:endParaRPr lang="en-GB"/>
          </a:p>
        </p:txBody>
      </p:sp>
    </p:spTree>
    <p:extLst>
      <p:ext uri="{BB962C8B-B14F-4D97-AF65-F5344CB8AC3E}">
        <p14:creationId xmlns:p14="http://schemas.microsoft.com/office/powerpoint/2010/main" val="138590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BDFF0B-B2EF-4F64-BA85-A32E7F6E41B4}" type="slidenum">
              <a:rPr lang="en-GB" smtClean="0"/>
              <a:t>3</a:t>
            </a:fld>
            <a:endParaRPr lang="en-GB"/>
          </a:p>
        </p:txBody>
      </p:sp>
    </p:spTree>
    <p:extLst>
      <p:ext uri="{BB962C8B-B14F-4D97-AF65-F5344CB8AC3E}">
        <p14:creationId xmlns:p14="http://schemas.microsoft.com/office/powerpoint/2010/main" val="3246025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BDFF0B-B2EF-4F64-BA85-A32E7F6E41B4}" type="slidenum">
              <a:rPr lang="en-GB" smtClean="0"/>
              <a:t>7</a:t>
            </a:fld>
            <a:endParaRPr lang="en-GB"/>
          </a:p>
        </p:txBody>
      </p:sp>
    </p:spTree>
    <p:extLst>
      <p:ext uri="{BB962C8B-B14F-4D97-AF65-F5344CB8AC3E}">
        <p14:creationId xmlns:p14="http://schemas.microsoft.com/office/powerpoint/2010/main" val="911417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BDFF0B-B2EF-4F64-BA85-A32E7F6E41B4}" type="slidenum">
              <a:rPr lang="en-GB" smtClean="0"/>
              <a:t>8</a:t>
            </a:fld>
            <a:endParaRPr lang="en-GB"/>
          </a:p>
        </p:txBody>
      </p:sp>
    </p:spTree>
    <p:extLst>
      <p:ext uri="{BB962C8B-B14F-4D97-AF65-F5344CB8AC3E}">
        <p14:creationId xmlns:p14="http://schemas.microsoft.com/office/powerpoint/2010/main" val="4034090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ADBC9-F55A-4236-B920-9F08EA6670B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41FD3971-4BB5-45B9-9427-4353162A3D0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5BFB5B-A6AE-4272-800C-E7DE8E8701C4}"/>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7F1625E8-19CB-4620-A463-FAE40BB15D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A404F-6F70-4CA5-B779-C0BB571C3F1E}"/>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349464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0FD7A-F81D-480F-84F3-D6683D8181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C001A0-25A4-45EA-A984-D075194E7F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F906D0-432F-4275-8497-7FD26F180400}"/>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513A7A60-8427-4C44-9B75-14A08CA36B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25468D-1CFC-4AD6-9715-83038C69978D}"/>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200195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9ACA73-A915-44A3-AD1D-31B79583BC75}"/>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0C597D-F54E-4D15-98C7-F71661FC186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D0A16D-258B-462F-85E0-7BD1E8C081FA}"/>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BAEDCADD-4BC9-4121-B4EF-4B545FF343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7AF415-EDE7-49F2-807B-4C9348B23ED0}"/>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87951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432CE-9357-478D-9604-978AD13F22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657103-BCE0-4E60-A7B9-7FDE623DF2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D7B7A5-42C9-419A-A98C-CEFAA49EB23D}"/>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A523F7DF-8FB1-4C0B-95C6-53B837D288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D4C9C8-6431-4C5D-9344-C43E7942963B}"/>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31328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CDCEE-E0FB-4AAE-82C1-0405EEEFB4E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22FB919-D8BB-44F8-AAD2-5DD07611DA6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DA4DD8-D3CA-4F77-B112-A7E98B7A763C}"/>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3BA3B0D8-D96D-4027-B756-E7FFDAFC4F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3AD047-3391-4A04-86AD-356E85943225}"/>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383339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B4120-10C0-4756-9AA1-A71B7ACCD1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9E1B6B-9745-4517-82B1-EAFB6DE7788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6658C5-8075-4B79-B6CF-158BE08E8C3D}"/>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81DADC-61C0-4CA5-AC44-6B94C2E108F7}"/>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6" name="Footer Placeholder 5">
            <a:extLst>
              <a:ext uri="{FF2B5EF4-FFF2-40B4-BE49-F238E27FC236}">
                <a16:creationId xmlns:a16="http://schemas.microsoft.com/office/drawing/2014/main" id="{1EF00462-025C-498F-8D38-35F6EE6D90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9AD47A-EB40-41A1-8027-DFBCE80EFCA9}"/>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99816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3049A-9154-4A39-AC03-1639482BCBED}"/>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A4C44C-438B-4E71-A4B8-2BBEB9EE98D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6232561-2CDB-40A9-A354-C539F8A8AFA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AFF8CE3-142C-438D-9EB7-7DC611097AC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90C4AF4-2234-4A87-9C37-E0AC68F10DD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09B435-03C2-4628-B810-FF2BC4854A67}"/>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8" name="Footer Placeholder 7">
            <a:extLst>
              <a:ext uri="{FF2B5EF4-FFF2-40B4-BE49-F238E27FC236}">
                <a16:creationId xmlns:a16="http://schemas.microsoft.com/office/drawing/2014/main" id="{9DD1171B-B94D-45A3-9DAB-62EB46113AE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56F1852-3329-4C19-96AA-8BB6516C4B4E}"/>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3066995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506CC-6050-473C-8F8C-EC36D5AC2D6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64F9A41-A5DC-4C69-8B8B-B35BD4B9D1AE}"/>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4" name="Footer Placeholder 3">
            <a:extLst>
              <a:ext uri="{FF2B5EF4-FFF2-40B4-BE49-F238E27FC236}">
                <a16:creationId xmlns:a16="http://schemas.microsoft.com/office/drawing/2014/main" id="{56C67C35-66D7-410B-B8AA-CC67F75335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7F4F51-E13C-40E5-825E-080CED932F83}"/>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762698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B36687-91D9-4726-A64E-D25802646609}"/>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3" name="Footer Placeholder 2">
            <a:extLst>
              <a:ext uri="{FF2B5EF4-FFF2-40B4-BE49-F238E27FC236}">
                <a16:creationId xmlns:a16="http://schemas.microsoft.com/office/drawing/2014/main" id="{84309AB0-C42D-4046-950A-C3D40A9531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BBF657A-B062-48A9-9E93-15D44CBF3FA5}"/>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228592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6B3C9-F8C7-4943-ADE6-D03CEB64E50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F9F827-82F7-4941-AB6B-04053660D63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3191FF0-46E8-4E4F-8A38-1352319F12E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8AD12EC-D5F4-41B2-8EFD-6E8A47ECA249}"/>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6" name="Footer Placeholder 5">
            <a:extLst>
              <a:ext uri="{FF2B5EF4-FFF2-40B4-BE49-F238E27FC236}">
                <a16:creationId xmlns:a16="http://schemas.microsoft.com/office/drawing/2014/main" id="{45AB4A8E-5EC1-41BA-A8FA-2B816E2D05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27A6E1-B1FB-46E7-A261-71E2F7E3B5E4}"/>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3805896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3BF70-7CCF-45A6-9746-6170F0774D2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0D91D7-5E5A-4217-9D88-95CEF9A5617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24498BCB-F4AE-4D36-BC29-40C1BC68A18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305F398-7FD6-4D70-87B2-51AA91556244}"/>
              </a:ext>
            </a:extLst>
          </p:cNvPr>
          <p:cNvSpPr>
            <a:spLocks noGrp="1"/>
          </p:cNvSpPr>
          <p:nvPr>
            <p:ph type="dt" sz="half" idx="10"/>
          </p:nvPr>
        </p:nvSpPr>
        <p:spPr/>
        <p:txBody>
          <a:bodyPr/>
          <a:lstStyle/>
          <a:p>
            <a:fld id="{6BED0C64-CE08-4350-9C43-2A1FE0702543}" type="datetimeFigureOut">
              <a:rPr lang="en-GB" smtClean="0"/>
              <a:t>16/09/2021</a:t>
            </a:fld>
            <a:endParaRPr lang="en-GB"/>
          </a:p>
        </p:txBody>
      </p:sp>
      <p:sp>
        <p:nvSpPr>
          <p:cNvPr id="6" name="Footer Placeholder 5">
            <a:extLst>
              <a:ext uri="{FF2B5EF4-FFF2-40B4-BE49-F238E27FC236}">
                <a16:creationId xmlns:a16="http://schemas.microsoft.com/office/drawing/2014/main" id="{E477B8B4-A3C4-432D-9AFA-616B60A40A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52CF7F-0AE3-45EF-8D57-C0829C7C95CE}"/>
              </a:ext>
            </a:extLst>
          </p:cNvPr>
          <p:cNvSpPr>
            <a:spLocks noGrp="1"/>
          </p:cNvSpPr>
          <p:nvPr>
            <p:ph type="sldNum" sz="quarter" idx="12"/>
          </p:nvPr>
        </p:nvSpPr>
        <p:spPr/>
        <p:txBody>
          <a:bodyPr/>
          <a:lstStyle/>
          <a:p>
            <a:fld id="{0EEB4C5B-61CC-4907-BE4A-AA258BE188B8}" type="slidenum">
              <a:rPr lang="en-GB" smtClean="0"/>
              <a:t>‹#›</a:t>
            </a:fld>
            <a:endParaRPr lang="en-GB"/>
          </a:p>
        </p:txBody>
      </p:sp>
    </p:spTree>
    <p:extLst>
      <p:ext uri="{BB962C8B-B14F-4D97-AF65-F5344CB8AC3E}">
        <p14:creationId xmlns:p14="http://schemas.microsoft.com/office/powerpoint/2010/main" val="207461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1D1F58-929A-4F1C-837C-CC5E4B237FF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5DDBC0-AA34-45EB-80B0-BE0D3326EB1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4B2153-9D4E-4C2B-9AA0-EA42F7E5AD1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ED0C64-CE08-4350-9C43-2A1FE0702543}" type="datetimeFigureOut">
              <a:rPr lang="en-GB" smtClean="0"/>
              <a:t>16/09/2021</a:t>
            </a:fld>
            <a:endParaRPr lang="en-GB"/>
          </a:p>
        </p:txBody>
      </p:sp>
      <p:sp>
        <p:nvSpPr>
          <p:cNvPr id="5" name="Footer Placeholder 4">
            <a:extLst>
              <a:ext uri="{FF2B5EF4-FFF2-40B4-BE49-F238E27FC236}">
                <a16:creationId xmlns:a16="http://schemas.microsoft.com/office/drawing/2014/main" id="{2753975A-62FA-418D-8BAF-05AB745180F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8CE29C-AC0F-46D3-8465-B22DC43879B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EB4C5B-61CC-4907-BE4A-AA258BE188B8}" type="slidenum">
              <a:rPr lang="en-GB" smtClean="0"/>
              <a:t>‹#›</a:t>
            </a:fld>
            <a:endParaRPr lang="en-GB"/>
          </a:p>
        </p:txBody>
      </p:sp>
    </p:spTree>
    <p:extLst>
      <p:ext uri="{BB962C8B-B14F-4D97-AF65-F5344CB8AC3E}">
        <p14:creationId xmlns:p14="http://schemas.microsoft.com/office/powerpoint/2010/main" val="5424437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online.godalming.ac.uk/mod/folder/view.php?id=10569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NEA Coursework Submission and </a:t>
            </a:r>
            <a:r>
              <a:rPr lang="en-GB" dirty="0" err="1" smtClean="0"/>
              <a:t>Turnitin</a:t>
            </a:r>
            <a:r>
              <a:rPr lang="en-GB" dirty="0" smtClean="0"/>
              <a:t> for the 2022 Exam Series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39548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ctr">
              <a:buNone/>
            </a:pPr>
            <a:r>
              <a:rPr lang="en-GB" sz="2600" b="1" u="sng" dirty="0" smtClean="0"/>
              <a:t>NEA/Coursework Guidance </a:t>
            </a:r>
            <a:r>
              <a:rPr lang="en-GB" sz="2600" b="1" u="sng" dirty="0"/>
              <a:t>for </a:t>
            </a:r>
            <a:r>
              <a:rPr lang="en-GB" sz="2600" b="1" u="sng" dirty="0" smtClean="0"/>
              <a:t>Submission</a:t>
            </a:r>
          </a:p>
          <a:p>
            <a:pPr marL="0" indent="0" algn="ctr">
              <a:buNone/>
            </a:pPr>
            <a:endParaRPr lang="en-GB" sz="2600" dirty="0"/>
          </a:p>
          <a:p>
            <a:pPr lvl="0"/>
            <a:r>
              <a:rPr lang="en-GB" sz="2500" dirty="0"/>
              <a:t>Your online coursework should be uploaded as </a:t>
            </a:r>
            <a:r>
              <a:rPr lang="en-GB" sz="2500" b="1" dirty="0"/>
              <a:t>one</a:t>
            </a:r>
            <a:r>
              <a:rPr lang="en-GB" sz="2500" dirty="0"/>
              <a:t> Word document </a:t>
            </a:r>
            <a:r>
              <a:rPr lang="en-GB" sz="2500" dirty="0" smtClean="0"/>
              <a:t>to Godalming Online.</a:t>
            </a:r>
            <a:endParaRPr lang="en-GB" sz="2500" dirty="0"/>
          </a:p>
          <a:p>
            <a:pPr marL="0" indent="0">
              <a:buNone/>
            </a:pPr>
            <a:endParaRPr lang="en-GB" sz="2500" dirty="0"/>
          </a:p>
          <a:p>
            <a:pPr lvl="0"/>
            <a:r>
              <a:rPr lang="en-GB" sz="2500" dirty="0"/>
              <a:t>Please note that the paper copy of your coursework needs to be 2 hole punched and joined using two treasury tags or </a:t>
            </a:r>
            <a:r>
              <a:rPr lang="en-GB" sz="2500" dirty="0" smtClean="0"/>
              <a:t>string.</a:t>
            </a:r>
            <a:endParaRPr lang="en-GB" sz="2500" dirty="0"/>
          </a:p>
          <a:p>
            <a:pPr marL="0" indent="0">
              <a:buNone/>
            </a:pPr>
            <a:endParaRPr lang="en-GB" sz="2500" dirty="0"/>
          </a:p>
          <a:p>
            <a:pPr lvl="0"/>
            <a:r>
              <a:rPr lang="en-GB" sz="2500" dirty="0"/>
              <a:t>The ‘Non-examined Assessment Submission Form’ needs to be fully completed and attached to the front of your coursework.  Make sure that you </a:t>
            </a:r>
            <a:r>
              <a:rPr lang="en-GB" sz="2500" b="1" dirty="0"/>
              <a:t>sign the declaration</a:t>
            </a:r>
            <a:r>
              <a:rPr lang="en-GB" sz="2500" dirty="0"/>
              <a:t> on the form and date it.</a:t>
            </a:r>
          </a:p>
          <a:p>
            <a:pPr marL="0" indent="0">
              <a:buNone/>
            </a:pPr>
            <a:endParaRPr lang="en-GB" sz="2500" dirty="0"/>
          </a:p>
          <a:p>
            <a:pPr lvl="0"/>
            <a:r>
              <a:rPr lang="en-GB" sz="2500" dirty="0"/>
              <a:t>The ‘Candidate Record Form’ for your final exam date (</a:t>
            </a:r>
            <a:r>
              <a:rPr lang="en-GB" sz="2500" b="1" dirty="0" smtClean="0"/>
              <a:t>2022</a:t>
            </a:r>
            <a:r>
              <a:rPr lang="en-GB" sz="2500" dirty="0" smtClean="0"/>
              <a:t>) </a:t>
            </a:r>
            <a:r>
              <a:rPr lang="en-GB" sz="2500" dirty="0"/>
              <a:t>must be fully completed and attached to the front of your coursework. Make sure that you </a:t>
            </a:r>
            <a:r>
              <a:rPr lang="en-GB" sz="2500" b="1" dirty="0"/>
              <a:t>sign the declaration</a:t>
            </a:r>
            <a:r>
              <a:rPr lang="en-GB" sz="2500" dirty="0"/>
              <a:t> on the form and date it. </a:t>
            </a:r>
            <a:endParaRPr lang="en-GB" sz="2500" dirty="0" smtClean="0"/>
          </a:p>
          <a:p>
            <a:pPr lvl="0"/>
            <a:r>
              <a:rPr lang="en-GB" sz="2500" dirty="0" smtClean="0"/>
              <a:t>The NEA Checklist must be fully completed and attached to the front of your coursework.</a:t>
            </a:r>
            <a:endParaRPr lang="en-GB" sz="2500" dirty="0"/>
          </a:p>
          <a:p>
            <a:pPr marL="0" indent="0">
              <a:buNone/>
            </a:pPr>
            <a:endParaRPr lang="en-GB" sz="2500" dirty="0"/>
          </a:p>
          <a:p>
            <a:pPr lvl="0"/>
            <a:r>
              <a:rPr lang="en-GB" sz="2500" dirty="0"/>
              <a:t>Coursework should be formatted properly using the formatting guide as a reference. </a:t>
            </a:r>
            <a:r>
              <a:rPr lang="en-GB" sz="2500" dirty="0" smtClean="0"/>
              <a:t>It must have page numbers and you </a:t>
            </a:r>
            <a:r>
              <a:rPr lang="en-GB" sz="2500" dirty="0"/>
              <a:t>can print 2-sided.</a:t>
            </a:r>
          </a:p>
          <a:p>
            <a:pPr marL="0" indent="0">
              <a:buNone/>
            </a:pPr>
            <a:endParaRPr lang="en-GB" sz="2500" dirty="0"/>
          </a:p>
          <a:p>
            <a:pPr lvl="0"/>
            <a:r>
              <a:rPr lang="en-GB" sz="2500" dirty="0"/>
              <a:t>The header of your coursework should include the following:</a:t>
            </a:r>
          </a:p>
          <a:p>
            <a:pPr lvl="1"/>
            <a:r>
              <a:rPr lang="en-GB" sz="2500" dirty="0"/>
              <a:t>Your name</a:t>
            </a:r>
          </a:p>
          <a:p>
            <a:pPr lvl="1"/>
            <a:r>
              <a:rPr lang="en-GB" sz="2500" dirty="0"/>
              <a:t>Candidate number</a:t>
            </a:r>
          </a:p>
          <a:p>
            <a:pPr lvl="1"/>
            <a:r>
              <a:rPr lang="en-GB" sz="2500" dirty="0"/>
              <a:t>Centre number: 64395</a:t>
            </a:r>
          </a:p>
          <a:p>
            <a:pPr lvl="1"/>
            <a:r>
              <a:rPr lang="en-GB" sz="2500" dirty="0"/>
              <a:t>Component number: 7037/C</a:t>
            </a:r>
          </a:p>
          <a:p>
            <a:pPr marL="0" indent="0">
              <a:buNone/>
            </a:pPr>
            <a:endParaRPr lang="en-GB" sz="2500" dirty="0"/>
          </a:p>
          <a:p>
            <a:pPr lvl="0"/>
            <a:r>
              <a:rPr lang="en-GB" sz="2500" dirty="0"/>
              <a:t>Use the NEA Checklist to ensure you have fully completed all sections of your coursework.  The NEA Checklist can be found in the ‘Research, title, proposal and write-up student hand-out’ Word document on GOL. </a:t>
            </a:r>
          </a:p>
          <a:p>
            <a:pPr marL="0" indent="0">
              <a:buNone/>
            </a:pPr>
            <a:r>
              <a:rPr lang="en-GB" sz="2500" dirty="0"/>
              <a:t> </a:t>
            </a:r>
          </a:p>
          <a:p>
            <a:r>
              <a:rPr lang="en-GB" sz="2500" dirty="0"/>
              <a:t>All documents referred to can be found in the ‘NEA </a:t>
            </a:r>
            <a:r>
              <a:rPr lang="en-GB" sz="2500" dirty="0" smtClean="0"/>
              <a:t>Skills Preparation’ </a:t>
            </a:r>
            <a:r>
              <a:rPr lang="en-GB" sz="2500" dirty="0"/>
              <a:t>folder on GOL link:  </a:t>
            </a:r>
            <a:r>
              <a:rPr lang="en-GB" sz="2500" dirty="0">
                <a:hlinkClick r:id="rId2"/>
              </a:rPr>
              <a:t>https://</a:t>
            </a:r>
            <a:r>
              <a:rPr lang="en-GB" sz="2500" dirty="0" smtClean="0">
                <a:hlinkClick r:id="rId2"/>
              </a:rPr>
              <a:t>online.godalming.ac.uk/mod/folder/view.php?id=105698</a:t>
            </a:r>
            <a:endParaRPr lang="en-GB" sz="2500" dirty="0" smtClean="0"/>
          </a:p>
          <a:p>
            <a:pPr marL="0" indent="0">
              <a:buNone/>
            </a:pPr>
            <a:endParaRPr lang="en-GB" sz="2500" dirty="0"/>
          </a:p>
          <a:p>
            <a:r>
              <a:rPr lang="en-GB" sz="2500" dirty="0"/>
              <a:t> Any queries, please ask your class </a:t>
            </a:r>
            <a:r>
              <a:rPr lang="en-GB" sz="2500" dirty="0" smtClean="0"/>
              <a:t>teachers/go to a departmental lunchtime workshop – Wednesday/Thursday in </a:t>
            </a:r>
            <a:r>
              <a:rPr lang="en-GB" sz="2500" dirty="0" smtClean="0"/>
              <a:t>room 911 </a:t>
            </a:r>
            <a:r>
              <a:rPr lang="en-GB" sz="2500" dirty="0" smtClean="0"/>
              <a:t>at </a:t>
            </a:r>
            <a:r>
              <a:rPr lang="en-GB" sz="2500" dirty="0" smtClean="0"/>
              <a:t>1.15pm up to the 7</a:t>
            </a:r>
            <a:r>
              <a:rPr lang="en-GB" sz="2500" baseline="30000" dirty="0" smtClean="0"/>
              <a:t>th</a:t>
            </a:r>
            <a:r>
              <a:rPr lang="en-GB" sz="2500" dirty="0" smtClean="0"/>
              <a:t> October.</a:t>
            </a:r>
            <a:endParaRPr lang="en-GB" sz="2500" dirty="0"/>
          </a:p>
          <a:p>
            <a:endParaRPr lang="en-GB" sz="2500" dirty="0"/>
          </a:p>
        </p:txBody>
      </p:sp>
    </p:spTree>
    <p:extLst>
      <p:ext uri="{BB962C8B-B14F-4D97-AF65-F5344CB8AC3E}">
        <p14:creationId xmlns:p14="http://schemas.microsoft.com/office/powerpoint/2010/main" val="399405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047806" cy="479203"/>
          </a:xfrm>
        </p:spPr>
        <p:txBody>
          <a:bodyPr>
            <a:normAutofit/>
          </a:bodyPr>
          <a:lstStyle/>
          <a:p>
            <a:pPr algn="ctr"/>
            <a:r>
              <a:rPr lang="en-GB" sz="2400" b="1" dirty="0"/>
              <a:t>NEA Coursework Submission and </a:t>
            </a:r>
            <a:r>
              <a:rPr lang="en-GB" sz="2400" b="1" dirty="0" err="1"/>
              <a:t>Turnitin</a:t>
            </a:r>
            <a:endParaRPr lang="en-GB" sz="2400" dirty="0"/>
          </a:p>
        </p:txBody>
      </p:sp>
      <p:sp>
        <p:nvSpPr>
          <p:cNvPr id="3" name="Content Placeholder 2"/>
          <p:cNvSpPr>
            <a:spLocks noGrp="1"/>
          </p:cNvSpPr>
          <p:nvPr>
            <p:ph idx="1"/>
          </p:nvPr>
        </p:nvSpPr>
        <p:spPr>
          <a:xfrm>
            <a:off x="0" y="5063776"/>
            <a:ext cx="9144000" cy="1794223"/>
          </a:xfrm>
        </p:spPr>
        <p:txBody>
          <a:bodyPr>
            <a:normAutofit/>
          </a:bodyPr>
          <a:lstStyle/>
          <a:p>
            <a:pPr lvl="0"/>
            <a:r>
              <a:rPr lang="en-GB" sz="1500" dirty="0">
                <a:solidFill>
                  <a:prstClr val="black"/>
                </a:solidFill>
              </a:rPr>
              <a:t>Upload your NEA and it will automatically be checked for plagiarism and you will be given a report with a %.</a:t>
            </a:r>
          </a:p>
          <a:p>
            <a:pPr lvl="0"/>
            <a:r>
              <a:rPr lang="en-GB" sz="1500" dirty="0">
                <a:solidFill>
                  <a:prstClr val="black"/>
                </a:solidFill>
              </a:rPr>
              <a:t>Review your work to check if you need to amend any text or add references where you have quoted other works.</a:t>
            </a:r>
          </a:p>
          <a:p>
            <a:pPr lvl="0"/>
            <a:r>
              <a:rPr lang="en-GB" sz="1500" dirty="0">
                <a:solidFill>
                  <a:prstClr val="black"/>
                </a:solidFill>
              </a:rPr>
              <a:t>Re-upload your amended work to get an up-to-date </a:t>
            </a:r>
            <a:r>
              <a:rPr lang="en-GB" sz="1500" dirty="0" err="1">
                <a:solidFill>
                  <a:prstClr val="black"/>
                </a:solidFill>
              </a:rPr>
              <a:t>Turnitin</a:t>
            </a:r>
            <a:r>
              <a:rPr lang="en-GB" sz="1500" dirty="0">
                <a:solidFill>
                  <a:prstClr val="black"/>
                </a:solidFill>
              </a:rPr>
              <a:t> report.</a:t>
            </a:r>
          </a:p>
          <a:p>
            <a:pPr lvl="0"/>
            <a:r>
              <a:rPr lang="en-GB" sz="1500" dirty="0">
                <a:solidFill>
                  <a:prstClr val="black"/>
                </a:solidFill>
              </a:rPr>
              <a:t>All coursework must have been submitted to </a:t>
            </a:r>
            <a:r>
              <a:rPr lang="en-GB" sz="1500" dirty="0" err="1">
                <a:solidFill>
                  <a:prstClr val="black"/>
                </a:solidFill>
              </a:rPr>
              <a:t>Turnitin</a:t>
            </a:r>
            <a:r>
              <a:rPr lang="en-GB" sz="1500" dirty="0">
                <a:solidFill>
                  <a:prstClr val="black"/>
                </a:solidFill>
              </a:rPr>
              <a:t> and a report produced prior to the submission deadline.</a:t>
            </a:r>
          </a:p>
          <a:p>
            <a:pPr lvl="0"/>
            <a:r>
              <a:rPr lang="en-GB" sz="1500" dirty="0">
                <a:solidFill>
                  <a:prstClr val="black"/>
                </a:solidFill>
              </a:rPr>
              <a:t>Allow sufficient time as when many students are using </a:t>
            </a:r>
            <a:r>
              <a:rPr lang="en-GB" sz="1500" dirty="0" err="1">
                <a:solidFill>
                  <a:prstClr val="black"/>
                </a:solidFill>
              </a:rPr>
              <a:t>Turnitin</a:t>
            </a:r>
            <a:r>
              <a:rPr lang="en-GB" sz="1500" dirty="0">
                <a:solidFill>
                  <a:prstClr val="black"/>
                </a:solidFill>
              </a:rPr>
              <a:t> at once it can take a while – remember it is having to check a large number of sources!</a:t>
            </a:r>
            <a:endParaRPr lang="en-GB" dirty="0"/>
          </a:p>
        </p:txBody>
      </p:sp>
      <p:pic>
        <p:nvPicPr>
          <p:cNvPr id="4" name="Picture 3"/>
          <p:cNvPicPr>
            <a:picLocks noChangeAspect="1"/>
          </p:cNvPicPr>
          <p:nvPr/>
        </p:nvPicPr>
        <p:blipFill rotWithShape="1">
          <a:blip r:embed="rId3"/>
          <a:srcRect l="393" t="19841" r="26764" b="13660"/>
          <a:stretch/>
        </p:blipFill>
        <p:spPr>
          <a:xfrm>
            <a:off x="0" y="404664"/>
            <a:ext cx="9073008" cy="4659112"/>
          </a:xfrm>
          <a:prstGeom prst="rect">
            <a:avLst/>
          </a:prstGeom>
        </p:spPr>
      </p:pic>
      <p:sp>
        <p:nvSpPr>
          <p:cNvPr id="5" name="Rectangle 4"/>
          <p:cNvSpPr/>
          <p:nvPr/>
        </p:nvSpPr>
        <p:spPr>
          <a:xfrm>
            <a:off x="6300192" y="2276872"/>
            <a:ext cx="259228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b="1" dirty="0">
                <a:solidFill>
                  <a:prstClr val="black"/>
                </a:solidFill>
              </a:rPr>
              <a:t>Click on link on front page of GOL, GEOGRAPHY Y2</a:t>
            </a:r>
          </a:p>
        </p:txBody>
      </p:sp>
      <p:cxnSp>
        <p:nvCxnSpPr>
          <p:cNvPr id="7" name="Straight Arrow Connector 6"/>
          <p:cNvCxnSpPr>
            <a:stCxn id="5" idx="2"/>
          </p:cNvCxnSpPr>
          <p:nvPr/>
        </p:nvCxnSpPr>
        <p:spPr>
          <a:xfrm flipH="1">
            <a:off x="5436096" y="3429000"/>
            <a:ext cx="2160240" cy="144016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2229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
            <a:ext cx="9036496" cy="980728"/>
          </a:xfrm>
        </p:spPr>
        <p:txBody>
          <a:bodyPr>
            <a:normAutofit fontScale="90000"/>
          </a:bodyPr>
          <a:lstStyle/>
          <a:p>
            <a:pPr algn="ctr"/>
            <a:r>
              <a:rPr lang="en-GB" b="1" dirty="0" smtClean="0"/>
              <a:t>NEA/Coursework Final Submission Deadline is</a:t>
            </a:r>
            <a:br>
              <a:rPr lang="en-GB" b="1" dirty="0" smtClean="0"/>
            </a:br>
            <a:r>
              <a:rPr lang="en-GB" b="1" dirty="0" smtClean="0"/>
              <a:t>Friday 8</a:t>
            </a:r>
            <a:r>
              <a:rPr lang="en-GB" b="1" baseline="30000" dirty="0" smtClean="0"/>
              <a:t>th</a:t>
            </a:r>
            <a:r>
              <a:rPr lang="en-GB" b="1" dirty="0" smtClean="0"/>
              <a:t> October 2021 time tbc.</a:t>
            </a:r>
            <a:endParaRPr lang="en-GB" b="1" dirty="0"/>
          </a:p>
        </p:txBody>
      </p:sp>
      <p:sp>
        <p:nvSpPr>
          <p:cNvPr id="3" name="Content Placeholder 2"/>
          <p:cNvSpPr>
            <a:spLocks noGrp="1"/>
          </p:cNvSpPr>
          <p:nvPr>
            <p:ph idx="1"/>
          </p:nvPr>
        </p:nvSpPr>
        <p:spPr>
          <a:xfrm>
            <a:off x="0" y="836712"/>
            <a:ext cx="9144000" cy="6021288"/>
          </a:xfrm>
        </p:spPr>
        <p:txBody>
          <a:bodyPr>
            <a:normAutofit fontScale="85000" lnSpcReduction="20000"/>
          </a:bodyPr>
          <a:lstStyle/>
          <a:p>
            <a:pPr marL="0" indent="0">
              <a:buNone/>
            </a:pPr>
            <a:r>
              <a:rPr lang="en-GB" dirty="0"/>
              <a:t> </a:t>
            </a:r>
          </a:p>
          <a:p>
            <a:r>
              <a:rPr lang="en-GB" sz="2400" dirty="0"/>
              <a:t>Coursework will need to be uploaded to Godalming Online by the time shown on the specified date.</a:t>
            </a:r>
          </a:p>
          <a:p>
            <a:pPr marL="0" indent="0">
              <a:buNone/>
            </a:pPr>
            <a:endParaRPr lang="en-GB" sz="2400" dirty="0"/>
          </a:p>
          <a:p>
            <a:r>
              <a:rPr lang="en-GB" sz="2400" dirty="0"/>
              <a:t>This deadline </a:t>
            </a:r>
            <a:r>
              <a:rPr lang="en-GB" sz="2400" b="1" dirty="0"/>
              <a:t>will not </a:t>
            </a:r>
            <a:r>
              <a:rPr lang="en-GB" sz="2400" dirty="0"/>
              <a:t>be extended.</a:t>
            </a:r>
          </a:p>
          <a:p>
            <a:pPr marL="0" indent="0">
              <a:buNone/>
            </a:pPr>
            <a:endParaRPr lang="en-GB" sz="2400" dirty="0"/>
          </a:p>
          <a:p>
            <a:r>
              <a:rPr lang="en-GB" sz="2400" dirty="0"/>
              <a:t>Students will also need to hand in a duplicate paper copy of their coursework with a signed form (issued by the department) to confirm that their paper copy is the same as their digital </a:t>
            </a:r>
            <a:r>
              <a:rPr lang="en-GB" sz="2400" dirty="0" smtClean="0"/>
              <a:t>copy.</a:t>
            </a:r>
            <a:endParaRPr lang="en-GB" sz="2400" dirty="0"/>
          </a:p>
          <a:p>
            <a:pPr marL="0" indent="0">
              <a:buNone/>
            </a:pPr>
            <a:endParaRPr lang="en-GB" sz="2400" dirty="0"/>
          </a:p>
          <a:p>
            <a:pPr marL="0" indent="0">
              <a:buNone/>
            </a:pPr>
            <a:endParaRPr lang="en-GB" sz="2400" dirty="0"/>
          </a:p>
          <a:p>
            <a:r>
              <a:rPr lang="en-GB" sz="2400" dirty="0"/>
              <a:t>Coursework is to be handed in to a member of the Administration </a:t>
            </a:r>
            <a:r>
              <a:rPr lang="en-GB" sz="2400" dirty="0" smtClean="0"/>
              <a:t>Team on </a:t>
            </a:r>
            <a:r>
              <a:rPr lang="en-GB" sz="2400" dirty="0"/>
              <a:t>the specified </a:t>
            </a:r>
            <a:r>
              <a:rPr lang="en-GB" sz="2400" dirty="0" smtClean="0"/>
              <a:t>date – location to be advised. </a:t>
            </a:r>
            <a:r>
              <a:rPr lang="en-GB" sz="2400" dirty="0"/>
              <a:t> A receipt will be issued. </a:t>
            </a:r>
          </a:p>
          <a:p>
            <a:pPr marL="0" indent="0">
              <a:buNone/>
            </a:pPr>
            <a:endParaRPr lang="en-GB" sz="2400" dirty="0"/>
          </a:p>
          <a:p>
            <a:r>
              <a:rPr lang="en-GB" sz="2400" dirty="0"/>
              <a:t>Non-submission of the coursework on time can lead to failure of the course.  Not handing in coursework on time is akin to missing an exam.  In certain extenuating circumstances, such as severe illness (supported by a Doctor’s Certificate), an extension may be arranged.   Any extensions need the approval of the relevant senior staff.  Requests for extensions should be discussed with me as soon as it is realised that the deadline may not be met. Applications on the day itself will be treated as having missed the deadline.  </a:t>
            </a:r>
          </a:p>
          <a:p>
            <a:endParaRPr lang="en-GB" dirty="0"/>
          </a:p>
        </p:txBody>
      </p:sp>
    </p:spTree>
    <p:extLst>
      <p:ext uri="{BB962C8B-B14F-4D97-AF65-F5344CB8AC3E}">
        <p14:creationId xmlns:p14="http://schemas.microsoft.com/office/powerpoint/2010/main" val="3160110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2049" t="23099" r="23220" b="16701"/>
          <a:stretch/>
        </p:blipFill>
        <p:spPr>
          <a:xfrm>
            <a:off x="13130" y="476672"/>
            <a:ext cx="9001000" cy="5568964"/>
          </a:xfrm>
          <a:prstGeom prst="rect">
            <a:avLst/>
          </a:prstGeom>
        </p:spPr>
      </p:pic>
    </p:spTree>
    <p:extLst>
      <p:ext uri="{BB962C8B-B14F-4D97-AF65-F5344CB8AC3E}">
        <p14:creationId xmlns:p14="http://schemas.microsoft.com/office/powerpoint/2010/main" val="4017744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2"/>
          <a:srcRect l="22443" t="27299" r="23049" b="13068"/>
          <a:stretch/>
        </p:blipFill>
        <p:spPr>
          <a:xfrm>
            <a:off x="35496" y="908720"/>
            <a:ext cx="8964488" cy="5516608"/>
          </a:xfrm>
          <a:prstGeom prst="rect">
            <a:avLst/>
          </a:prstGeom>
        </p:spPr>
      </p:pic>
    </p:spTree>
    <p:extLst>
      <p:ext uri="{BB962C8B-B14F-4D97-AF65-F5344CB8AC3E}">
        <p14:creationId xmlns:p14="http://schemas.microsoft.com/office/powerpoint/2010/main" val="1433501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3"/>
          <a:srcRect l="22443" t="19600" r="23084" b="16918"/>
          <a:stretch/>
        </p:blipFill>
        <p:spPr>
          <a:xfrm>
            <a:off x="71500" y="276466"/>
            <a:ext cx="9001000" cy="5900497"/>
          </a:xfrm>
          <a:prstGeom prst="rect">
            <a:avLst/>
          </a:prstGeom>
        </p:spPr>
      </p:pic>
    </p:spTree>
    <p:extLst>
      <p:ext uri="{BB962C8B-B14F-4D97-AF65-F5344CB8AC3E}">
        <p14:creationId xmlns:p14="http://schemas.microsoft.com/office/powerpoint/2010/main" val="3138762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3"/>
          <a:srcRect l="22443" t="25584" r="23287" b="21960"/>
          <a:stretch/>
        </p:blipFill>
        <p:spPr>
          <a:xfrm>
            <a:off x="198293" y="1484784"/>
            <a:ext cx="8747413" cy="4756008"/>
          </a:xfrm>
          <a:prstGeom prst="rect">
            <a:avLst/>
          </a:prstGeom>
        </p:spPr>
      </p:pic>
    </p:spTree>
    <p:extLst>
      <p:ext uri="{BB962C8B-B14F-4D97-AF65-F5344CB8AC3E}">
        <p14:creationId xmlns:p14="http://schemas.microsoft.com/office/powerpoint/2010/main" val="2067543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1349</TotalTime>
  <Words>621</Words>
  <Application>Microsoft Office PowerPoint</Application>
  <PresentationFormat>On-screen Show (4:3)</PresentationFormat>
  <Paragraphs>47</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NEA Coursework Submission and Turnitin for the 2022 Exam Series</vt:lpstr>
      <vt:lpstr>PowerPoint Presentation</vt:lpstr>
      <vt:lpstr>NEA Coursework Submission and Turnitin</vt:lpstr>
      <vt:lpstr>NEA/Coursework Final Submission Deadline is Friday 8th October 2021 time tbc.</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Sociology</dc:title>
  <dc:creator>Hannah Roberts</dc:creator>
  <cp:lastModifiedBy>Deborah Knox</cp:lastModifiedBy>
  <cp:revision>162</cp:revision>
  <cp:lastPrinted>2019-09-05T13:59:52Z</cp:lastPrinted>
  <dcterms:created xsi:type="dcterms:W3CDTF">2015-05-21T08:27:18Z</dcterms:created>
  <dcterms:modified xsi:type="dcterms:W3CDTF">2021-09-16T12:34:25Z</dcterms:modified>
</cp:coreProperties>
</file>