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66" r:id="rId5"/>
    <p:sldId id="267" r:id="rId6"/>
    <p:sldId id="274" r:id="rId7"/>
    <p:sldId id="268" r:id="rId8"/>
    <p:sldId id="273" r:id="rId9"/>
    <p:sldId id="269" r:id="rId10"/>
    <p:sldId id="275" r:id="rId11"/>
    <p:sldId id="271" r:id="rId12"/>
    <p:sldId id="276" r:id="rId13"/>
    <p:sldId id="278" r:id="rId14"/>
    <p:sldId id="277" r:id="rId15"/>
    <p:sldId id="279" r:id="rId16"/>
    <p:sldId id="280"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74" autoAdjust="0"/>
  </p:normalViewPr>
  <p:slideViewPr>
    <p:cSldViewPr snapToGrid="0" showGuides="1">
      <p:cViewPr varScale="1">
        <p:scale>
          <a:sx n="80" d="100"/>
          <a:sy n="80" d="100"/>
        </p:scale>
        <p:origin x="120" y="702"/>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14.10.2021</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14.10.2021</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28c52dcf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28c52dc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407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Videos are 4 mins, 1 min &amp; 2 mins long.</a:t>
            </a:r>
            <a:endParaRPr/>
          </a:p>
          <a:p>
            <a:pPr marL="0" lvl="0" indent="0" algn="l" rtl="0">
              <a:lnSpc>
                <a:spcPct val="100000"/>
              </a:lnSpc>
              <a:spcBef>
                <a:spcPts val="0"/>
              </a:spcBef>
              <a:spcAft>
                <a:spcPts val="0"/>
              </a:spcAft>
              <a:buSzPts val="1100"/>
              <a:buNone/>
            </a:pPr>
            <a:r>
              <a:rPr lang="en-GB"/>
              <a:t>Grid on classroom for students to complete</a:t>
            </a:r>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270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188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28c52dcf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28c52dcf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744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smtClean="0"/>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smtClean="0"/>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4" name="Google Shape;24;p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6806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smtClean="0"/>
              <a:t>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smtClean="0"/>
              <a:t>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smtClean="0"/>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 id="2147483675" r:id="rId20"/>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www.abta.com/sites/default/files/media/document/uploads/ABTA%27s%20Six%20Trends%20for%20Travel%20in%202021%20low%20res%20FINAL.pdf"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youtube.com/watch?v=PWkTskqDX7U" TargetMode="External"/><Relationship Id="rId3" Type="http://schemas.openxmlformats.org/officeDocument/2006/relationships/hyperlink" Target="https://www.youtube.com/watch?v=swaqst-SJTg" TargetMode="External"/><Relationship Id="rId7" Type="http://schemas.openxmlformats.org/officeDocument/2006/relationships/hyperlink" Target="https://www.youtube.com/watch?v=w5BZ5Nk9e74" TargetMode="Externa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hyperlink" Target="https://www.youtube.com/watch?v=dziIBlWjdrU" TargetMode="External"/><Relationship Id="rId5" Type="http://schemas.openxmlformats.org/officeDocument/2006/relationships/hyperlink" Target="https://www.youtube.com/watch?v=QiEg5rYZ2Vc"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youtube.com/watch?v=uILXl6BCYJ4" TargetMode="External"/><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ravel.saga.co.uk/forms/request-a-brochure.aspx" TargetMode="External"/><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travel.saga.co.uk/"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758588" y="124691"/>
            <a:ext cx="4229048" cy="2829586"/>
          </a:xfrm>
        </p:spPr>
        <p:txBody>
          <a:bodyPr/>
          <a:lstStyle/>
          <a:p>
            <a:r>
              <a:rPr lang="en-GB" sz="2800" dirty="0"/>
              <a:t>Consumer trends, motivating and enabling factors and their potential effect on the popularity and appeal of global destinations</a:t>
            </a:r>
            <a:endParaRPr lang="ru-RU" sz="2800"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a:xfrm>
            <a:off x="872121" y="3425363"/>
            <a:ext cx="3629300" cy="2501612"/>
          </a:xfrm>
        </p:spPr>
        <p:txBody>
          <a:bodyPr>
            <a:normAutofit/>
          </a:bodyPr>
          <a:lstStyle/>
          <a:p>
            <a:r>
              <a:rPr lang="en-US" dirty="0" smtClean="0"/>
              <a:t>Learning Aim D</a:t>
            </a:r>
          </a:p>
          <a:p>
            <a:endParaRPr lang="en-US" dirty="0"/>
          </a:p>
          <a:p>
            <a:r>
              <a:rPr lang="en-US" dirty="0" smtClean="0"/>
              <a:t>D1 - </a:t>
            </a:r>
          </a:p>
          <a:p>
            <a:r>
              <a:rPr lang="en-US" dirty="0" smtClean="0"/>
              <a:t>Changing Demographics</a:t>
            </a:r>
            <a:endParaRPr lang="ru-RU" dirty="0"/>
          </a:p>
        </p:txBody>
      </p:sp>
      <p:pic>
        <p:nvPicPr>
          <p:cNvPr id="12" name="Picture Placeholder 11">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4614953" y="451413"/>
            <a:ext cx="7585924" cy="5046746"/>
          </a:xfrm>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758588" y="1552073"/>
            <a:ext cx="3584812" cy="1402203"/>
          </a:xfrm>
        </p:spPr>
        <p:txBody>
          <a:bodyPr/>
          <a:lstStyle/>
          <a:p>
            <a:r>
              <a:rPr lang="en-GB" sz="2800" dirty="0" smtClean="0"/>
              <a:t>Changes to Holiday Patterns </a:t>
            </a:r>
            <a:endParaRPr lang="ru-RU" sz="2800"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a:xfrm>
            <a:off x="872121" y="3425363"/>
            <a:ext cx="3629300" cy="2501612"/>
          </a:xfrm>
        </p:spPr>
        <p:txBody>
          <a:bodyPr>
            <a:normAutofit/>
          </a:bodyPr>
          <a:lstStyle/>
          <a:p>
            <a:r>
              <a:rPr lang="en-US" dirty="0" smtClean="0"/>
              <a:t>Learning Aim D1</a:t>
            </a:r>
          </a:p>
          <a:p>
            <a:endParaRPr lang="en-US" dirty="0"/>
          </a:p>
        </p:txBody>
      </p:sp>
      <p:pic>
        <p:nvPicPr>
          <p:cNvPr id="12" name="Picture Placeholder 11">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4614953" y="452466"/>
            <a:ext cx="7585924" cy="5044639"/>
          </a:xfrm>
        </p:spPr>
      </p:pic>
    </p:spTree>
    <p:extLst>
      <p:ext uri="{BB962C8B-B14F-4D97-AF65-F5344CB8AC3E}">
        <p14:creationId xmlns:p14="http://schemas.microsoft.com/office/powerpoint/2010/main" val="2933954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95E168-DA5E-4888-8D8A-92B118324C14}" type="slidenum">
              <a:rPr lang="ru-RU" smtClean="0"/>
              <a:t>11</a:t>
            </a:fld>
            <a:endParaRPr lang="ru-RU" dirty="0"/>
          </a:p>
        </p:txBody>
      </p:sp>
      <p:sp>
        <p:nvSpPr>
          <p:cNvPr id="8" name="Content Placeholder 7"/>
          <p:cNvSpPr>
            <a:spLocks noGrp="1"/>
          </p:cNvSpPr>
          <p:nvPr>
            <p:ph idx="1"/>
          </p:nvPr>
        </p:nvSpPr>
        <p:spPr>
          <a:xfrm>
            <a:off x="838200" y="1825625"/>
            <a:ext cx="10515600" cy="4671428"/>
          </a:xfrm>
        </p:spPr>
        <p:txBody>
          <a:bodyPr>
            <a:normAutofit/>
          </a:bodyPr>
          <a:lstStyle/>
          <a:p>
            <a:pPr marL="0" indent="0">
              <a:buNone/>
            </a:pPr>
            <a:r>
              <a:rPr lang="en-GB" sz="1800" dirty="0" smtClean="0">
                <a:solidFill>
                  <a:srgbClr val="0070C0"/>
                </a:solidFill>
              </a:rPr>
              <a:t>The main trends in world outbound travel currently are:</a:t>
            </a:r>
          </a:p>
          <a:p>
            <a:r>
              <a:rPr lang="en-GB" sz="1800" dirty="0" smtClean="0">
                <a:solidFill>
                  <a:srgbClr val="0070C0"/>
                </a:solidFill>
              </a:rPr>
              <a:t>City breaks</a:t>
            </a:r>
          </a:p>
          <a:p>
            <a:pPr marL="0" indent="0">
              <a:buNone/>
            </a:pPr>
            <a:r>
              <a:rPr lang="en-GB" sz="1800" dirty="0">
                <a:solidFill>
                  <a:srgbClr val="0070C0"/>
                </a:solidFill>
              </a:rPr>
              <a:t>Due to the short duration City Breaks can be easy to fit into your life. Depending on transport connections you might be able to go on a Friday and return on a Sunday. Or go early Saturday and return on Tuesday. Any combination could work. This means that you can easily fit them into your life and holiday allowance, and hopefully travel more throughout the year</a:t>
            </a:r>
          </a:p>
          <a:p>
            <a:pPr marL="0" indent="0">
              <a:buNone/>
            </a:pPr>
            <a:endParaRPr lang="en-GB" sz="1800" dirty="0" smtClean="0">
              <a:solidFill>
                <a:srgbClr val="0070C0"/>
              </a:solidFill>
            </a:endParaRPr>
          </a:p>
          <a:p>
            <a:r>
              <a:rPr lang="en-GB" sz="1800" dirty="0" smtClean="0">
                <a:solidFill>
                  <a:srgbClr val="0070C0"/>
                </a:solidFill>
              </a:rPr>
              <a:t>Cruises</a:t>
            </a:r>
          </a:p>
          <a:p>
            <a:pPr marL="0" indent="0">
              <a:buNone/>
            </a:pPr>
            <a:r>
              <a:rPr lang="en-GB" sz="1800" dirty="0">
                <a:solidFill>
                  <a:srgbClr val="0070C0"/>
                </a:solidFill>
              </a:rPr>
              <a:t>Micro-cruises are one of the fastest growing segments of the cruise industry. In 2020 there are more than 1,400 micro-cruises lasting three days or less.</a:t>
            </a:r>
          </a:p>
          <a:p>
            <a:pPr marL="0" indent="0">
              <a:buNone/>
            </a:pPr>
            <a:r>
              <a:rPr lang="en-GB" sz="1800" dirty="0">
                <a:solidFill>
                  <a:srgbClr val="0070C0"/>
                </a:solidFill>
              </a:rPr>
              <a:t>Until recently, cruises were the fastest growing sector of the travel industry. In the past five years, the demand has increased by 20.5 percent. Statistics show that in 2017 around 26.7 million people chose to go on a cruise, followed by 28.5 million in 2018 and an estimated 32 million in 2020. </a:t>
            </a:r>
          </a:p>
          <a:p>
            <a:pPr marL="0" indent="0">
              <a:buNone/>
            </a:pPr>
            <a:endParaRPr lang="en-GB" dirty="0" smtClean="0"/>
          </a:p>
          <a:p>
            <a:pPr marL="0" indent="0">
              <a:buNone/>
            </a:pPr>
            <a:endParaRPr lang="en-GB" dirty="0"/>
          </a:p>
          <a:p>
            <a:pPr marL="0" indent="0">
              <a:buNone/>
            </a:pPr>
            <a:endParaRPr lang="en-GB" dirty="0"/>
          </a:p>
        </p:txBody>
      </p:sp>
      <p:sp>
        <p:nvSpPr>
          <p:cNvPr id="7" name="Title 6"/>
          <p:cNvSpPr>
            <a:spLocks noGrp="1"/>
          </p:cNvSpPr>
          <p:nvPr>
            <p:ph type="title"/>
          </p:nvPr>
        </p:nvSpPr>
        <p:spPr/>
        <p:txBody>
          <a:bodyPr/>
          <a:lstStyle/>
          <a:p>
            <a:r>
              <a:rPr lang="en-GB" dirty="0" smtClean="0"/>
              <a:t>Changes to Holiday Patterns</a:t>
            </a:r>
            <a:endParaRPr lang="en-GB" dirty="0"/>
          </a:p>
        </p:txBody>
      </p:sp>
    </p:spTree>
    <p:extLst>
      <p:ext uri="{BB962C8B-B14F-4D97-AF65-F5344CB8AC3E}">
        <p14:creationId xmlns:p14="http://schemas.microsoft.com/office/powerpoint/2010/main" val="35895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12</a:t>
            </a:fld>
            <a:endParaRPr lang="ru-RU" dirty="0"/>
          </a:p>
        </p:txBody>
      </p:sp>
      <p:sp>
        <p:nvSpPr>
          <p:cNvPr id="4" name="Content Placeholder 3"/>
          <p:cNvSpPr>
            <a:spLocks noGrp="1"/>
          </p:cNvSpPr>
          <p:nvPr>
            <p:ph idx="1"/>
          </p:nvPr>
        </p:nvSpPr>
        <p:spPr>
          <a:xfrm>
            <a:off x="741948" y="1873751"/>
            <a:ext cx="10515600" cy="4394701"/>
          </a:xfrm>
        </p:spPr>
        <p:txBody>
          <a:bodyPr>
            <a:noAutofit/>
          </a:bodyPr>
          <a:lstStyle/>
          <a:p>
            <a:r>
              <a:rPr lang="en-GB" sz="2000" dirty="0" smtClean="0">
                <a:solidFill>
                  <a:srgbClr val="0070C0"/>
                </a:solidFill>
              </a:rPr>
              <a:t>Off season travel</a:t>
            </a:r>
          </a:p>
          <a:p>
            <a:pPr marL="0" indent="0">
              <a:buNone/>
            </a:pPr>
            <a:r>
              <a:rPr lang="en-GB" sz="2000" dirty="0" smtClean="0">
                <a:solidFill>
                  <a:srgbClr val="0070C0"/>
                </a:solidFill>
              </a:rPr>
              <a:t>People are more willing to take short breaks that are cheaper and out of season because they are not priced for high demand times during the school summer holiday.  This trend has also been driven by the availability of cheap flights and cheaper, more flexible forms of accommodations such as Airbnb.</a:t>
            </a:r>
          </a:p>
          <a:p>
            <a:pPr marL="0" indent="0">
              <a:buNone/>
            </a:pPr>
            <a:endParaRPr lang="en-GB" sz="2000" dirty="0">
              <a:solidFill>
                <a:srgbClr val="0070C0"/>
              </a:solidFill>
            </a:endParaRPr>
          </a:p>
          <a:p>
            <a:r>
              <a:rPr lang="en-GB" sz="2000" dirty="0" smtClean="0">
                <a:solidFill>
                  <a:srgbClr val="0070C0"/>
                </a:solidFill>
              </a:rPr>
              <a:t>Long haul travel</a:t>
            </a:r>
          </a:p>
          <a:p>
            <a:pPr marL="0" indent="0">
              <a:buNone/>
            </a:pPr>
            <a:r>
              <a:rPr lang="en-GB" sz="2000" dirty="0" smtClean="0">
                <a:solidFill>
                  <a:srgbClr val="0070C0"/>
                </a:solidFill>
              </a:rPr>
              <a:t>Long haul travel has seen popularity rise due to better and cheaper accessibility, the increased notion to want to travel further and learn about new cultures and destinations.  Exchange rates have also influenced peoples propensity to travel to these destinations.  They may be more expensive to fly to but when they are there the overall costs are a lot cheaper (accommodation / food / drink) e.g. Thailand / India.</a:t>
            </a:r>
          </a:p>
          <a:p>
            <a:pPr marL="0" indent="0">
              <a:buNone/>
            </a:pPr>
            <a:endParaRPr lang="en-GB" sz="1800" dirty="0"/>
          </a:p>
          <a:p>
            <a:pPr marL="0" indent="0">
              <a:buNone/>
            </a:pPr>
            <a:r>
              <a:rPr lang="en-GB" sz="1800" dirty="0"/>
              <a:t/>
            </a:r>
            <a:br>
              <a:rPr lang="en-GB" sz="1800" dirty="0"/>
            </a:br>
            <a:endParaRPr lang="en-GB" sz="1800" dirty="0"/>
          </a:p>
        </p:txBody>
      </p:sp>
      <p:sp>
        <p:nvSpPr>
          <p:cNvPr id="5" name="Title 4"/>
          <p:cNvSpPr>
            <a:spLocks noGrp="1"/>
          </p:cNvSpPr>
          <p:nvPr>
            <p:ph type="title"/>
          </p:nvPr>
        </p:nvSpPr>
        <p:spPr/>
        <p:txBody>
          <a:bodyPr/>
          <a:lstStyle/>
          <a:p>
            <a:r>
              <a:rPr lang="en-GB" dirty="0"/>
              <a:t>Changes to Holiday Patterns</a:t>
            </a:r>
          </a:p>
        </p:txBody>
      </p:sp>
    </p:spTree>
    <p:extLst>
      <p:ext uri="{BB962C8B-B14F-4D97-AF65-F5344CB8AC3E}">
        <p14:creationId xmlns:p14="http://schemas.microsoft.com/office/powerpoint/2010/main" val="2564842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13</a:t>
            </a:fld>
            <a:endParaRPr lang="ru-R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1002583"/>
              </p:ext>
            </p:extLst>
          </p:nvPr>
        </p:nvGraphicFramePr>
        <p:xfrm>
          <a:off x="812290" y="2451267"/>
          <a:ext cx="10515599" cy="3606800"/>
        </p:xfrm>
        <a:graphic>
          <a:graphicData uri="http://schemas.openxmlformats.org/drawingml/2006/table">
            <a:tbl>
              <a:tblPr firstRow="1" bandRow="1">
                <a:tableStyleId>{3B4B98B0-60AC-42C2-AFA5-B58CD77FA1E5}</a:tableStyleId>
              </a:tblPr>
              <a:tblGrid>
                <a:gridCol w="463057">
                  <a:extLst>
                    <a:ext uri="{9D8B030D-6E8A-4147-A177-3AD203B41FA5}">
                      <a16:colId xmlns:a16="http://schemas.microsoft.com/office/drawing/2014/main" val="2117843155"/>
                    </a:ext>
                  </a:extLst>
                </a:gridCol>
                <a:gridCol w="4549423">
                  <a:extLst>
                    <a:ext uri="{9D8B030D-6E8A-4147-A177-3AD203B41FA5}">
                      <a16:colId xmlns:a16="http://schemas.microsoft.com/office/drawing/2014/main" val="1503791610"/>
                    </a:ext>
                  </a:extLst>
                </a:gridCol>
                <a:gridCol w="5503119">
                  <a:extLst>
                    <a:ext uri="{9D8B030D-6E8A-4147-A177-3AD203B41FA5}">
                      <a16:colId xmlns:a16="http://schemas.microsoft.com/office/drawing/2014/main" val="2194781446"/>
                    </a:ext>
                  </a:extLst>
                </a:gridCol>
              </a:tblGrid>
              <a:tr h="370840">
                <a:tc>
                  <a:txBody>
                    <a:bodyPr/>
                    <a:lstStyle/>
                    <a:p>
                      <a:endParaRPr lang="en-GB" dirty="0"/>
                    </a:p>
                  </a:txBody>
                  <a:tcPr/>
                </a:tc>
                <a:tc>
                  <a:txBody>
                    <a:bodyPr/>
                    <a:lstStyle/>
                    <a:p>
                      <a:r>
                        <a:rPr lang="en-GB" dirty="0" smtClean="0"/>
                        <a:t>Trend </a:t>
                      </a:r>
                      <a:endParaRPr lang="en-GB" dirty="0"/>
                    </a:p>
                  </a:txBody>
                  <a:tcPr/>
                </a:tc>
                <a:tc>
                  <a:txBody>
                    <a:bodyPr/>
                    <a:lstStyle/>
                    <a:p>
                      <a:r>
                        <a:rPr lang="en-GB" dirty="0" smtClean="0"/>
                        <a:t>Summary</a:t>
                      </a:r>
                      <a:endParaRPr lang="en-GB" dirty="0"/>
                    </a:p>
                  </a:txBody>
                  <a:tcPr/>
                </a:tc>
                <a:extLst>
                  <a:ext uri="{0D108BD9-81ED-4DB2-BD59-A6C34878D82A}">
                    <a16:rowId xmlns:a16="http://schemas.microsoft.com/office/drawing/2014/main" val="3913442229"/>
                  </a:ext>
                </a:extLst>
              </a:tr>
              <a:tr h="370840">
                <a:tc>
                  <a:txBody>
                    <a:bodyPr/>
                    <a:lstStyle/>
                    <a:p>
                      <a:r>
                        <a:rPr lang="en-GB" dirty="0" smtClean="0"/>
                        <a:t>1</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51259737"/>
                  </a:ext>
                </a:extLst>
              </a:tr>
              <a:tr h="370840">
                <a:tc>
                  <a:txBody>
                    <a:bodyPr/>
                    <a:lstStyle/>
                    <a:p>
                      <a:r>
                        <a:rPr lang="en-GB" dirty="0" smtClean="0"/>
                        <a:t>2</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53660196"/>
                  </a:ext>
                </a:extLst>
              </a:tr>
              <a:tr h="370840">
                <a:tc>
                  <a:txBody>
                    <a:bodyPr/>
                    <a:lstStyle/>
                    <a:p>
                      <a:r>
                        <a:rPr lang="en-GB" dirty="0" smtClean="0"/>
                        <a:t>3</a:t>
                      </a:r>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108283170"/>
                  </a:ext>
                </a:extLst>
              </a:tr>
              <a:tr h="370840">
                <a:tc>
                  <a:txBody>
                    <a:bodyPr/>
                    <a:lstStyle/>
                    <a:p>
                      <a:r>
                        <a:rPr lang="en-GB" dirty="0" smtClean="0"/>
                        <a:t>4</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493326973"/>
                  </a:ext>
                </a:extLst>
              </a:tr>
              <a:tr h="370840">
                <a:tc>
                  <a:txBody>
                    <a:bodyPr/>
                    <a:lstStyle/>
                    <a:p>
                      <a:r>
                        <a:rPr lang="en-GB" dirty="0" smtClean="0"/>
                        <a:t>5</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550086534"/>
                  </a:ext>
                </a:extLst>
              </a:tr>
              <a:tr h="370840">
                <a:tc>
                  <a:txBody>
                    <a:bodyPr/>
                    <a:lstStyle/>
                    <a:p>
                      <a:r>
                        <a:rPr lang="en-GB" dirty="0" smtClean="0"/>
                        <a:t>6</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13906037"/>
                  </a:ext>
                </a:extLst>
              </a:tr>
              <a:tr h="370840">
                <a:tc gridSpan="3">
                  <a:txBody>
                    <a:bodyPr/>
                    <a:lstStyle/>
                    <a:p>
                      <a:r>
                        <a:rPr lang="en-GB" dirty="0" smtClean="0"/>
                        <a:t>What</a:t>
                      </a:r>
                      <a:r>
                        <a:rPr lang="en-GB" baseline="0" dirty="0" smtClean="0"/>
                        <a:t> are the Top 10 overseas destinations for 2021?</a:t>
                      </a:r>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508234380"/>
                  </a:ext>
                </a:extLst>
              </a:tr>
              <a:tr h="370840">
                <a:tc gridSpan="3">
                  <a:txBody>
                    <a:bodyPr/>
                    <a:lstStyle/>
                    <a:p>
                      <a:endParaRPr lang="en-GB" dirty="0" smtClean="0"/>
                    </a:p>
                    <a:p>
                      <a:endParaRPr lang="en-GB"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52548973"/>
                  </a:ext>
                </a:extLst>
              </a:tr>
            </a:tbl>
          </a:graphicData>
        </a:graphic>
      </p:graphicFrame>
      <p:sp>
        <p:nvSpPr>
          <p:cNvPr id="5" name="Title 4"/>
          <p:cNvSpPr>
            <a:spLocks noGrp="1"/>
          </p:cNvSpPr>
          <p:nvPr>
            <p:ph type="title"/>
          </p:nvPr>
        </p:nvSpPr>
        <p:spPr/>
        <p:txBody>
          <a:bodyPr/>
          <a:lstStyle/>
          <a:p>
            <a:r>
              <a:rPr lang="en-GB" dirty="0" smtClean="0"/>
              <a:t>ABTA Travel Trends Activity</a:t>
            </a:r>
            <a:endParaRPr lang="en-GB" dirty="0"/>
          </a:p>
        </p:txBody>
      </p:sp>
      <p:sp>
        <p:nvSpPr>
          <p:cNvPr id="7" name="TextBox 6"/>
          <p:cNvSpPr txBox="1"/>
          <p:nvPr/>
        </p:nvSpPr>
        <p:spPr>
          <a:xfrm>
            <a:off x="812290" y="1816768"/>
            <a:ext cx="9076428" cy="369332"/>
          </a:xfrm>
          <a:prstGeom prst="rect">
            <a:avLst/>
          </a:prstGeom>
          <a:noFill/>
        </p:spPr>
        <p:txBody>
          <a:bodyPr wrap="square" rtlCol="0">
            <a:spAutoFit/>
          </a:bodyPr>
          <a:lstStyle/>
          <a:p>
            <a:r>
              <a:rPr lang="en-GB" dirty="0" smtClean="0"/>
              <a:t>Read the </a:t>
            </a:r>
            <a:r>
              <a:rPr lang="en-GB" dirty="0" smtClean="0">
                <a:hlinkClick r:id="rId2"/>
              </a:rPr>
              <a:t>ABTA Travel Trends pdf </a:t>
            </a:r>
            <a:r>
              <a:rPr lang="en-GB" dirty="0" smtClean="0"/>
              <a:t>and summarise the top six trends for 2021</a:t>
            </a:r>
            <a:endParaRPr lang="en-GB" dirty="0"/>
          </a:p>
        </p:txBody>
      </p:sp>
    </p:spTree>
    <p:extLst>
      <p:ext uri="{BB962C8B-B14F-4D97-AF65-F5344CB8AC3E}">
        <p14:creationId xmlns:p14="http://schemas.microsoft.com/office/powerpoint/2010/main" val="1412254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c28c52dcfe_0_5"/>
          <p:cNvSpPr txBox="1">
            <a:spLocks noGrp="1"/>
          </p:cNvSpPr>
          <p:nvPr>
            <p:ph type="title"/>
          </p:nvPr>
        </p:nvSpPr>
        <p:spPr>
          <a:xfrm>
            <a:off x="252919" y="1123837"/>
            <a:ext cx="2947500" cy="4601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dirty="0" smtClean="0"/>
              <a:t>Learning Aim D</a:t>
            </a:r>
            <a:br>
              <a:rPr lang="en-GB" dirty="0" smtClean="0"/>
            </a:br>
            <a:endParaRPr dirty="0"/>
          </a:p>
        </p:txBody>
      </p:sp>
      <p:sp>
        <p:nvSpPr>
          <p:cNvPr id="95" name="Google Shape;95;gc28c52dcfe_0_5"/>
          <p:cNvSpPr txBox="1">
            <a:spLocks noGrp="1"/>
          </p:cNvSpPr>
          <p:nvPr>
            <p:ph type="body" idx="1"/>
          </p:nvPr>
        </p:nvSpPr>
        <p:spPr>
          <a:xfrm>
            <a:off x="3869268" y="864108"/>
            <a:ext cx="7315200" cy="5120700"/>
          </a:xfrm>
          <a:prstGeom prst="rect">
            <a:avLst/>
          </a:prstGeom>
        </p:spPr>
        <p:txBody>
          <a:bodyPr spcFirstLastPara="1" wrap="square" lIns="91425" tIns="45700" rIns="91425" bIns="45700" anchor="ctr" anchorCtr="0">
            <a:normAutofit fontScale="92500" lnSpcReduction="10000"/>
          </a:bodyPr>
          <a:lstStyle/>
          <a:p>
            <a:pPr marL="0" lvl="0" indent="0" algn="l" rtl="0">
              <a:spcBef>
                <a:spcPts val="1200"/>
              </a:spcBef>
              <a:spcAft>
                <a:spcPts val="0"/>
              </a:spcAft>
              <a:buNone/>
            </a:pPr>
            <a:r>
              <a:rPr lang="en-GB"/>
              <a:t>The needs and expectations of customers change over time, and this means that what they want from a destination will change over time. If destinations fail to adapt to meet customers changing expectations, they will become less appealing to tourists.</a:t>
            </a:r>
            <a:endParaRPr/>
          </a:p>
          <a:p>
            <a:pPr marL="0" lvl="0" indent="0" algn="l" rtl="0">
              <a:spcBef>
                <a:spcPts val="1200"/>
              </a:spcBef>
              <a:spcAft>
                <a:spcPts val="0"/>
              </a:spcAft>
              <a:buNone/>
            </a:pPr>
            <a:r>
              <a:rPr lang="en-GB"/>
              <a:t>Businesses must continually research current, and emerging trends and markets in order to understand their customers and meet their expectations. </a:t>
            </a:r>
            <a:endParaRPr/>
          </a:p>
          <a:p>
            <a:pPr marL="0" lvl="0" indent="0" algn="l" rtl="0">
              <a:spcBef>
                <a:spcPts val="1200"/>
              </a:spcBef>
              <a:spcAft>
                <a:spcPts val="0"/>
              </a:spcAft>
              <a:buNone/>
            </a:pPr>
            <a:r>
              <a:rPr lang="en-GB"/>
              <a:t>You will consider throughout this learning outcome, some consumer trends and the different factors that </a:t>
            </a:r>
            <a:r>
              <a:rPr lang="en-GB" b="1"/>
              <a:t>motivate</a:t>
            </a:r>
            <a:r>
              <a:rPr lang="en-GB"/>
              <a:t> people to travel.</a:t>
            </a:r>
            <a:endParaRPr/>
          </a:p>
        </p:txBody>
      </p:sp>
    </p:spTree>
    <p:extLst>
      <p:ext uri="{BB962C8B-B14F-4D97-AF65-F5344CB8AC3E}">
        <p14:creationId xmlns:p14="http://schemas.microsoft.com/office/powerpoint/2010/main" val="116550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3</a:t>
            </a:fld>
            <a:endParaRPr lang="en-GB"/>
          </a:p>
        </p:txBody>
      </p:sp>
      <p:sp>
        <p:nvSpPr>
          <p:cNvPr id="7" name="Content Placeholder 6"/>
          <p:cNvSpPr>
            <a:spLocks noGrp="1"/>
          </p:cNvSpPr>
          <p:nvPr>
            <p:ph idx="1"/>
          </p:nvPr>
        </p:nvSpPr>
        <p:spPr/>
        <p:txBody>
          <a:bodyPr>
            <a:normAutofit/>
          </a:bodyPr>
          <a:lstStyle/>
          <a:p>
            <a:pPr marL="0" indent="0">
              <a:buNone/>
            </a:pPr>
            <a:r>
              <a:rPr lang="en-GB" sz="2400" dirty="0" smtClean="0">
                <a:solidFill>
                  <a:srgbClr val="0070C0"/>
                </a:solidFill>
              </a:rPr>
              <a:t>Organisations must be familiar with the demographics of their customers.  Demographics groups include the </a:t>
            </a:r>
            <a:r>
              <a:rPr lang="en-GB" sz="2400" dirty="0" smtClean="0">
                <a:solidFill>
                  <a:schemeClr val="accent2">
                    <a:lumMod val="60000"/>
                    <a:lumOff val="40000"/>
                  </a:schemeClr>
                </a:solidFill>
              </a:rPr>
              <a:t>baby boomers</a:t>
            </a:r>
            <a:r>
              <a:rPr lang="en-GB" sz="2400" dirty="0" smtClean="0">
                <a:solidFill>
                  <a:srgbClr val="0070C0"/>
                </a:solidFill>
              </a:rPr>
              <a:t>, the </a:t>
            </a:r>
            <a:r>
              <a:rPr lang="en-GB" sz="2400" dirty="0" smtClean="0">
                <a:solidFill>
                  <a:schemeClr val="accent2">
                    <a:lumMod val="60000"/>
                    <a:lumOff val="40000"/>
                  </a:schemeClr>
                </a:solidFill>
              </a:rPr>
              <a:t>grey market</a:t>
            </a:r>
            <a:r>
              <a:rPr lang="en-GB" sz="2400" dirty="0" smtClean="0">
                <a:solidFill>
                  <a:srgbClr val="0070C0"/>
                </a:solidFill>
              </a:rPr>
              <a:t>, </a:t>
            </a:r>
            <a:r>
              <a:rPr lang="en-GB" sz="2400" dirty="0" smtClean="0">
                <a:solidFill>
                  <a:schemeClr val="accent2">
                    <a:lumMod val="60000"/>
                    <a:lumOff val="40000"/>
                  </a:schemeClr>
                </a:solidFill>
              </a:rPr>
              <a:t>adrenaline seekers </a:t>
            </a:r>
            <a:r>
              <a:rPr lang="en-GB" sz="2400" dirty="0" smtClean="0">
                <a:solidFill>
                  <a:srgbClr val="0070C0"/>
                </a:solidFill>
              </a:rPr>
              <a:t>and the </a:t>
            </a:r>
            <a:r>
              <a:rPr lang="en-GB" sz="2400" dirty="0" smtClean="0">
                <a:solidFill>
                  <a:schemeClr val="accent2">
                    <a:lumMod val="60000"/>
                    <a:lumOff val="40000"/>
                  </a:schemeClr>
                </a:solidFill>
              </a:rPr>
              <a:t>millennials</a:t>
            </a:r>
            <a:r>
              <a:rPr lang="en-GB" sz="2400" dirty="0" smtClean="0">
                <a:solidFill>
                  <a:srgbClr val="0070C0"/>
                </a:solidFill>
              </a:rPr>
              <a:t>.  The </a:t>
            </a:r>
            <a:r>
              <a:rPr lang="en-GB" sz="2400" dirty="0" smtClean="0">
                <a:solidFill>
                  <a:schemeClr val="accent2">
                    <a:lumMod val="60000"/>
                    <a:lumOff val="40000"/>
                  </a:schemeClr>
                </a:solidFill>
              </a:rPr>
              <a:t>grey market </a:t>
            </a:r>
            <a:r>
              <a:rPr lang="en-GB" sz="2400" dirty="0" smtClean="0">
                <a:solidFill>
                  <a:srgbClr val="0070C0"/>
                </a:solidFill>
              </a:rPr>
              <a:t>is particularly important to travel and tourism organisations.</a:t>
            </a:r>
          </a:p>
          <a:p>
            <a:pPr marL="0" indent="0">
              <a:buNone/>
            </a:pPr>
            <a:r>
              <a:rPr lang="en-GB" sz="2400" dirty="0" smtClean="0">
                <a:solidFill>
                  <a:srgbClr val="0070C0"/>
                </a:solidFill>
              </a:rPr>
              <a:t>The grey market is important because the proportion of older people in the global population is growing rapidly as we are living longer and fuller lives. In the UK, the money spent by this demographic group (the ‘</a:t>
            </a:r>
            <a:r>
              <a:rPr lang="en-GB" sz="2400" dirty="0" smtClean="0">
                <a:solidFill>
                  <a:schemeClr val="accent2">
                    <a:lumMod val="60000"/>
                    <a:lumOff val="40000"/>
                  </a:schemeClr>
                </a:solidFill>
              </a:rPr>
              <a:t>grey pound</a:t>
            </a:r>
            <a:r>
              <a:rPr lang="en-GB" sz="2400" dirty="0" smtClean="0">
                <a:solidFill>
                  <a:srgbClr val="0070C0"/>
                </a:solidFill>
              </a:rPr>
              <a:t>’) accounts for £320 billion of consumer spending and it is estimated that the over 50s hold over 75% of the UK’s wealth. </a:t>
            </a:r>
          </a:p>
          <a:p>
            <a:pPr marL="0" indent="0">
              <a:buNone/>
            </a:pPr>
            <a:r>
              <a:rPr lang="en-GB" sz="2400" dirty="0" smtClean="0">
                <a:solidFill>
                  <a:srgbClr val="0070C0"/>
                </a:solidFill>
              </a:rPr>
              <a:t>The increase in number of </a:t>
            </a:r>
            <a:r>
              <a:rPr lang="en-GB" sz="2400" dirty="0" smtClean="0">
                <a:solidFill>
                  <a:schemeClr val="accent2">
                    <a:lumMod val="60000"/>
                    <a:lumOff val="40000"/>
                  </a:schemeClr>
                </a:solidFill>
              </a:rPr>
              <a:t>silver surfers </a:t>
            </a:r>
            <a:r>
              <a:rPr lang="en-GB" sz="2400" dirty="0" smtClean="0">
                <a:solidFill>
                  <a:srgbClr val="0070C0"/>
                </a:solidFill>
              </a:rPr>
              <a:t>and </a:t>
            </a:r>
            <a:r>
              <a:rPr lang="en-GB" sz="2400" dirty="0" smtClean="0">
                <a:solidFill>
                  <a:schemeClr val="accent2">
                    <a:lumMod val="60000"/>
                    <a:lumOff val="40000"/>
                  </a:schemeClr>
                </a:solidFill>
              </a:rPr>
              <a:t>grey gappers </a:t>
            </a:r>
            <a:r>
              <a:rPr lang="en-GB" sz="2400" dirty="0" smtClean="0">
                <a:solidFill>
                  <a:srgbClr val="0070C0"/>
                </a:solidFill>
              </a:rPr>
              <a:t>means that organisations must keep up with the demographics' demand for internet bookings, interesting holidays and exciting activities. </a:t>
            </a:r>
            <a:endParaRPr lang="en-GB" sz="2400" dirty="0">
              <a:solidFill>
                <a:srgbClr val="0070C0"/>
              </a:solidFill>
            </a:endParaRPr>
          </a:p>
        </p:txBody>
      </p:sp>
      <p:sp>
        <p:nvSpPr>
          <p:cNvPr id="6" name="Title 5"/>
          <p:cNvSpPr>
            <a:spLocks noGrp="1"/>
          </p:cNvSpPr>
          <p:nvPr>
            <p:ph type="title"/>
          </p:nvPr>
        </p:nvSpPr>
        <p:spPr/>
        <p:txBody>
          <a:bodyPr/>
          <a:lstStyle/>
          <a:p>
            <a:r>
              <a:rPr lang="en-GB" dirty="0" smtClean="0"/>
              <a:t>Changing Demographics</a:t>
            </a:r>
            <a:endParaRPr lang="en-GB" dirty="0"/>
          </a:p>
        </p:txBody>
      </p:sp>
    </p:spTree>
    <p:extLst>
      <p:ext uri="{BB962C8B-B14F-4D97-AF65-F5344CB8AC3E}">
        <p14:creationId xmlns:p14="http://schemas.microsoft.com/office/powerpoint/2010/main" val="29896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5" name="Content Placeholder 4">
            <a:hlinkClick r:id="rId3"/>
          </p:cNvPr>
          <p:cNvPicPr>
            <a:picLocks noGrp="1" noChangeAspect="1"/>
          </p:cNvPicPr>
          <p:nvPr>
            <p:ph idx="1"/>
          </p:nvPr>
        </p:nvPicPr>
        <p:blipFill>
          <a:blip r:embed="rId4"/>
          <a:stretch>
            <a:fillRect/>
          </a:stretch>
        </p:blipFill>
        <p:spPr>
          <a:xfrm>
            <a:off x="3753802" y="4717472"/>
            <a:ext cx="2809875" cy="1543050"/>
          </a:xfrm>
          <a:prstGeom prst="rect">
            <a:avLst/>
          </a:prstGeom>
        </p:spPr>
      </p:pic>
      <p:sp>
        <p:nvSpPr>
          <p:cNvPr id="118" name="Google Shape;118;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GB" sz="3600" dirty="0"/>
              <a:t>Changing Demographics</a:t>
            </a:r>
            <a:endParaRPr sz="3600" dirty="0"/>
          </a:p>
        </p:txBody>
      </p:sp>
      <p:pic>
        <p:nvPicPr>
          <p:cNvPr id="2" name="Picture 1">
            <a:hlinkClick r:id="rId5"/>
          </p:cNvPr>
          <p:cNvPicPr>
            <a:picLocks noChangeAspect="1"/>
          </p:cNvPicPr>
          <p:nvPr/>
        </p:nvPicPr>
        <p:blipFill>
          <a:blip r:embed="rId6"/>
          <a:stretch>
            <a:fillRect/>
          </a:stretch>
        </p:blipFill>
        <p:spPr>
          <a:xfrm>
            <a:off x="907732" y="2511425"/>
            <a:ext cx="2695575" cy="1581150"/>
          </a:xfrm>
          <a:prstGeom prst="rect">
            <a:avLst/>
          </a:prstGeom>
        </p:spPr>
      </p:pic>
      <p:pic>
        <p:nvPicPr>
          <p:cNvPr id="3" name="Picture 2">
            <a:hlinkClick r:id="rId7"/>
          </p:cNvPr>
          <p:cNvPicPr>
            <a:picLocks noChangeAspect="1"/>
          </p:cNvPicPr>
          <p:nvPr/>
        </p:nvPicPr>
        <p:blipFill>
          <a:blip r:embed="rId8"/>
          <a:stretch>
            <a:fillRect/>
          </a:stretch>
        </p:blipFill>
        <p:spPr>
          <a:xfrm>
            <a:off x="4216501" y="2511425"/>
            <a:ext cx="2933700" cy="1371600"/>
          </a:xfrm>
          <a:prstGeom prst="rect">
            <a:avLst/>
          </a:prstGeom>
        </p:spPr>
      </p:pic>
      <p:pic>
        <p:nvPicPr>
          <p:cNvPr id="4" name="Picture 3">
            <a:hlinkClick r:id="rId9"/>
          </p:cNvPr>
          <p:cNvPicPr>
            <a:picLocks noChangeAspect="1"/>
          </p:cNvPicPr>
          <p:nvPr/>
        </p:nvPicPr>
        <p:blipFill>
          <a:blip r:embed="rId10"/>
          <a:stretch>
            <a:fillRect/>
          </a:stretch>
        </p:blipFill>
        <p:spPr>
          <a:xfrm>
            <a:off x="1240241" y="4623956"/>
            <a:ext cx="1800225" cy="1685925"/>
          </a:xfrm>
          <a:prstGeom prst="rect">
            <a:avLst/>
          </a:prstGeom>
        </p:spPr>
      </p:pic>
      <p:pic>
        <p:nvPicPr>
          <p:cNvPr id="6" name="Picture 5">
            <a:hlinkClick r:id="rId11"/>
          </p:cNvPr>
          <p:cNvPicPr>
            <a:picLocks noChangeAspect="1"/>
          </p:cNvPicPr>
          <p:nvPr/>
        </p:nvPicPr>
        <p:blipFill>
          <a:blip r:embed="rId12"/>
          <a:stretch>
            <a:fillRect/>
          </a:stretch>
        </p:blipFill>
        <p:spPr>
          <a:xfrm>
            <a:off x="7459893" y="4493201"/>
            <a:ext cx="2276475" cy="1695450"/>
          </a:xfrm>
          <a:prstGeom prst="rect">
            <a:avLst/>
          </a:prstGeom>
        </p:spPr>
      </p:pic>
      <p:pic>
        <p:nvPicPr>
          <p:cNvPr id="7" name="Picture 6">
            <a:hlinkClick r:id="rId13"/>
          </p:cNvPr>
          <p:cNvPicPr>
            <a:picLocks noChangeAspect="1"/>
          </p:cNvPicPr>
          <p:nvPr/>
        </p:nvPicPr>
        <p:blipFill>
          <a:blip r:embed="rId14"/>
          <a:stretch>
            <a:fillRect/>
          </a:stretch>
        </p:blipFill>
        <p:spPr>
          <a:xfrm>
            <a:off x="8203832" y="2511425"/>
            <a:ext cx="1743075" cy="1600200"/>
          </a:xfrm>
          <a:prstGeom prst="rect">
            <a:avLst/>
          </a:prstGeom>
        </p:spPr>
      </p:pic>
      <p:sp>
        <p:nvSpPr>
          <p:cNvPr id="8" name="TextBox 7"/>
          <p:cNvSpPr txBox="1"/>
          <p:nvPr/>
        </p:nvSpPr>
        <p:spPr>
          <a:xfrm>
            <a:off x="838200" y="1812175"/>
            <a:ext cx="6876011" cy="369332"/>
          </a:xfrm>
          <a:prstGeom prst="rect">
            <a:avLst/>
          </a:prstGeom>
          <a:noFill/>
        </p:spPr>
        <p:txBody>
          <a:bodyPr wrap="square" rtlCol="0">
            <a:spAutoFit/>
          </a:bodyPr>
          <a:lstStyle/>
          <a:p>
            <a:r>
              <a:rPr lang="en-GB" dirty="0" smtClean="0">
                <a:solidFill>
                  <a:srgbClr val="0070C0"/>
                </a:solidFill>
              </a:rPr>
              <a:t>Who are these holidays aimed at?  </a:t>
            </a:r>
            <a:endParaRPr lang="en-GB" dirty="0">
              <a:solidFill>
                <a:srgbClr val="0070C0"/>
              </a:solidFill>
            </a:endParaRPr>
          </a:p>
        </p:txBody>
      </p:sp>
    </p:spTree>
    <p:extLst>
      <p:ext uri="{BB962C8B-B14F-4D97-AF65-F5344CB8AC3E}">
        <p14:creationId xmlns:p14="http://schemas.microsoft.com/office/powerpoint/2010/main" val="4012924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5</a:t>
            </a:fld>
            <a:endParaRPr lang="en-GB"/>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7231455"/>
              </p:ext>
            </p:extLst>
          </p:nvPr>
        </p:nvGraphicFramePr>
        <p:xfrm>
          <a:off x="838200" y="1825625"/>
          <a:ext cx="10515600" cy="3235960"/>
        </p:xfrm>
        <a:graphic>
          <a:graphicData uri="http://schemas.openxmlformats.org/drawingml/2006/table">
            <a:tbl>
              <a:tblPr firstRow="1" bandRow="1">
                <a:tableStyleId>{3B4B98B0-60AC-42C2-AFA5-B58CD77FA1E5}</a:tableStyleId>
              </a:tblPr>
              <a:tblGrid>
                <a:gridCol w="1954876">
                  <a:extLst>
                    <a:ext uri="{9D8B030D-6E8A-4147-A177-3AD203B41FA5}">
                      <a16:colId xmlns:a16="http://schemas.microsoft.com/office/drawing/2014/main" val="329184647"/>
                    </a:ext>
                  </a:extLst>
                </a:gridCol>
                <a:gridCol w="3872196">
                  <a:extLst>
                    <a:ext uri="{9D8B030D-6E8A-4147-A177-3AD203B41FA5}">
                      <a16:colId xmlns:a16="http://schemas.microsoft.com/office/drawing/2014/main" val="2075264573"/>
                    </a:ext>
                  </a:extLst>
                </a:gridCol>
                <a:gridCol w="4688528">
                  <a:extLst>
                    <a:ext uri="{9D8B030D-6E8A-4147-A177-3AD203B41FA5}">
                      <a16:colId xmlns:a16="http://schemas.microsoft.com/office/drawing/2014/main" val="1197701342"/>
                    </a:ext>
                  </a:extLst>
                </a:gridCol>
              </a:tblGrid>
              <a:tr h="370840">
                <a:tc>
                  <a:txBody>
                    <a:bodyPr/>
                    <a:lstStyle/>
                    <a:p>
                      <a:r>
                        <a:rPr lang="en-GB" dirty="0" smtClean="0">
                          <a:solidFill>
                            <a:schemeClr val="accent2">
                              <a:lumMod val="60000"/>
                              <a:lumOff val="40000"/>
                            </a:schemeClr>
                          </a:solidFill>
                        </a:rPr>
                        <a:t>Key Term </a:t>
                      </a:r>
                      <a:endParaRPr lang="en-GB" dirty="0">
                        <a:solidFill>
                          <a:schemeClr val="accent2">
                            <a:lumMod val="60000"/>
                            <a:lumOff val="40000"/>
                          </a:schemeClr>
                        </a:solidFill>
                      </a:endParaRPr>
                    </a:p>
                  </a:txBody>
                  <a:tcPr/>
                </a:tc>
                <a:tc>
                  <a:txBody>
                    <a:bodyPr/>
                    <a:lstStyle/>
                    <a:p>
                      <a:r>
                        <a:rPr lang="en-GB" dirty="0" smtClean="0">
                          <a:solidFill>
                            <a:schemeClr val="accent2">
                              <a:lumMod val="60000"/>
                              <a:lumOff val="40000"/>
                            </a:schemeClr>
                          </a:solidFill>
                        </a:rPr>
                        <a:t>Definition</a:t>
                      </a:r>
                      <a:endParaRPr lang="en-GB" dirty="0">
                        <a:solidFill>
                          <a:schemeClr val="accent2">
                            <a:lumMod val="60000"/>
                            <a:lumOff val="40000"/>
                          </a:schemeClr>
                        </a:solidFill>
                      </a:endParaRPr>
                    </a:p>
                  </a:txBody>
                  <a:tcPr/>
                </a:tc>
                <a:tc>
                  <a:txBody>
                    <a:bodyPr/>
                    <a:lstStyle/>
                    <a:p>
                      <a:r>
                        <a:rPr lang="en-GB" dirty="0" smtClean="0">
                          <a:solidFill>
                            <a:schemeClr val="accent2">
                              <a:lumMod val="60000"/>
                              <a:lumOff val="40000"/>
                            </a:schemeClr>
                          </a:solidFill>
                        </a:rPr>
                        <a:t>Holiday Type</a:t>
                      </a:r>
                      <a:endParaRPr lang="en-GB" dirty="0">
                        <a:solidFill>
                          <a:schemeClr val="accent2">
                            <a:lumMod val="60000"/>
                            <a:lumOff val="40000"/>
                          </a:schemeClr>
                        </a:solidFill>
                      </a:endParaRPr>
                    </a:p>
                  </a:txBody>
                  <a:tcPr/>
                </a:tc>
                <a:extLst>
                  <a:ext uri="{0D108BD9-81ED-4DB2-BD59-A6C34878D82A}">
                    <a16:rowId xmlns:a16="http://schemas.microsoft.com/office/drawing/2014/main" val="26173916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70C0"/>
                          </a:solidFill>
                        </a:rPr>
                        <a:t>Silver Surfers</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2927229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70C0"/>
                          </a:solidFill>
                        </a:rPr>
                        <a:t>Grey Gappers</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9475807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70C0"/>
                          </a:solidFill>
                        </a:rPr>
                        <a:t>Gen X</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9265196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70C0"/>
                          </a:solidFill>
                        </a:rPr>
                        <a:t>Millennials</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105322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70C0"/>
                          </a:solidFill>
                        </a:rPr>
                        <a:t>Baby Boomers</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581324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70C0"/>
                          </a:solidFill>
                        </a:rPr>
                        <a:t>Adrenaline Seekers</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77879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70C0"/>
                          </a:solidFill>
                        </a:rPr>
                        <a:t>Grey Pound</a:t>
                      </a:r>
                    </a:p>
                  </a:txBody>
                  <a:tcPr/>
                </a:tc>
                <a:tc>
                  <a:txBody>
                    <a:bodyPr/>
                    <a:lstStyle/>
                    <a:p>
                      <a:endParaRPr lang="en-GB" dirty="0"/>
                    </a:p>
                  </a:txBody>
                  <a:tcPr/>
                </a:tc>
                <a:tc>
                  <a:txBody>
                    <a:bodyPr/>
                    <a:lstStyle/>
                    <a:p>
                      <a:r>
                        <a:rPr lang="en-GB" dirty="0" smtClean="0"/>
                        <a:t>N/A</a:t>
                      </a:r>
                      <a:endParaRPr lang="en-GB" dirty="0"/>
                    </a:p>
                  </a:txBody>
                  <a:tcPr/>
                </a:tc>
                <a:extLst>
                  <a:ext uri="{0D108BD9-81ED-4DB2-BD59-A6C34878D82A}">
                    <a16:rowId xmlns:a16="http://schemas.microsoft.com/office/drawing/2014/main" val="2163764657"/>
                  </a:ext>
                </a:extLst>
              </a:tr>
            </a:tbl>
          </a:graphicData>
        </a:graphic>
      </p:graphicFrame>
      <p:sp>
        <p:nvSpPr>
          <p:cNvPr id="6" name="Title 5"/>
          <p:cNvSpPr>
            <a:spLocks noGrp="1"/>
          </p:cNvSpPr>
          <p:nvPr>
            <p:ph type="title"/>
          </p:nvPr>
        </p:nvSpPr>
        <p:spPr>
          <a:xfrm>
            <a:off x="913014" y="672697"/>
            <a:ext cx="9050518" cy="898409"/>
          </a:xfrm>
        </p:spPr>
        <p:txBody>
          <a:bodyPr>
            <a:normAutofit fontScale="90000"/>
          </a:bodyPr>
          <a:lstStyle/>
          <a:p>
            <a:r>
              <a:rPr lang="en-GB" sz="2200" u="sng" dirty="0" smtClean="0"/>
              <a:t>Demographic Groups </a:t>
            </a:r>
            <a:br>
              <a:rPr lang="en-GB" sz="2200" u="sng" dirty="0" smtClean="0"/>
            </a:br>
            <a:r>
              <a:rPr lang="en-GB" sz="2200" dirty="0" smtClean="0"/>
              <a:t>Activity - </a:t>
            </a:r>
            <a:r>
              <a:rPr lang="en-GB" sz="2200" dirty="0"/>
              <a:t>Find definitions for the following </a:t>
            </a:r>
            <a:r>
              <a:rPr lang="en-GB" sz="2200" dirty="0" smtClean="0"/>
              <a:t>terms and decide what type of holiday product they would suit </a:t>
            </a:r>
            <a:r>
              <a:rPr lang="en-GB" dirty="0"/>
              <a:t/>
            </a:r>
            <a:br>
              <a:rPr lang="en-GB" dirty="0"/>
            </a:br>
            <a:endParaRPr lang="en-GB" dirty="0"/>
          </a:p>
        </p:txBody>
      </p:sp>
    </p:spTree>
    <p:extLst>
      <p:ext uri="{BB962C8B-B14F-4D97-AF65-F5344CB8AC3E}">
        <p14:creationId xmlns:p14="http://schemas.microsoft.com/office/powerpoint/2010/main" val="2033441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nSpc>
                <a:spcPct val="100000"/>
              </a:lnSpc>
              <a:spcBef>
                <a:spcPts val="0"/>
              </a:spcBef>
              <a:buClr>
                <a:srgbClr val="000000"/>
              </a:buClr>
              <a:buSzPts val="1800"/>
              <a:buNone/>
            </a:pPr>
            <a:r>
              <a:rPr lang="en-GB" sz="1800" dirty="0">
                <a:solidFill>
                  <a:srgbClr val="0070C0"/>
                </a:solidFill>
                <a:latin typeface="Corbel"/>
                <a:ea typeface="Corbel"/>
                <a:cs typeface="Corbel"/>
                <a:sym typeface="Corbel"/>
              </a:rPr>
              <a:t>This table shows the countries whose </a:t>
            </a:r>
            <a:r>
              <a:rPr lang="en-GB" sz="1800" b="1" dirty="0">
                <a:solidFill>
                  <a:srgbClr val="0070C0"/>
                </a:solidFill>
                <a:latin typeface="Corbel"/>
                <a:ea typeface="Corbel"/>
                <a:cs typeface="Corbel"/>
                <a:sym typeface="Corbel"/>
              </a:rPr>
              <a:t>outbound</a:t>
            </a:r>
            <a:r>
              <a:rPr lang="en-GB" sz="1800" dirty="0">
                <a:solidFill>
                  <a:srgbClr val="0070C0"/>
                </a:solidFill>
                <a:latin typeface="Corbel"/>
                <a:ea typeface="Corbel"/>
                <a:cs typeface="Corbel"/>
                <a:sym typeface="Corbel"/>
              </a:rPr>
              <a:t> tourists spend the most money.</a:t>
            </a:r>
            <a:endParaRPr lang="en-GB" sz="1400" dirty="0">
              <a:solidFill>
                <a:srgbClr val="0070C0"/>
              </a:solidFill>
              <a:ea typeface="Arial"/>
              <a:cs typeface="Arial"/>
              <a:sym typeface="Arial"/>
            </a:endParaRPr>
          </a:p>
          <a:p>
            <a:pPr marL="0" lvl="0" indent="0">
              <a:lnSpc>
                <a:spcPct val="100000"/>
              </a:lnSpc>
              <a:spcBef>
                <a:spcPts val="0"/>
              </a:spcBef>
              <a:buClr>
                <a:srgbClr val="000000"/>
              </a:buClr>
              <a:buSzPts val="1800"/>
              <a:buNone/>
            </a:pPr>
            <a:endParaRPr lang="en-GB" sz="1800" dirty="0">
              <a:solidFill>
                <a:srgbClr val="0070C0"/>
              </a:solidFill>
              <a:latin typeface="Corbel"/>
              <a:ea typeface="Corbel"/>
              <a:cs typeface="Corbel"/>
              <a:sym typeface="Corbel"/>
            </a:endParaRPr>
          </a:p>
          <a:p>
            <a:pPr marL="0" lvl="0" indent="0">
              <a:lnSpc>
                <a:spcPct val="100000"/>
              </a:lnSpc>
              <a:spcBef>
                <a:spcPts val="0"/>
              </a:spcBef>
              <a:buClr>
                <a:srgbClr val="000000"/>
              </a:buClr>
              <a:buSzPts val="1800"/>
              <a:buNone/>
            </a:pPr>
            <a:r>
              <a:rPr lang="en-GB" sz="1800" dirty="0">
                <a:solidFill>
                  <a:srgbClr val="0070C0"/>
                </a:solidFill>
                <a:latin typeface="Corbel"/>
                <a:ea typeface="Corbel"/>
                <a:cs typeface="Corbel"/>
                <a:sym typeface="Corbel"/>
              </a:rPr>
              <a:t>Therefore, a country like China is important market to attract and in the UK </a:t>
            </a:r>
            <a:r>
              <a:rPr lang="en-GB" sz="1800" dirty="0" smtClean="0">
                <a:solidFill>
                  <a:srgbClr val="0070C0"/>
                </a:solidFill>
                <a:latin typeface="Corbel"/>
                <a:ea typeface="Corbel"/>
                <a:cs typeface="Corbel"/>
                <a:sym typeface="Corbel"/>
              </a:rPr>
              <a:t>Visit Britain </a:t>
            </a:r>
            <a:r>
              <a:rPr lang="en-GB" sz="1800" dirty="0">
                <a:solidFill>
                  <a:srgbClr val="0070C0"/>
                </a:solidFill>
                <a:latin typeface="Corbel"/>
                <a:ea typeface="Corbel"/>
                <a:cs typeface="Corbel"/>
                <a:sym typeface="Corbel"/>
              </a:rPr>
              <a:t>has specific campaigns aimed at Chinese Tourists. There are many senior citizens in these countries with a high disposable income.</a:t>
            </a:r>
            <a:endParaRPr lang="en-GB" sz="1400" dirty="0">
              <a:solidFill>
                <a:srgbClr val="0070C0"/>
              </a:solidFill>
              <a:ea typeface="Arial"/>
              <a:cs typeface="Arial"/>
              <a:sym typeface="Arial"/>
            </a:endParaRPr>
          </a:p>
        </p:txBody>
      </p:sp>
      <p:sp>
        <p:nvSpPr>
          <p:cNvPr id="2" name="Title 1"/>
          <p:cNvSpPr>
            <a:spLocks noGrp="1"/>
          </p:cNvSpPr>
          <p:nvPr>
            <p:ph type="title"/>
          </p:nvPr>
        </p:nvSpPr>
        <p:spPr/>
        <p:txBody>
          <a:bodyPr/>
          <a:lstStyle/>
          <a:p>
            <a:r>
              <a:rPr lang="en-GB" dirty="0" smtClean="0"/>
              <a:t>Outbound Tourist Expenditure</a:t>
            </a:r>
            <a:endParaRPr lang="en-GB" dirty="0"/>
          </a:p>
        </p:txBody>
      </p:sp>
      <p:graphicFrame>
        <p:nvGraphicFramePr>
          <p:cNvPr id="125" name="Google Shape;125;p5"/>
          <p:cNvGraphicFramePr/>
          <p:nvPr>
            <p:extLst>
              <p:ext uri="{D42A27DB-BD31-4B8C-83A1-F6EECF244321}">
                <p14:modId xmlns:p14="http://schemas.microsoft.com/office/powerpoint/2010/main" val="185542217"/>
              </p:ext>
            </p:extLst>
          </p:nvPr>
        </p:nvGraphicFramePr>
        <p:xfrm>
          <a:off x="975909" y="3365731"/>
          <a:ext cx="7315200" cy="2595950"/>
        </p:xfrm>
        <a:graphic>
          <a:graphicData uri="http://schemas.openxmlformats.org/drawingml/2006/table">
            <a:tbl>
              <a:tblPr firstRow="1" bandRow="1">
                <a:noFill/>
              </a:tblPr>
              <a:tblGrid>
                <a:gridCol w="1312850">
                  <a:extLst>
                    <a:ext uri="{9D8B030D-6E8A-4147-A177-3AD203B41FA5}">
                      <a16:colId xmlns:a16="http://schemas.microsoft.com/office/drawing/2014/main" val="20000"/>
                    </a:ext>
                  </a:extLst>
                </a:gridCol>
                <a:gridCol w="60023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Rank</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Outbound market by spending</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China</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t>USA</a:t>
                      </a:r>
                      <a:endParaRPr sz="1400" u="none" strike="noStrike" cap="none"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3</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Germany</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4</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UK</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5</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France</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6</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t>Australia</a:t>
                      </a:r>
                      <a:endParaRPr sz="140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72352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7</a:t>
            </a:fld>
            <a:endParaRPr lang="ru-RU" dirty="0"/>
          </a:p>
        </p:txBody>
      </p:sp>
      <p:sp>
        <p:nvSpPr>
          <p:cNvPr id="4" name="Content Placeholder 3"/>
          <p:cNvSpPr>
            <a:spLocks noGrp="1"/>
          </p:cNvSpPr>
          <p:nvPr>
            <p:ph idx="1"/>
          </p:nvPr>
        </p:nvSpPr>
        <p:spPr>
          <a:xfrm>
            <a:off x="838200" y="1825625"/>
            <a:ext cx="10515600" cy="3972144"/>
          </a:xfrm>
        </p:spPr>
        <p:txBody>
          <a:bodyPr>
            <a:normAutofit/>
          </a:bodyPr>
          <a:lstStyle/>
          <a:p>
            <a:pPr marL="0" indent="0">
              <a:buNone/>
            </a:pPr>
            <a:r>
              <a:rPr lang="en-GB" sz="2000" dirty="0" smtClean="0">
                <a:solidFill>
                  <a:srgbClr val="0070C0"/>
                </a:solidFill>
              </a:rPr>
              <a:t>Marketing to the grey market can be difficult, because advertising that focuses on age or patronises older people will alienate them.  In addition, there is a huge variety in the needs of this demographic group; for example a 55 year old will have very different needs to that of an 85 year old.</a:t>
            </a:r>
          </a:p>
          <a:p>
            <a:pPr marL="0" indent="0">
              <a:buNone/>
            </a:pPr>
            <a:r>
              <a:rPr lang="en-GB" sz="2000" dirty="0" smtClean="0">
                <a:solidFill>
                  <a:srgbClr val="0070C0"/>
                </a:solidFill>
              </a:rPr>
              <a:t>Destinations which focus only on providing quiet relaxation holidays will miss out on the sections of this demographic group who are still looking for adventure and interesting experiences, which is why the travel company </a:t>
            </a:r>
            <a:r>
              <a:rPr lang="en-GB" sz="2000" dirty="0" smtClean="0">
                <a:solidFill>
                  <a:srgbClr val="0070C0"/>
                </a:solidFill>
                <a:hlinkClick r:id="rId2"/>
              </a:rPr>
              <a:t>Saga Holidays </a:t>
            </a:r>
            <a:r>
              <a:rPr lang="en-GB" sz="2000" dirty="0" smtClean="0">
                <a:solidFill>
                  <a:srgbClr val="0070C0"/>
                </a:solidFill>
              </a:rPr>
              <a:t>added a wide range of holiday products to suit all age ranges and suitable activities for their customer needs. </a:t>
            </a:r>
            <a:endParaRPr lang="en-GB" sz="2000" dirty="0">
              <a:solidFill>
                <a:srgbClr val="0070C0"/>
              </a:solidFill>
            </a:endParaRPr>
          </a:p>
        </p:txBody>
      </p:sp>
      <p:sp>
        <p:nvSpPr>
          <p:cNvPr id="5" name="Title 4"/>
          <p:cNvSpPr>
            <a:spLocks noGrp="1"/>
          </p:cNvSpPr>
          <p:nvPr>
            <p:ph type="title"/>
          </p:nvPr>
        </p:nvSpPr>
        <p:spPr/>
        <p:txBody>
          <a:bodyPr/>
          <a:lstStyle/>
          <a:p>
            <a:r>
              <a:rPr lang="en-GB" dirty="0" smtClean="0"/>
              <a:t>Marketing Strategies</a:t>
            </a:r>
            <a:endParaRPr lang="en-GB" dirty="0"/>
          </a:p>
        </p:txBody>
      </p:sp>
      <p:pic>
        <p:nvPicPr>
          <p:cNvPr id="6" name="Picture 5"/>
          <p:cNvPicPr>
            <a:picLocks noChangeAspect="1"/>
          </p:cNvPicPr>
          <p:nvPr/>
        </p:nvPicPr>
        <p:blipFill>
          <a:blip r:embed="rId3"/>
          <a:stretch>
            <a:fillRect/>
          </a:stretch>
        </p:blipFill>
        <p:spPr>
          <a:xfrm>
            <a:off x="6368501" y="346076"/>
            <a:ext cx="5057775" cy="771525"/>
          </a:xfrm>
          <a:prstGeom prst="rect">
            <a:avLst/>
          </a:prstGeom>
        </p:spPr>
      </p:pic>
      <p:pic>
        <p:nvPicPr>
          <p:cNvPr id="7" name="Picture 6"/>
          <p:cNvPicPr>
            <a:picLocks noChangeAspect="1"/>
          </p:cNvPicPr>
          <p:nvPr/>
        </p:nvPicPr>
        <p:blipFill>
          <a:blip r:embed="rId4"/>
          <a:stretch>
            <a:fillRect/>
          </a:stretch>
        </p:blipFill>
        <p:spPr>
          <a:xfrm>
            <a:off x="1018461" y="4376979"/>
            <a:ext cx="1907619" cy="1935791"/>
          </a:xfrm>
          <a:prstGeom prst="rect">
            <a:avLst/>
          </a:prstGeom>
        </p:spPr>
      </p:pic>
      <p:sp>
        <p:nvSpPr>
          <p:cNvPr id="8" name="Google Shape;135;p6"/>
          <p:cNvSpPr txBox="1"/>
          <p:nvPr/>
        </p:nvSpPr>
        <p:spPr>
          <a:xfrm>
            <a:off x="3803280" y="5160208"/>
            <a:ext cx="58095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orbel"/>
                <a:ea typeface="Corbel"/>
                <a:cs typeface="Corbel"/>
                <a:sym typeface="Corbel"/>
              </a:rPr>
              <a:t>vs</a:t>
            </a:r>
            <a:endParaRPr sz="1400" b="0" i="0" u="none" strike="noStrike" cap="none" dirty="0">
              <a:solidFill>
                <a:srgbClr val="000000"/>
              </a:solidFill>
              <a:latin typeface="Arial"/>
              <a:ea typeface="Arial"/>
              <a:cs typeface="Arial"/>
              <a:sym typeface="Arial"/>
            </a:endParaRPr>
          </a:p>
        </p:txBody>
      </p:sp>
      <p:pic>
        <p:nvPicPr>
          <p:cNvPr id="9" name="Google Shape;134;p6"/>
          <p:cNvPicPr preferRelativeResize="0"/>
          <p:nvPr/>
        </p:nvPicPr>
        <p:blipFill rotWithShape="1">
          <a:blip r:embed="rId5">
            <a:alphaModFix/>
          </a:blip>
          <a:srcRect/>
          <a:stretch/>
        </p:blipFill>
        <p:spPr>
          <a:xfrm>
            <a:off x="5376515" y="4376979"/>
            <a:ext cx="1938685" cy="1935791"/>
          </a:xfrm>
          <a:prstGeom prst="rect">
            <a:avLst/>
          </a:prstGeom>
          <a:noFill/>
          <a:ln>
            <a:noFill/>
          </a:ln>
        </p:spPr>
      </p:pic>
    </p:spTree>
    <p:extLst>
      <p:ext uri="{BB962C8B-B14F-4D97-AF65-F5344CB8AC3E}">
        <p14:creationId xmlns:p14="http://schemas.microsoft.com/office/powerpoint/2010/main" val="44952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c28c52dcfe_0_16"/>
          <p:cNvSpPr txBox="1">
            <a:spLocks noGrp="1"/>
          </p:cNvSpPr>
          <p:nvPr>
            <p:ph type="title"/>
          </p:nvPr>
        </p:nvSpPr>
        <p:spPr>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GB"/>
              <a:t>Saga Holidays</a:t>
            </a:r>
            <a:endParaRPr/>
          </a:p>
        </p:txBody>
      </p:sp>
      <p:sp>
        <p:nvSpPr>
          <p:cNvPr id="2" name="Text Placeholder 1"/>
          <p:cNvSpPr>
            <a:spLocks noGrp="1"/>
          </p:cNvSpPr>
          <p:nvPr>
            <p:ph type="body" sz="quarter" idx="16"/>
          </p:nvPr>
        </p:nvSpPr>
        <p:spPr/>
        <p:txBody>
          <a:bodyPr/>
          <a:lstStyle/>
          <a:p>
            <a:r>
              <a:rPr lang="en-GB" u="sng" dirty="0">
                <a:solidFill>
                  <a:schemeClr val="hlink"/>
                </a:solidFill>
                <a:hlinkClick r:id="rId3"/>
              </a:rPr>
              <a:t>https://travel.saga.co.uk/</a:t>
            </a:r>
            <a:endParaRPr lang="en-GB" dirty="0"/>
          </a:p>
          <a:p>
            <a:endParaRPr lang="en-GB" dirty="0"/>
          </a:p>
        </p:txBody>
      </p:sp>
      <p:sp>
        <p:nvSpPr>
          <p:cNvPr id="4" name="Rectangle 3"/>
          <p:cNvSpPr/>
          <p:nvPr/>
        </p:nvSpPr>
        <p:spPr>
          <a:xfrm>
            <a:off x="4851861" y="1805149"/>
            <a:ext cx="6096000" cy="2726900"/>
          </a:xfrm>
          <a:prstGeom prst="rect">
            <a:avLst/>
          </a:prstGeom>
        </p:spPr>
        <p:txBody>
          <a:bodyPr>
            <a:spAutoFit/>
          </a:bodyPr>
          <a:lstStyle/>
          <a:p>
            <a:pPr lvl="0">
              <a:lnSpc>
                <a:spcPct val="90000"/>
              </a:lnSpc>
              <a:spcBef>
                <a:spcPts val="1200"/>
              </a:spcBef>
            </a:pPr>
            <a:r>
              <a:rPr lang="en-GB" sz="2800" dirty="0">
                <a:solidFill>
                  <a:srgbClr val="008EDC"/>
                </a:solidFill>
              </a:rPr>
              <a:t>Produce </a:t>
            </a:r>
            <a:r>
              <a:rPr lang="en-GB" sz="2800" dirty="0" smtClean="0">
                <a:solidFill>
                  <a:srgbClr val="008EDC"/>
                </a:solidFill>
              </a:rPr>
              <a:t>a poster </a:t>
            </a:r>
            <a:r>
              <a:rPr lang="en-GB" sz="2800" dirty="0">
                <a:solidFill>
                  <a:srgbClr val="008EDC"/>
                </a:solidFill>
              </a:rPr>
              <a:t>on Saga holidays.</a:t>
            </a:r>
          </a:p>
          <a:p>
            <a:pPr lvl="0">
              <a:lnSpc>
                <a:spcPct val="90000"/>
              </a:lnSpc>
              <a:spcBef>
                <a:spcPts val="1200"/>
              </a:spcBef>
            </a:pPr>
            <a:r>
              <a:rPr lang="en-GB" sz="2800" dirty="0">
                <a:solidFill>
                  <a:srgbClr val="008EDC"/>
                </a:solidFill>
              </a:rPr>
              <a:t>Who are they? What types of holiday do they offer? What destinations can you visit with </a:t>
            </a:r>
            <a:r>
              <a:rPr lang="en-GB" sz="2800" dirty="0" smtClean="0">
                <a:solidFill>
                  <a:srgbClr val="008EDC"/>
                </a:solidFill>
              </a:rPr>
              <a:t>Saga? </a:t>
            </a:r>
            <a:r>
              <a:rPr lang="en-GB" sz="2800" dirty="0">
                <a:solidFill>
                  <a:srgbClr val="008EDC"/>
                </a:solidFill>
              </a:rPr>
              <a:t>Any unique selling points for the Saga product?</a:t>
            </a:r>
          </a:p>
          <a:p>
            <a:pPr lvl="0">
              <a:lnSpc>
                <a:spcPct val="90000"/>
              </a:lnSpc>
              <a:spcBef>
                <a:spcPts val="1200"/>
              </a:spcBef>
            </a:pPr>
            <a:r>
              <a:rPr lang="en-GB" sz="2800" dirty="0">
                <a:solidFill>
                  <a:srgbClr val="008EDC"/>
                </a:solidFill>
              </a:rPr>
              <a:t>Be creative in your design.</a:t>
            </a:r>
          </a:p>
        </p:txBody>
      </p:sp>
    </p:spTree>
    <p:extLst>
      <p:ext uri="{BB962C8B-B14F-4D97-AF65-F5344CB8AC3E}">
        <p14:creationId xmlns:p14="http://schemas.microsoft.com/office/powerpoint/2010/main" val="309050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9</a:t>
            </a:fld>
            <a:endParaRPr lang="ru-RU" dirty="0"/>
          </a:p>
        </p:txBody>
      </p:sp>
      <p:sp>
        <p:nvSpPr>
          <p:cNvPr id="4" name="Content Placeholder 3"/>
          <p:cNvSpPr>
            <a:spLocks noGrp="1"/>
          </p:cNvSpPr>
          <p:nvPr>
            <p:ph idx="1"/>
          </p:nvPr>
        </p:nvSpPr>
        <p:spPr>
          <a:xfrm>
            <a:off x="838200" y="1825625"/>
            <a:ext cx="10515600" cy="3991194"/>
          </a:xfrm>
        </p:spPr>
        <p:txBody>
          <a:bodyPr/>
          <a:lstStyle/>
          <a:p>
            <a:pPr marL="0" indent="0">
              <a:buNone/>
            </a:pPr>
            <a:r>
              <a:rPr lang="en-GB" dirty="0"/>
              <a:t>Complete the table.  Talk to some older people, preferably over </a:t>
            </a:r>
            <a:r>
              <a:rPr lang="en-GB" dirty="0" smtClean="0"/>
              <a:t>55 </a:t>
            </a:r>
            <a:r>
              <a:rPr lang="en-GB" dirty="0"/>
              <a:t>years old - perhaps grandparents, neighbours or family friends. Ask them</a:t>
            </a:r>
            <a:r>
              <a:rPr lang="en-GB" dirty="0" smtClean="0"/>
              <a:t>:</a:t>
            </a:r>
            <a:endParaRPr lang="en-GB" dirty="0"/>
          </a:p>
        </p:txBody>
      </p:sp>
      <p:sp>
        <p:nvSpPr>
          <p:cNvPr id="5" name="Title 4"/>
          <p:cNvSpPr>
            <a:spLocks noGrp="1"/>
          </p:cNvSpPr>
          <p:nvPr>
            <p:ph type="title"/>
          </p:nvPr>
        </p:nvSpPr>
        <p:spPr/>
        <p:txBody>
          <a:bodyPr/>
          <a:lstStyle/>
          <a:p>
            <a:r>
              <a:rPr lang="en-GB" dirty="0" smtClean="0"/>
              <a:t>Family research task…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566581265"/>
              </p:ext>
            </p:extLst>
          </p:nvPr>
        </p:nvGraphicFramePr>
        <p:xfrm>
          <a:off x="926408" y="2471020"/>
          <a:ext cx="9877950" cy="3860800"/>
        </p:xfrm>
        <a:graphic>
          <a:graphicData uri="http://schemas.openxmlformats.org/drawingml/2006/table">
            <a:tbl>
              <a:tblPr firstRow="1" bandRow="1">
                <a:tableStyleId>{3B4B98B0-60AC-42C2-AFA5-B58CD77FA1E5}</a:tableStyleId>
              </a:tblPr>
              <a:tblGrid>
                <a:gridCol w="1975590">
                  <a:extLst>
                    <a:ext uri="{9D8B030D-6E8A-4147-A177-3AD203B41FA5}">
                      <a16:colId xmlns:a16="http://schemas.microsoft.com/office/drawing/2014/main" val="3533447883"/>
                    </a:ext>
                  </a:extLst>
                </a:gridCol>
                <a:gridCol w="1975590">
                  <a:extLst>
                    <a:ext uri="{9D8B030D-6E8A-4147-A177-3AD203B41FA5}">
                      <a16:colId xmlns:a16="http://schemas.microsoft.com/office/drawing/2014/main" val="1130475122"/>
                    </a:ext>
                  </a:extLst>
                </a:gridCol>
                <a:gridCol w="1975590">
                  <a:extLst>
                    <a:ext uri="{9D8B030D-6E8A-4147-A177-3AD203B41FA5}">
                      <a16:colId xmlns:a16="http://schemas.microsoft.com/office/drawing/2014/main" val="3875576781"/>
                    </a:ext>
                  </a:extLst>
                </a:gridCol>
                <a:gridCol w="1975590">
                  <a:extLst>
                    <a:ext uri="{9D8B030D-6E8A-4147-A177-3AD203B41FA5}">
                      <a16:colId xmlns:a16="http://schemas.microsoft.com/office/drawing/2014/main" val="1050947882"/>
                    </a:ext>
                  </a:extLst>
                </a:gridCol>
                <a:gridCol w="1975590">
                  <a:extLst>
                    <a:ext uri="{9D8B030D-6E8A-4147-A177-3AD203B41FA5}">
                      <a16:colId xmlns:a16="http://schemas.microsoft.com/office/drawing/2014/main" val="4254323245"/>
                    </a:ext>
                  </a:extLst>
                </a:gridCol>
              </a:tblGrid>
              <a:tr h="370840">
                <a:tc>
                  <a:txBody>
                    <a:bodyPr/>
                    <a:lstStyle/>
                    <a:p>
                      <a:r>
                        <a:rPr lang="en-GB" dirty="0" smtClean="0"/>
                        <a:t>Age</a:t>
                      </a:r>
                      <a:r>
                        <a:rPr lang="en-GB" baseline="0" dirty="0" smtClean="0"/>
                        <a:t> </a:t>
                      </a:r>
                      <a:endParaRPr lang="en-GB" dirty="0"/>
                    </a:p>
                  </a:txBody>
                  <a:tcPr/>
                </a:tc>
                <a:tc>
                  <a:txBody>
                    <a:bodyPr/>
                    <a:lstStyle/>
                    <a:p>
                      <a:r>
                        <a:rPr lang="en-GB" dirty="0" smtClean="0"/>
                        <a:t>How many holidays per year? </a:t>
                      </a:r>
                      <a:endParaRPr lang="en-GB" dirty="0"/>
                    </a:p>
                  </a:txBody>
                  <a:tcPr/>
                </a:tc>
                <a:tc>
                  <a:txBody>
                    <a:bodyPr/>
                    <a:lstStyle/>
                    <a:p>
                      <a:r>
                        <a:rPr lang="en-GB" dirty="0" smtClean="0"/>
                        <a:t>Where do they go?</a:t>
                      </a:r>
                      <a:endParaRPr lang="en-GB" dirty="0"/>
                    </a:p>
                  </a:txBody>
                  <a:tcPr/>
                </a:tc>
                <a:tc>
                  <a:txBody>
                    <a:bodyPr/>
                    <a:lstStyle/>
                    <a:p>
                      <a:r>
                        <a:rPr lang="en-GB" dirty="0" smtClean="0"/>
                        <a:t>What do</a:t>
                      </a:r>
                      <a:r>
                        <a:rPr lang="en-GB" baseline="0" dirty="0" smtClean="0"/>
                        <a:t> they do?</a:t>
                      </a:r>
                      <a:endParaRPr lang="en-GB" dirty="0"/>
                    </a:p>
                  </a:txBody>
                  <a:tcPr/>
                </a:tc>
                <a:tc>
                  <a:txBody>
                    <a:bodyPr/>
                    <a:lstStyle/>
                    <a:p>
                      <a:r>
                        <a:rPr lang="en-GB" dirty="0" smtClean="0"/>
                        <a:t>How do they book?</a:t>
                      </a:r>
                      <a:endParaRPr lang="en-GB" dirty="0"/>
                    </a:p>
                  </a:txBody>
                  <a:tcPr/>
                </a:tc>
                <a:extLst>
                  <a:ext uri="{0D108BD9-81ED-4DB2-BD59-A6C34878D82A}">
                    <a16:rowId xmlns:a16="http://schemas.microsoft.com/office/drawing/2014/main" val="36242539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51811656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2246847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745297930"/>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666757073"/>
                  </a:ext>
                </a:extLst>
              </a:tr>
              <a:tr h="370840">
                <a:tc gridSpan="5">
                  <a:txBody>
                    <a:bodyPr/>
                    <a:lstStyle/>
                    <a:p>
                      <a:r>
                        <a:rPr lang="en-GB" u="sng" dirty="0" smtClean="0"/>
                        <a:t>What</a:t>
                      </a:r>
                      <a:r>
                        <a:rPr lang="en-GB" u="sng" baseline="0" dirty="0" smtClean="0"/>
                        <a:t> conclusions can you draw from this information?</a:t>
                      </a:r>
                    </a:p>
                    <a:p>
                      <a:endParaRPr lang="en-GB" baseline="0" dirty="0" smtClean="0"/>
                    </a:p>
                    <a:p>
                      <a:endParaRPr lang="en-GB" baseline="0" dirty="0" smtClean="0"/>
                    </a:p>
                    <a:p>
                      <a:endParaRPr lang="en-GB" baseline="0" dirty="0" smtClean="0"/>
                    </a:p>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241622530"/>
                  </a:ext>
                </a:extLst>
              </a:tr>
            </a:tbl>
          </a:graphicData>
        </a:graphic>
      </p:graphicFrame>
    </p:spTree>
    <p:extLst>
      <p:ext uri="{BB962C8B-B14F-4D97-AF65-F5344CB8AC3E}">
        <p14:creationId xmlns:p14="http://schemas.microsoft.com/office/powerpoint/2010/main" val="1731289716"/>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3.xml><?xml version="1.0" encoding="utf-8"?>
<ds:datastoreItem xmlns:ds="http://schemas.openxmlformats.org/officeDocument/2006/customXml" ds:itemID="{12024DF7-0783-4549-86B7-A48B29FBA9C2}">
  <ds:schemaRefs>
    <ds:schemaRef ds:uri="http://schemas.microsoft.com/office/2006/documentManagement/types"/>
    <ds:schemaRef ds:uri="http://purl.org/dc/dcmitype/"/>
    <ds:schemaRef ds:uri="http://purl.org/dc/terms/"/>
    <ds:schemaRef ds:uri="http://schemas.openxmlformats.org/package/2006/metadata/core-properties"/>
    <ds:schemaRef ds:uri="http://schemas.microsoft.com/sharepoint/v3"/>
    <ds:schemaRef ds:uri="6dc4bcd6-49db-4c07-9060-8acfc67cef9f"/>
    <ds:schemaRef ds:uri="http://purl.org/dc/elements/1.1/"/>
    <ds:schemaRef ds:uri="http://www.w3.org/XML/1998/namespace"/>
    <ds:schemaRef ds:uri="http://schemas.microsoft.com/office/infopath/2007/PartnerControls"/>
    <ds:schemaRef ds:uri="fb0879af-3eba-417a-a55a-ffe6dcd6ca7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0</TotalTime>
  <Words>992</Words>
  <Application>Microsoft Office PowerPoint</Application>
  <PresentationFormat>Widescreen</PresentationFormat>
  <Paragraphs>103</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Corbel</vt:lpstr>
      <vt:lpstr>Office Theme</vt:lpstr>
      <vt:lpstr>Consumer trends, motivating and enabling factors and their potential effect on the popularity and appeal of global destinations</vt:lpstr>
      <vt:lpstr>Learning Aim D </vt:lpstr>
      <vt:lpstr>Changing Demographics</vt:lpstr>
      <vt:lpstr>Changing Demographics</vt:lpstr>
      <vt:lpstr>Demographic Groups  Activity - Find definitions for the following terms and decide what type of holiday product they would suit  </vt:lpstr>
      <vt:lpstr>Outbound Tourist Expenditure</vt:lpstr>
      <vt:lpstr>Marketing Strategies</vt:lpstr>
      <vt:lpstr>Saga Holidays</vt:lpstr>
      <vt:lpstr>Family research task… </vt:lpstr>
      <vt:lpstr>Changes to Holiday Patterns </vt:lpstr>
      <vt:lpstr>Changes to Holiday Patterns</vt:lpstr>
      <vt:lpstr>Changes to Holiday Patterns</vt:lpstr>
      <vt:lpstr>ABTA Travel Trends Activity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2021-10-13T08:33:02Z</dcterms:created>
  <dcterms:modified xsi:type="dcterms:W3CDTF">2021-10-14T12:58:21Z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