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8" r:id="rId5"/>
    <p:sldId id="267" r:id="rId6"/>
    <p:sldId id="269" r:id="rId7"/>
    <p:sldId id="262" r:id="rId8"/>
    <p:sldId id="270"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snapToObjects="1">
      <p:cViewPr varScale="1">
        <p:scale>
          <a:sx n="87" d="100"/>
          <a:sy n="87" d="100"/>
        </p:scale>
        <p:origin x="6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506FF-91AC-244F-9E02-B0AEB2B9D06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A7E1389-B6AE-5E44-A7E9-487524742C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75644D7-5C6B-3545-8920-022681EFD08C}"/>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5" name="Footer Placeholder 4">
            <a:extLst>
              <a:ext uri="{FF2B5EF4-FFF2-40B4-BE49-F238E27FC236}">
                <a16:creationId xmlns:a16="http://schemas.microsoft.com/office/drawing/2014/main" id="{F6F7BC38-81D2-D54A-B424-D70584E7F0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450C42-3F6C-5B4F-AB02-917DC09BB914}"/>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129427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8ED77-A8B4-D84F-992E-EC1EDE4B599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A14633E-E7B8-534E-A55B-6029E687EE2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BBC97F-01A6-9042-9D4C-B792741CD09B}"/>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5" name="Footer Placeholder 4">
            <a:extLst>
              <a:ext uri="{FF2B5EF4-FFF2-40B4-BE49-F238E27FC236}">
                <a16:creationId xmlns:a16="http://schemas.microsoft.com/office/drawing/2014/main" id="{CE73FF43-9335-E144-8701-62CCF09744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76FD1C-81C7-7A4A-A3DD-14A80672454A}"/>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104524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6A82BF-D526-3E48-94F4-F9F8B264729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93B0F0A-37EE-4F4D-AF8B-304FA6571B6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7B5B4AF-712F-CE41-9CFC-A4EFFE54EB09}"/>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5" name="Footer Placeholder 4">
            <a:extLst>
              <a:ext uri="{FF2B5EF4-FFF2-40B4-BE49-F238E27FC236}">
                <a16:creationId xmlns:a16="http://schemas.microsoft.com/office/drawing/2014/main" id="{BC97370B-933C-3445-948C-6DF520B20A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6606B-CFCA-AE4B-AFAB-9E621FF34A44}"/>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2789920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E80F3-2B6F-2C40-8AF5-3ECCEBCADE2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D17CEBF-3CF5-CD45-ADAA-6305083E852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3F647A1-EDD1-454C-B572-5792E2E33B60}"/>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5" name="Footer Placeholder 4">
            <a:extLst>
              <a:ext uri="{FF2B5EF4-FFF2-40B4-BE49-F238E27FC236}">
                <a16:creationId xmlns:a16="http://schemas.microsoft.com/office/drawing/2014/main" id="{6FDD3DF3-3012-B84A-80AB-8056415AD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325AC-D89D-3843-A018-07D8E43562E5}"/>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2399983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D835E-A7B8-F74C-8C02-D085CE3A996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16B95E4-FE5C-C54A-B5DB-F298B303A3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6124FFB-3791-3148-925D-C6308C50C3E4}"/>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5" name="Footer Placeholder 4">
            <a:extLst>
              <a:ext uri="{FF2B5EF4-FFF2-40B4-BE49-F238E27FC236}">
                <a16:creationId xmlns:a16="http://schemas.microsoft.com/office/drawing/2014/main" id="{AC3D20A7-82C7-FA4C-A597-55157AB0DD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F0D724-F2AB-3D46-A6E9-3B2D8174FD9C}"/>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11135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6947B-E196-4440-AA8A-EEC808BA6EF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74AAD04-FCA1-9344-A9B4-7FA279776D9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EC95ABE-A660-1F43-B033-3DA83E7A64C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77CE9BE-E18E-9C4A-950B-C6DB61633350}"/>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6" name="Footer Placeholder 5">
            <a:extLst>
              <a:ext uri="{FF2B5EF4-FFF2-40B4-BE49-F238E27FC236}">
                <a16:creationId xmlns:a16="http://schemas.microsoft.com/office/drawing/2014/main" id="{183CB29E-FED7-3A41-AA21-034352B68A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5890DB-5012-1648-AE83-801D99A7CA12}"/>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266003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B57DB-BDEC-1941-9CDE-EC289560F3F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A182558-062D-F048-A5F9-5EBC0D5DD2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557B298-52DF-6743-9A6D-ACFDE888E4A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47845DB-8383-7849-A3AA-1CCFB1D0DE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40FC36E-F16D-5F4F-AC34-27D25C645F9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8F75FB3-2E90-3044-B987-99228D365E94}"/>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8" name="Footer Placeholder 7">
            <a:extLst>
              <a:ext uri="{FF2B5EF4-FFF2-40B4-BE49-F238E27FC236}">
                <a16:creationId xmlns:a16="http://schemas.microsoft.com/office/drawing/2014/main" id="{BB90019C-E958-E54A-AE2D-CD20C2CE6D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75AEBD-51DD-4549-9A86-18E47E2005E4}"/>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1746976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3E72F-AED9-384B-A61B-024291A02DB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DA84DDD-0183-BF4F-8CD1-7B5A89FAB74A}"/>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4" name="Footer Placeholder 3">
            <a:extLst>
              <a:ext uri="{FF2B5EF4-FFF2-40B4-BE49-F238E27FC236}">
                <a16:creationId xmlns:a16="http://schemas.microsoft.com/office/drawing/2014/main" id="{00C6D5DC-A690-7B41-B90E-4E86885415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CF7A0D-47C2-4947-9700-959281EE660B}"/>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2189772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FD744E-C213-394E-B453-3826C8F8DC4E}"/>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3" name="Footer Placeholder 2">
            <a:extLst>
              <a:ext uri="{FF2B5EF4-FFF2-40B4-BE49-F238E27FC236}">
                <a16:creationId xmlns:a16="http://schemas.microsoft.com/office/drawing/2014/main" id="{B84EBDE7-956E-CA43-9DF7-947EAB22DA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CF989D-C6FE-6241-B2B2-A60C7AC656B5}"/>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1330997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288DD-3F33-A946-A417-15BD119F65E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6CDA88F-1889-7342-9A06-2A77A4A38D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0499232-C361-A24B-85D3-DD29681D7C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9CC8267-55E6-5348-B814-ABDB4CDE7181}"/>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6" name="Footer Placeholder 5">
            <a:extLst>
              <a:ext uri="{FF2B5EF4-FFF2-40B4-BE49-F238E27FC236}">
                <a16:creationId xmlns:a16="http://schemas.microsoft.com/office/drawing/2014/main" id="{C020DD35-2CCF-9545-B16D-F14699764E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F283AC-F9DF-614A-A38B-DC62994B3C7D}"/>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214904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29D87-EF24-954D-A212-2B5F771C76D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DF6FBF6-9963-A04D-A995-DDF92829CA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362EEF-40E0-0E41-B80A-31C1AE4341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5368C68-FA55-C34D-AC25-EA3D18483D20}"/>
              </a:ext>
            </a:extLst>
          </p:cNvPr>
          <p:cNvSpPr>
            <a:spLocks noGrp="1"/>
          </p:cNvSpPr>
          <p:nvPr>
            <p:ph type="dt" sz="half" idx="10"/>
          </p:nvPr>
        </p:nvSpPr>
        <p:spPr/>
        <p:txBody>
          <a:bodyPr/>
          <a:lstStyle/>
          <a:p>
            <a:fld id="{2B47EB20-6723-3646-A876-0A60768D71CF}" type="datetimeFigureOut">
              <a:rPr lang="en-US" smtClean="0"/>
              <a:t>10/14/2021</a:t>
            </a:fld>
            <a:endParaRPr lang="en-US"/>
          </a:p>
        </p:txBody>
      </p:sp>
      <p:sp>
        <p:nvSpPr>
          <p:cNvPr id="6" name="Footer Placeholder 5">
            <a:extLst>
              <a:ext uri="{FF2B5EF4-FFF2-40B4-BE49-F238E27FC236}">
                <a16:creationId xmlns:a16="http://schemas.microsoft.com/office/drawing/2014/main" id="{400ABF87-95F5-F54D-801F-0F79D65D56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3130DD-417C-B64C-AE9E-0E0196DA5524}"/>
              </a:ext>
            </a:extLst>
          </p:cNvPr>
          <p:cNvSpPr>
            <a:spLocks noGrp="1"/>
          </p:cNvSpPr>
          <p:nvPr>
            <p:ph type="sldNum" sz="quarter" idx="12"/>
          </p:nvPr>
        </p:nvSpPr>
        <p:spPr/>
        <p:txBody>
          <a:bodyPr/>
          <a:lstStyle/>
          <a:p>
            <a:fld id="{7EC6428E-5FD7-DD4E-B76A-02764629EB9F}" type="slidenum">
              <a:rPr lang="en-US" smtClean="0"/>
              <a:t>‹#›</a:t>
            </a:fld>
            <a:endParaRPr lang="en-US"/>
          </a:p>
        </p:txBody>
      </p:sp>
    </p:spTree>
    <p:extLst>
      <p:ext uri="{BB962C8B-B14F-4D97-AF65-F5344CB8AC3E}">
        <p14:creationId xmlns:p14="http://schemas.microsoft.com/office/powerpoint/2010/main" val="116306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63C5A5-C3C8-8744-90D4-DEE9C9B732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A32A976-8A51-CD49-BC5F-C79C1E5DA0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237AA81-3954-EF48-96F1-5A4BE8A423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47EB20-6723-3646-A876-0A60768D71CF}" type="datetimeFigureOut">
              <a:rPr lang="en-US" smtClean="0"/>
              <a:t>10/14/2021</a:t>
            </a:fld>
            <a:endParaRPr lang="en-US"/>
          </a:p>
        </p:txBody>
      </p:sp>
      <p:sp>
        <p:nvSpPr>
          <p:cNvPr id="5" name="Footer Placeholder 4">
            <a:extLst>
              <a:ext uri="{FF2B5EF4-FFF2-40B4-BE49-F238E27FC236}">
                <a16:creationId xmlns:a16="http://schemas.microsoft.com/office/drawing/2014/main" id="{B5C8B0A6-BE0F-9E43-9C33-B4998FBF2D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7651425-E56B-0B4B-967D-DCE846AB68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6428E-5FD7-DD4E-B76A-02764629EB9F}" type="slidenum">
              <a:rPr lang="en-US" smtClean="0"/>
              <a:t>‹#›</a:t>
            </a:fld>
            <a:endParaRPr lang="en-US"/>
          </a:p>
        </p:txBody>
      </p:sp>
    </p:spTree>
    <p:extLst>
      <p:ext uri="{BB962C8B-B14F-4D97-AF65-F5344CB8AC3E}">
        <p14:creationId xmlns:p14="http://schemas.microsoft.com/office/powerpoint/2010/main" val="959967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HXZGKhpv8e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BD5C9-E178-A247-9CD3-32E626644445}"/>
              </a:ext>
            </a:extLst>
          </p:cNvPr>
          <p:cNvSpPr>
            <a:spLocks noGrp="1"/>
          </p:cNvSpPr>
          <p:nvPr>
            <p:ph type="ctrTitle"/>
          </p:nvPr>
        </p:nvSpPr>
        <p:spPr>
          <a:xfrm>
            <a:off x="708991" y="3935137"/>
            <a:ext cx="9144000" cy="2387600"/>
          </a:xfrm>
        </p:spPr>
        <p:txBody>
          <a:bodyPr/>
          <a:lstStyle/>
          <a:p>
            <a:pPr algn="l"/>
            <a:r>
              <a:rPr lang="en-GB" altLang="en-US" b="1" dirty="0">
                <a:latin typeface="Calibri" panose="020F0502020204030204" pitchFamily="34" charset="0"/>
              </a:rPr>
              <a:t>The Production Code </a:t>
            </a:r>
            <a:r>
              <a:rPr lang="en-GB" altLang="en-US" dirty="0">
                <a:latin typeface="Calibri" panose="020F0502020204030204" pitchFamily="34" charset="0"/>
              </a:rPr>
              <a:t>(The Hays Code)</a:t>
            </a:r>
            <a:endParaRPr lang="en-US" dirty="0"/>
          </a:p>
        </p:txBody>
      </p:sp>
    </p:spTree>
    <p:extLst>
      <p:ext uri="{BB962C8B-B14F-4D97-AF65-F5344CB8AC3E}">
        <p14:creationId xmlns:p14="http://schemas.microsoft.com/office/powerpoint/2010/main" val="125462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erms and conditions | British Board of Film Classification">
            <a:extLst>
              <a:ext uri="{FF2B5EF4-FFF2-40B4-BE49-F238E27FC236}">
                <a16:creationId xmlns:a16="http://schemas.microsoft.com/office/drawing/2014/main" id="{045EACC6-27CA-0F47-A72D-F48B00A697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1427" y="1236917"/>
            <a:ext cx="5740400" cy="35687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608032C-8500-6A44-91C3-A916F8B2C36E}"/>
              </a:ext>
            </a:extLst>
          </p:cNvPr>
          <p:cNvSpPr txBox="1"/>
          <p:nvPr/>
        </p:nvSpPr>
        <p:spPr>
          <a:xfrm>
            <a:off x="745436" y="713697"/>
            <a:ext cx="3906078" cy="523220"/>
          </a:xfrm>
          <a:prstGeom prst="rect">
            <a:avLst/>
          </a:prstGeom>
          <a:noFill/>
        </p:spPr>
        <p:txBody>
          <a:bodyPr wrap="square" rtlCol="0">
            <a:spAutoFit/>
          </a:bodyPr>
          <a:lstStyle/>
          <a:p>
            <a:r>
              <a:rPr lang="en-US" sz="2800" dirty="0"/>
              <a:t>Do you recognise these?</a:t>
            </a:r>
          </a:p>
        </p:txBody>
      </p:sp>
      <p:sp>
        <p:nvSpPr>
          <p:cNvPr id="6" name="TextBox 5">
            <a:extLst>
              <a:ext uri="{FF2B5EF4-FFF2-40B4-BE49-F238E27FC236}">
                <a16:creationId xmlns:a16="http://schemas.microsoft.com/office/drawing/2014/main" id="{6730EE5C-8C43-B647-95D0-7303246906FE}"/>
              </a:ext>
            </a:extLst>
          </p:cNvPr>
          <p:cNvSpPr txBox="1"/>
          <p:nvPr/>
        </p:nvSpPr>
        <p:spPr>
          <a:xfrm>
            <a:off x="7941365" y="4666976"/>
            <a:ext cx="4456043" cy="954107"/>
          </a:xfrm>
          <a:prstGeom prst="rect">
            <a:avLst/>
          </a:prstGeom>
          <a:noFill/>
        </p:spPr>
        <p:txBody>
          <a:bodyPr wrap="square" rtlCol="0">
            <a:spAutoFit/>
          </a:bodyPr>
          <a:lstStyle/>
          <a:p>
            <a:r>
              <a:rPr lang="en-US" sz="2800" dirty="0"/>
              <a:t>What are their purpose and</a:t>
            </a:r>
          </a:p>
          <a:p>
            <a:r>
              <a:rPr lang="en-US" sz="2800" dirty="0"/>
              <a:t>who makes up these rules?</a:t>
            </a:r>
          </a:p>
        </p:txBody>
      </p:sp>
      <p:sp>
        <p:nvSpPr>
          <p:cNvPr id="7" name="TextBox 6">
            <a:extLst>
              <a:ext uri="{FF2B5EF4-FFF2-40B4-BE49-F238E27FC236}">
                <a16:creationId xmlns:a16="http://schemas.microsoft.com/office/drawing/2014/main" id="{F151E227-1B85-474C-802F-B563CAAEA366}"/>
              </a:ext>
            </a:extLst>
          </p:cNvPr>
          <p:cNvSpPr txBox="1"/>
          <p:nvPr/>
        </p:nvSpPr>
        <p:spPr>
          <a:xfrm>
            <a:off x="3313043" y="6213877"/>
            <a:ext cx="5565914" cy="523220"/>
          </a:xfrm>
          <a:prstGeom prst="rect">
            <a:avLst/>
          </a:prstGeom>
          <a:noFill/>
        </p:spPr>
        <p:txBody>
          <a:bodyPr wrap="square" rtlCol="0">
            <a:spAutoFit/>
          </a:bodyPr>
          <a:lstStyle/>
          <a:p>
            <a:pPr algn="ctr"/>
            <a:r>
              <a:rPr lang="en-US" sz="2800" dirty="0"/>
              <a:t>What is the American equivalent?</a:t>
            </a:r>
          </a:p>
        </p:txBody>
      </p:sp>
    </p:spTree>
    <p:extLst>
      <p:ext uri="{BB962C8B-B14F-4D97-AF65-F5344CB8AC3E}">
        <p14:creationId xmlns:p14="http://schemas.microsoft.com/office/powerpoint/2010/main" val="412589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Isosceles Triangle 22">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Text&#10;&#10;Description automatically generated">
            <a:extLst>
              <a:ext uri="{FF2B5EF4-FFF2-40B4-BE49-F238E27FC236}">
                <a16:creationId xmlns:a16="http://schemas.microsoft.com/office/drawing/2014/main" id="{9D913309-5CD4-EE45-8FD0-3E5545426713}"/>
              </a:ext>
            </a:extLst>
          </p:cNvPr>
          <p:cNvPicPr>
            <a:picLocks noChangeAspect="1"/>
          </p:cNvPicPr>
          <p:nvPr/>
        </p:nvPicPr>
        <p:blipFill>
          <a:blip r:embed="rId2"/>
          <a:stretch>
            <a:fillRect/>
          </a:stretch>
        </p:blipFill>
        <p:spPr>
          <a:xfrm>
            <a:off x="1244531" y="643467"/>
            <a:ext cx="9702937" cy="5571065"/>
          </a:xfrm>
          <a:prstGeom prst="rect">
            <a:avLst/>
          </a:prstGeom>
          <a:ln>
            <a:noFill/>
          </a:ln>
        </p:spPr>
      </p:pic>
      <p:sp>
        <p:nvSpPr>
          <p:cNvPr id="25" name="Isosceles Triangle 24">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938A209-A025-9448-BC89-3ADB91B63BFE}"/>
              </a:ext>
            </a:extLst>
          </p:cNvPr>
          <p:cNvSpPr txBox="1"/>
          <p:nvPr/>
        </p:nvSpPr>
        <p:spPr>
          <a:xfrm>
            <a:off x="1878496" y="4621696"/>
            <a:ext cx="3021496" cy="461665"/>
          </a:xfrm>
          <a:prstGeom prst="rect">
            <a:avLst/>
          </a:prstGeom>
          <a:noFill/>
        </p:spPr>
        <p:txBody>
          <a:bodyPr wrap="square" rtlCol="0">
            <a:spAutoFit/>
          </a:bodyPr>
          <a:lstStyle/>
          <a:p>
            <a:pPr algn="ctr"/>
            <a:r>
              <a:rPr lang="en-US" sz="2400" dirty="0"/>
              <a:t>The MPAA</a:t>
            </a:r>
          </a:p>
        </p:txBody>
      </p:sp>
    </p:spTree>
    <p:extLst>
      <p:ext uri="{BB962C8B-B14F-4D97-AF65-F5344CB8AC3E}">
        <p14:creationId xmlns:p14="http://schemas.microsoft.com/office/powerpoint/2010/main" val="2486179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a:extLst>
              <a:ext uri="{FF2B5EF4-FFF2-40B4-BE49-F238E27FC236}">
                <a16:creationId xmlns:a16="http://schemas.microsoft.com/office/drawing/2014/main" id="{565FDD45-1B5C-DA44-840E-B6F35C57319C}"/>
              </a:ext>
            </a:extLst>
          </p:cNvPr>
          <p:cNvSpPr>
            <a:spLocks noGrp="1" noChangeArrowheads="1"/>
          </p:cNvSpPr>
          <p:nvPr>
            <p:ph type="title"/>
          </p:nvPr>
        </p:nvSpPr>
        <p:spPr/>
        <p:txBody>
          <a:bodyPr/>
          <a:lstStyle/>
          <a:p>
            <a:pPr>
              <a:defRPr/>
            </a:pPr>
            <a:r>
              <a:rPr lang="en-GB" altLang="en-US" dirty="0">
                <a:solidFill>
                  <a:schemeClr val="tx1"/>
                </a:solidFill>
                <a:latin typeface="Calibri" panose="020F0502020204030204" pitchFamily="34" charset="0"/>
                <a:ea typeface="+mj-ea"/>
              </a:rPr>
              <a:t>Production </a:t>
            </a:r>
            <a:r>
              <a:rPr lang="en-GB" altLang="en-US">
                <a:solidFill>
                  <a:schemeClr val="tx1"/>
                </a:solidFill>
                <a:latin typeface="Calibri" panose="020F0502020204030204" pitchFamily="34" charset="0"/>
                <a:ea typeface="+mj-ea"/>
              </a:rPr>
              <a:t>Code Administration (PCA) </a:t>
            </a:r>
            <a:endParaRPr lang="en-US" altLang="en-US" dirty="0">
              <a:solidFill>
                <a:schemeClr val="tx1"/>
              </a:solidFill>
              <a:latin typeface="Calibri" panose="020F0502020204030204" pitchFamily="34" charset="0"/>
              <a:ea typeface="+mj-ea"/>
            </a:endParaRPr>
          </a:p>
        </p:txBody>
      </p:sp>
      <p:sp>
        <p:nvSpPr>
          <p:cNvPr id="17412" name="Rectangle 7">
            <a:extLst>
              <a:ext uri="{FF2B5EF4-FFF2-40B4-BE49-F238E27FC236}">
                <a16:creationId xmlns:a16="http://schemas.microsoft.com/office/drawing/2014/main" id="{B8FB3A30-CFA4-DC47-963D-060D72F4E8C7}"/>
              </a:ext>
            </a:extLst>
          </p:cNvPr>
          <p:cNvSpPr>
            <a:spLocks noGrp="1" noChangeArrowheads="1"/>
          </p:cNvSpPr>
          <p:nvPr>
            <p:ph idx="1"/>
          </p:nvPr>
        </p:nvSpPr>
        <p:spPr>
          <a:xfrm>
            <a:off x="845127" y="1341575"/>
            <a:ext cx="10515600" cy="4351338"/>
          </a:xfrm>
        </p:spPr>
        <p:txBody>
          <a:bodyPr>
            <a:normAutofit/>
          </a:bodyPr>
          <a:lstStyle/>
          <a:p>
            <a:pPr marL="0" indent="0" eaLnBrk="1" fontAlgn="auto" hangingPunct="1">
              <a:lnSpc>
                <a:spcPct val="150000"/>
              </a:lnSpc>
              <a:buClr>
                <a:schemeClr val="tx1"/>
              </a:buClr>
              <a:buSzPct val="90000"/>
              <a:buNone/>
              <a:defRPr/>
            </a:pPr>
            <a:r>
              <a:rPr lang="en-GB" altLang="en-US" dirty="0">
                <a:latin typeface="Calibri" panose="020F0502020204030204" pitchFamily="34" charset="0"/>
                <a:cs typeface="Calibri" panose="020F0502020204030204" pitchFamily="34" charset="0"/>
              </a:rPr>
              <a:t>-A set of self-regulating guidelines that dictated American film content between 1934 to 1966-ish.</a:t>
            </a:r>
          </a:p>
          <a:p>
            <a:pPr marL="0" indent="0" eaLnBrk="1" fontAlgn="auto" hangingPunct="1">
              <a:lnSpc>
                <a:spcPct val="150000"/>
              </a:lnSpc>
              <a:buClr>
                <a:schemeClr val="tx1"/>
              </a:buClr>
              <a:buSzPct val="90000"/>
              <a:buNone/>
              <a:defRPr/>
            </a:pPr>
            <a:endParaRPr lang="en-US" altLang="en-US" dirty="0">
              <a:latin typeface="Calibri" panose="020F0502020204030204" pitchFamily="34" charset="0"/>
              <a:cs typeface="Calibri" panose="020F0502020204030204" pitchFamily="34" charset="0"/>
            </a:endParaRPr>
          </a:p>
          <a:p>
            <a:pPr marL="0" indent="0" eaLnBrk="1" fontAlgn="auto" hangingPunct="1">
              <a:lnSpc>
                <a:spcPct val="150000"/>
              </a:lnSpc>
              <a:buClr>
                <a:schemeClr val="tx1"/>
              </a:buClr>
              <a:buSzPct val="90000"/>
              <a:buNone/>
              <a:defRPr/>
            </a:pPr>
            <a:r>
              <a:rPr lang="en-GB" altLang="en-US" dirty="0">
                <a:solidFill>
                  <a:srgbClr val="0070C0"/>
                </a:solidFill>
                <a:latin typeface="Calibri" panose="020F0502020204030204" pitchFamily="34" charset="0"/>
                <a:cs typeface="Calibri" panose="020F0502020204030204" pitchFamily="34" charset="0"/>
              </a:rPr>
              <a:t>-Nicknamed ‘the Hays Code’ after Will Hays who was the president of the Motion Picture Producers and Distributors of America at the time.</a:t>
            </a:r>
          </a:p>
        </p:txBody>
      </p:sp>
      <p:pic>
        <p:nvPicPr>
          <p:cNvPr id="4098" name="Picture 2">
            <a:extLst>
              <a:ext uri="{FF2B5EF4-FFF2-40B4-BE49-F238E27FC236}">
                <a16:creationId xmlns:a16="http://schemas.microsoft.com/office/drawing/2014/main" id="{CE4270A6-948D-FF42-B714-C267785CC5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3777" y="4826000"/>
            <a:ext cx="1638300" cy="20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864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374BB-5B1A-5F4A-95C0-68BBB1AB9C90}"/>
              </a:ext>
            </a:extLst>
          </p:cNvPr>
          <p:cNvSpPr>
            <a:spLocks noGrp="1"/>
          </p:cNvSpPr>
          <p:nvPr>
            <p:ph type="title"/>
          </p:nvPr>
        </p:nvSpPr>
        <p:spPr/>
        <p:txBody>
          <a:bodyPr/>
          <a:lstStyle/>
          <a:p>
            <a:r>
              <a:rPr lang="en-GB" altLang="en-US" dirty="0">
                <a:latin typeface="Calibri" panose="020F0502020204030204" pitchFamily="34" charset="0"/>
              </a:rPr>
              <a:t>The Production Code was based on the concept that… </a:t>
            </a:r>
            <a:endParaRPr lang="en-US" dirty="0"/>
          </a:p>
        </p:txBody>
      </p:sp>
      <p:sp>
        <p:nvSpPr>
          <p:cNvPr id="4099" name="Rectangle 3">
            <a:extLst>
              <a:ext uri="{FF2B5EF4-FFF2-40B4-BE49-F238E27FC236}">
                <a16:creationId xmlns:a16="http://schemas.microsoft.com/office/drawing/2014/main" id="{657C4DD0-5342-EA41-A817-B450AB81D292}"/>
              </a:ext>
            </a:extLst>
          </p:cNvPr>
          <p:cNvSpPr>
            <a:spLocks noGrp="1" noChangeArrowheads="1"/>
          </p:cNvSpPr>
          <p:nvPr>
            <p:ph idx="1"/>
          </p:nvPr>
        </p:nvSpPr>
        <p:spPr>
          <a:xfrm>
            <a:off x="838200" y="2075007"/>
            <a:ext cx="10515600" cy="4351338"/>
          </a:xfrm>
        </p:spPr>
        <p:txBody>
          <a:bodyPr anchor="t">
            <a:noAutofit/>
          </a:bodyPr>
          <a:lstStyle/>
          <a:p>
            <a:pPr marL="274320" indent="-274320" algn="ctr">
              <a:lnSpc>
                <a:spcPct val="150000"/>
              </a:lnSpc>
              <a:buNone/>
              <a:defRPr/>
            </a:pPr>
            <a:r>
              <a:rPr lang="en-US" altLang="en-US" sz="4000" dirty="0">
                <a:solidFill>
                  <a:srgbClr val="0070C0"/>
                </a:solidFill>
                <a:latin typeface="Calibri" panose="020F0502020204030204" pitchFamily="34" charset="0"/>
              </a:rPr>
              <a:t>  </a:t>
            </a:r>
            <a:r>
              <a:rPr lang="en-US" altLang="en-US" sz="4000" i="1" dirty="0">
                <a:solidFill>
                  <a:srgbClr val="0070C0"/>
                </a:solidFill>
                <a:latin typeface="Calibri" pitchFamily="34" charset="0"/>
              </a:rPr>
              <a:t>’If motion pictures present stories that will affect lives for the better, they can become the most powerful force for the improvement of mankind’. </a:t>
            </a:r>
            <a:endParaRPr lang="en-US" altLang="en-US" sz="4000" dirty="0">
              <a:solidFill>
                <a:srgbClr val="0070C0"/>
              </a:solidFill>
            </a:endParaRPr>
          </a:p>
        </p:txBody>
      </p:sp>
    </p:spTree>
    <p:extLst>
      <p:ext uri="{BB962C8B-B14F-4D97-AF65-F5344CB8AC3E}">
        <p14:creationId xmlns:p14="http://schemas.microsoft.com/office/powerpoint/2010/main" val="212215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5">
            <a:extLst>
              <a:ext uri="{FF2B5EF4-FFF2-40B4-BE49-F238E27FC236}">
                <a16:creationId xmlns:a16="http://schemas.microsoft.com/office/drawing/2014/main" id="{F304CEF6-A8EB-B14F-B4C4-DD3B32B65F17}"/>
              </a:ext>
            </a:extLst>
          </p:cNvPr>
          <p:cNvSpPr>
            <a:spLocks noGrp="1" noChangeArrowheads="1"/>
          </p:cNvSpPr>
          <p:nvPr>
            <p:ph type="title"/>
          </p:nvPr>
        </p:nvSpPr>
        <p:spPr/>
        <p:txBody>
          <a:bodyPr/>
          <a:lstStyle/>
          <a:p>
            <a:pPr>
              <a:defRPr/>
            </a:pPr>
            <a:r>
              <a:rPr lang="en-GB" altLang="en-US" dirty="0">
                <a:solidFill>
                  <a:schemeClr val="tx1"/>
                </a:solidFill>
                <a:latin typeface="Calibri" panose="020F0502020204030204" pitchFamily="34" charset="0"/>
                <a:ea typeface="+mj-ea"/>
              </a:rPr>
              <a:t>Ruling Period</a:t>
            </a:r>
            <a:endParaRPr lang="en-US" altLang="en-US" dirty="0">
              <a:solidFill>
                <a:schemeClr val="tx1"/>
              </a:solidFill>
              <a:latin typeface="Calibri" panose="020F0502020204030204" pitchFamily="34" charset="0"/>
              <a:ea typeface="+mj-ea"/>
            </a:endParaRPr>
          </a:p>
        </p:txBody>
      </p:sp>
      <p:sp>
        <p:nvSpPr>
          <p:cNvPr id="18436" name="Rectangle 16">
            <a:extLst>
              <a:ext uri="{FF2B5EF4-FFF2-40B4-BE49-F238E27FC236}">
                <a16:creationId xmlns:a16="http://schemas.microsoft.com/office/drawing/2014/main" id="{C9E082D5-5E44-234C-A60E-9C7AC373CF66}"/>
              </a:ext>
            </a:extLst>
          </p:cNvPr>
          <p:cNvSpPr>
            <a:spLocks noGrp="1" noChangeArrowheads="1"/>
          </p:cNvSpPr>
          <p:nvPr>
            <p:ph idx="1"/>
          </p:nvPr>
        </p:nvSpPr>
        <p:spPr/>
        <p:txBody>
          <a:bodyPr anchor="t">
            <a:noAutofit/>
          </a:bodyPr>
          <a:lstStyle/>
          <a:p>
            <a:pPr marL="0" indent="0" eaLnBrk="1" fontAlgn="auto" hangingPunct="1">
              <a:lnSpc>
                <a:spcPct val="150000"/>
              </a:lnSpc>
              <a:buClr>
                <a:schemeClr val="tx1"/>
              </a:buClr>
              <a:buNone/>
              <a:defRPr/>
            </a:pPr>
            <a:r>
              <a:rPr lang="en-GB" altLang="en-US" sz="2400" dirty="0"/>
              <a:t>-Although the code was technically voluntary, in practice the major Hollywood studios used the Hays Code guidelines as a convenient means of staving off pressure groups and avoiding formal ratings.</a:t>
            </a:r>
          </a:p>
          <a:p>
            <a:pPr marL="0" indent="0" eaLnBrk="1" fontAlgn="auto" hangingPunct="1">
              <a:lnSpc>
                <a:spcPct val="150000"/>
              </a:lnSpc>
              <a:buClr>
                <a:schemeClr val="tx1"/>
              </a:buClr>
              <a:buNone/>
              <a:defRPr/>
            </a:pPr>
            <a:endParaRPr lang="en-GB" altLang="en-US" sz="2400" dirty="0"/>
          </a:p>
          <a:p>
            <a:pPr marL="0" indent="0" eaLnBrk="1" fontAlgn="auto" hangingPunct="1">
              <a:lnSpc>
                <a:spcPct val="150000"/>
              </a:lnSpc>
              <a:buClr>
                <a:schemeClr val="tx1"/>
              </a:buClr>
              <a:buNone/>
              <a:defRPr/>
            </a:pPr>
            <a:r>
              <a:rPr lang="en-GB" altLang="en-US" sz="2400" dirty="0">
                <a:solidFill>
                  <a:srgbClr val="0563C1"/>
                </a:solidFill>
                <a:hlinkClick r:id="rId2">
                  <a:extLst>
                    <a:ext uri="{A12FA001-AC4F-418D-AE19-62706E023703}">
                      <ahyp:hlinkClr xmlns:ahyp="http://schemas.microsoft.com/office/drawing/2018/hyperlinkcolor" val="tx"/>
                    </a:ext>
                  </a:extLst>
                </a:hlinkClick>
              </a:rPr>
              <a:t>-Catholic </a:t>
            </a:r>
            <a:r>
              <a:rPr lang="en-GB" altLang="en-US" sz="2400" dirty="0">
                <a:solidFill>
                  <a:srgbClr val="0070C0"/>
                </a:solidFill>
                <a:hlinkClick r:id="rId2">
                  <a:extLst>
                    <a:ext uri="{A12FA001-AC4F-418D-AE19-62706E023703}">
                      <ahyp:hlinkClr xmlns:ahyp="http://schemas.microsoft.com/office/drawing/2018/hyperlinkcolor" val="tx"/>
                    </a:ext>
                  </a:extLst>
                </a:hlinkClick>
              </a:rPr>
              <a:t>Legion of Decency </a:t>
            </a:r>
            <a:r>
              <a:rPr lang="en-GB" altLang="en-US" sz="2400" dirty="0">
                <a:solidFill>
                  <a:srgbClr val="0070C0"/>
                </a:solidFill>
              </a:rPr>
              <a:t>– boycotted immoral films. </a:t>
            </a:r>
          </a:p>
          <a:p>
            <a:pPr marL="0" indent="0" eaLnBrk="1" fontAlgn="auto" hangingPunct="1">
              <a:lnSpc>
                <a:spcPct val="150000"/>
              </a:lnSpc>
              <a:buClr>
                <a:schemeClr val="tx1"/>
              </a:buClr>
              <a:buNone/>
              <a:defRPr/>
            </a:pPr>
            <a:endParaRPr lang="en-GB" altLang="en-US" sz="2400" dirty="0">
              <a:solidFill>
                <a:srgbClr val="FF0000"/>
              </a:solidFill>
            </a:endParaRPr>
          </a:p>
          <a:p>
            <a:pPr marL="0" indent="0">
              <a:lnSpc>
                <a:spcPct val="150000"/>
              </a:lnSpc>
              <a:buClr>
                <a:schemeClr val="tx1"/>
              </a:buClr>
              <a:buNone/>
              <a:defRPr/>
            </a:pPr>
            <a:r>
              <a:rPr lang="en-GB" altLang="en-US" sz="2400" dirty="0">
                <a:solidFill>
                  <a:srgbClr val="FF0000"/>
                </a:solidFill>
                <a:hlinkClick r:id="rId2">
                  <a:extLst>
                    <a:ext uri="{A12FA001-AC4F-418D-AE19-62706E023703}">
                      <ahyp:hlinkClr xmlns:ahyp="http://schemas.microsoft.com/office/drawing/2018/hyperlinkcolor" val="tx"/>
                    </a:ext>
                  </a:extLst>
                </a:hlinkClick>
              </a:rPr>
              <a:t>https://www.youtube.com/watch?v=HXZGKhpv8eg</a:t>
            </a:r>
            <a:endParaRPr lang="en-GB" altLang="en-US" sz="2400" dirty="0">
              <a:solidFill>
                <a:srgbClr val="FF0000"/>
              </a:solidFill>
            </a:endParaRPr>
          </a:p>
          <a:p>
            <a:pPr marL="0" indent="0" eaLnBrk="1" fontAlgn="auto" hangingPunct="1">
              <a:lnSpc>
                <a:spcPct val="150000"/>
              </a:lnSpc>
              <a:buClr>
                <a:schemeClr val="tx1"/>
              </a:buClr>
              <a:buNone/>
              <a:defRPr/>
            </a:pPr>
            <a:endParaRPr lang="en-US" altLang="en-US" sz="2400" dirty="0">
              <a:solidFill>
                <a:srgbClr val="0070C0"/>
              </a:solidFill>
              <a:latin typeface="Calibri" panose="020F0502020204030204" pitchFamily="34" charset="0"/>
            </a:endParaRPr>
          </a:p>
          <a:p>
            <a:pPr marL="0" indent="0" eaLnBrk="1" fontAlgn="auto" hangingPunct="1">
              <a:lnSpc>
                <a:spcPct val="150000"/>
              </a:lnSpc>
              <a:buClr>
                <a:schemeClr val="tx1"/>
              </a:buClr>
              <a:buNone/>
              <a:defRPr/>
            </a:pPr>
            <a:endParaRPr lang="en-US" altLang="en-US" sz="2400" dirty="0">
              <a:solidFill>
                <a:srgbClr val="0070C0"/>
              </a:solidFill>
              <a:latin typeface="Calibri" panose="020F0502020204030204" pitchFamily="34" charset="0"/>
            </a:endParaRPr>
          </a:p>
        </p:txBody>
      </p:sp>
      <p:sp>
        <p:nvSpPr>
          <p:cNvPr id="2" name="TextBox 1">
            <a:extLst>
              <a:ext uri="{FF2B5EF4-FFF2-40B4-BE49-F238E27FC236}">
                <a16:creationId xmlns:a16="http://schemas.microsoft.com/office/drawing/2014/main" id="{2FC61348-CE12-4ABE-BAC4-8CF73FE85EAE}"/>
              </a:ext>
            </a:extLst>
          </p:cNvPr>
          <p:cNvSpPr txBox="1"/>
          <p:nvPr/>
        </p:nvSpPr>
        <p:spPr>
          <a:xfrm>
            <a:off x="8963307" y="4950164"/>
            <a:ext cx="3230514" cy="584775"/>
          </a:xfrm>
          <a:prstGeom prst="rect">
            <a:avLst/>
          </a:prstGeom>
          <a:noFill/>
        </p:spPr>
        <p:txBody>
          <a:bodyPr wrap="square" rtlCol="0">
            <a:spAutoFit/>
          </a:bodyPr>
          <a:lstStyle/>
          <a:p>
            <a:r>
              <a:rPr lang="en-GB" sz="3200" b="1" dirty="0">
                <a:solidFill>
                  <a:srgbClr val="FF0000"/>
                </a:solidFill>
              </a:rPr>
              <a:t>Watch this clip</a:t>
            </a:r>
          </a:p>
        </p:txBody>
      </p:sp>
      <p:sp>
        <p:nvSpPr>
          <p:cNvPr id="3" name="Arrow: U-Turn 2">
            <a:extLst>
              <a:ext uri="{FF2B5EF4-FFF2-40B4-BE49-F238E27FC236}">
                <a16:creationId xmlns:a16="http://schemas.microsoft.com/office/drawing/2014/main" id="{BBC72294-5BAF-41E9-81FE-E5F453160256}"/>
              </a:ext>
            </a:extLst>
          </p:cNvPr>
          <p:cNvSpPr/>
          <p:nvPr/>
        </p:nvSpPr>
        <p:spPr>
          <a:xfrm rot="10256299">
            <a:off x="6865330" y="5692367"/>
            <a:ext cx="3819970" cy="711127"/>
          </a:xfrm>
          <a:prstGeom prst="uturnArrow">
            <a:avLst>
              <a:gd name="adj1" fmla="val 24170"/>
              <a:gd name="adj2" fmla="val 25000"/>
              <a:gd name="adj3" fmla="val 25000"/>
              <a:gd name="adj4" fmla="val 43750"/>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36448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a:extLst>
              <a:ext uri="{FF2B5EF4-FFF2-40B4-BE49-F238E27FC236}">
                <a16:creationId xmlns:a16="http://schemas.microsoft.com/office/drawing/2014/main" id="{DBF62BEE-3FFF-E04D-A00B-2BE3816BE75F}"/>
              </a:ext>
            </a:extLst>
          </p:cNvPr>
          <p:cNvSpPr>
            <a:spLocks noGrp="1" noChangeArrowheads="1"/>
          </p:cNvSpPr>
          <p:nvPr>
            <p:ph type="title"/>
          </p:nvPr>
        </p:nvSpPr>
        <p:spPr/>
        <p:txBody>
          <a:bodyPr>
            <a:normAutofit/>
          </a:bodyPr>
          <a:lstStyle/>
          <a:p>
            <a:pPr>
              <a:defRPr/>
            </a:pPr>
            <a:r>
              <a:rPr lang="en-US" altLang="en-US" dirty="0">
                <a:latin typeface="Calibri" pitchFamily="34" charset="0"/>
              </a:rPr>
              <a:t>General Principles</a:t>
            </a:r>
            <a:endParaRPr lang="en-US" altLang="en-US" dirty="0">
              <a:solidFill>
                <a:schemeClr val="tx1"/>
              </a:solidFill>
              <a:latin typeface="Calibri" panose="020F0502020204030204" pitchFamily="34" charset="0"/>
              <a:ea typeface="+mj-ea"/>
            </a:endParaRPr>
          </a:p>
        </p:txBody>
      </p:sp>
      <p:sp>
        <p:nvSpPr>
          <p:cNvPr id="8196" name="Rectangle 7">
            <a:extLst>
              <a:ext uri="{FF2B5EF4-FFF2-40B4-BE49-F238E27FC236}">
                <a16:creationId xmlns:a16="http://schemas.microsoft.com/office/drawing/2014/main" id="{2BF71ADA-DAEE-3243-84E2-32529823140E}"/>
              </a:ext>
            </a:extLst>
          </p:cNvPr>
          <p:cNvSpPr>
            <a:spLocks noGrp="1" noChangeArrowheads="1"/>
          </p:cNvSpPr>
          <p:nvPr>
            <p:ph idx="1"/>
          </p:nvPr>
        </p:nvSpPr>
        <p:spPr>
          <a:xfrm>
            <a:off x="838200" y="1504995"/>
            <a:ext cx="10515600" cy="4351338"/>
          </a:xfrm>
        </p:spPr>
        <p:txBody>
          <a:bodyPr>
            <a:noAutofit/>
          </a:bodyPr>
          <a:lstStyle/>
          <a:p>
            <a:pPr marL="0" indent="0">
              <a:lnSpc>
                <a:spcPct val="150000"/>
              </a:lnSpc>
              <a:buClr>
                <a:schemeClr val="tx1"/>
              </a:buClr>
              <a:buNone/>
              <a:defRPr/>
            </a:pPr>
            <a:r>
              <a:rPr lang="en-US" altLang="en-US" sz="2300" dirty="0">
                <a:latin typeface="Calibri" pitchFamily="34" charset="0"/>
              </a:rPr>
              <a:t>-No picture shall be produced that will lower the moral standards of those who see it. Hence the sympathy of the audience should never be thrown to the side of crime, wrongdoing, evil or sin. </a:t>
            </a:r>
          </a:p>
          <a:p>
            <a:pPr>
              <a:lnSpc>
                <a:spcPct val="150000"/>
              </a:lnSpc>
              <a:buClr>
                <a:schemeClr val="tx1"/>
              </a:buClr>
              <a:buFont typeface="Wingdings 2" charset="2"/>
              <a:buChar char=""/>
              <a:defRPr/>
            </a:pPr>
            <a:endParaRPr lang="en-US" altLang="en-US" sz="2300" dirty="0">
              <a:latin typeface="Calibri" pitchFamily="34" charset="0"/>
            </a:endParaRPr>
          </a:p>
          <a:p>
            <a:pPr marL="0" indent="0">
              <a:lnSpc>
                <a:spcPct val="150000"/>
              </a:lnSpc>
              <a:buClr>
                <a:schemeClr val="tx1"/>
              </a:buClr>
              <a:buNone/>
              <a:defRPr/>
            </a:pPr>
            <a:r>
              <a:rPr lang="en-US" altLang="en-US" sz="2300" dirty="0">
                <a:solidFill>
                  <a:srgbClr val="0070C0"/>
                </a:solidFill>
                <a:latin typeface="Calibri" pitchFamily="34" charset="0"/>
              </a:rPr>
              <a:t>-Correct standards of life, subject only to the requirements of drama and entertainment, shall be presented. </a:t>
            </a:r>
          </a:p>
          <a:p>
            <a:pPr>
              <a:lnSpc>
                <a:spcPct val="150000"/>
              </a:lnSpc>
              <a:buClr>
                <a:schemeClr val="tx1"/>
              </a:buClr>
              <a:buFont typeface="Wingdings 2" charset="2"/>
              <a:buChar char=""/>
              <a:defRPr/>
            </a:pPr>
            <a:endParaRPr lang="en-US" altLang="en-US" sz="2300" dirty="0">
              <a:latin typeface="Calibri" pitchFamily="34" charset="0"/>
            </a:endParaRPr>
          </a:p>
          <a:p>
            <a:pPr marL="0" indent="0">
              <a:lnSpc>
                <a:spcPct val="150000"/>
              </a:lnSpc>
              <a:buClr>
                <a:schemeClr val="tx1"/>
              </a:buClr>
              <a:buNone/>
              <a:defRPr/>
            </a:pPr>
            <a:r>
              <a:rPr lang="en-US" altLang="en-US" sz="2300" dirty="0">
                <a:latin typeface="Calibri" pitchFamily="34" charset="0"/>
              </a:rPr>
              <a:t>-Law, natural or human, shall not be ridiculed, nor shall sympathy be created for its violation. </a:t>
            </a:r>
          </a:p>
        </p:txBody>
      </p:sp>
    </p:spTree>
    <p:extLst>
      <p:ext uri="{BB962C8B-B14F-4D97-AF65-F5344CB8AC3E}">
        <p14:creationId xmlns:p14="http://schemas.microsoft.com/office/powerpoint/2010/main" val="1619018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1FA2B-4A27-FC48-A913-A3B4745581AC}"/>
              </a:ext>
            </a:extLst>
          </p:cNvPr>
          <p:cNvSpPr>
            <a:spLocks noGrp="1"/>
          </p:cNvSpPr>
          <p:nvPr>
            <p:ph type="title"/>
          </p:nvPr>
        </p:nvSpPr>
        <p:spPr/>
        <p:txBody>
          <a:bodyPr/>
          <a:lstStyle/>
          <a:p>
            <a:pPr>
              <a:defRPr/>
            </a:pPr>
            <a:r>
              <a:rPr lang="en-GB" dirty="0">
                <a:latin typeface="Calibri" panose="020F0502020204030204" pitchFamily="34" charset="0"/>
                <a:ea typeface="+mj-ea"/>
                <a:cs typeface="Calibri" panose="020F0502020204030204" pitchFamily="34" charset="0"/>
              </a:rPr>
              <a:t>The rules were grouped under the </a:t>
            </a:r>
            <a:r>
              <a:rPr lang="en-GB">
                <a:latin typeface="Calibri" panose="020F0502020204030204" pitchFamily="34" charset="0"/>
                <a:ea typeface="+mj-ea"/>
                <a:cs typeface="Calibri" panose="020F0502020204030204" pitchFamily="34" charset="0"/>
              </a:rPr>
              <a:t>following headings:</a:t>
            </a:r>
            <a:endParaRPr lang="en-GB" dirty="0">
              <a:ea typeface="+mj-ea"/>
            </a:endParaRPr>
          </a:p>
        </p:txBody>
      </p:sp>
      <p:sp>
        <p:nvSpPr>
          <p:cNvPr id="3" name="Content Placeholder 2">
            <a:extLst>
              <a:ext uri="{FF2B5EF4-FFF2-40B4-BE49-F238E27FC236}">
                <a16:creationId xmlns:a16="http://schemas.microsoft.com/office/drawing/2014/main" id="{6D405186-B5F3-CE42-B7E9-B192592430F8}"/>
              </a:ext>
            </a:extLst>
          </p:cNvPr>
          <p:cNvSpPr>
            <a:spLocks noGrp="1"/>
          </p:cNvSpPr>
          <p:nvPr>
            <p:ph idx="1"/>
          </p:nvPr>
        </p:nvSpPr>
        <p:spPr/>
        <p:txBody>
          <a:bodyPr>
            <a:noAutofit/>
          </a:bodyPr>
          <a:lstStyle/>
          <a:p>
            <a:pPr marL="0" indent="0" eaLnBrk="1" fontAlgn="auto" hangingPunct="1">
              <a:buClr>
                <a:schemeClr val="tx1"/>
              </a:buClr>
              <a:buNone/>
              <a:defRPr/>
            </a:pPr>
            <a:r>
              <a:rPr lang="en-GB" sz="1800" dirty="0">
                <a:latin typeface="Calibri" panose="020F0502020204030204" pitchFamily="34" charset="0"/>
                <a:cs typeface="Calibri" panose="020F0502020204030204" pitchFamily="34" charset="0"/>
              </a:rPr>
              <a:t>-Crimes Against The Law</a:t>
            </a:r>
          </a:p>
          <a:p>
            <a:pPr marL="0" indent="0" eaLnBrk="1" fontAlgn="auto" hangingPunct="1">
              <a:buClr>
                <a:schemeClr val="tx1"/>
              </a:buClr>
              <a:buNone/>
              <a:defRPr/>
            </a:pPr>
            <a:r>
              <a:rPr lang="en-GB" sz="1800" dirty="0">
                <a:solidFill>
                  <a:srgbClr val="0070C0"/>
                </a:solidFill>
                <a:latin typeface="Calibri" panose="020F0502020204030204" pitchFamily="34" charset="0"/>
                <a:cs typeface="Calibri" panose="020F0502020204030204" pitchFamily="34" charset="0"/>
              </a:rPr>
              <a:t>-Sex</a:t>
            </a:r>
          </a:p>
          <a:p>
            <a:pPr marL="0" indent="0" eaLnBrk="1" fontAlgn="auto" hangingPunct="1">
              <a:buClr>
                <a:schemeClr val="tx1"/>
              </a:buClr>
              <a:buNone/>
              <a:defRPr/>
            </a:pPr>
            <a:r>
              <a:rPr lang="en-GB" sz="1800" dirty="0">
                <a:latin typeface="Calibri" panose="020F0502020204030204" pitchFamily="34" charset="0"/>
                <a:cs typeface="Calibri" panose="020F0502020204030204" pitchFamily="34" charset="0"/>
              </a:rPr>
              <a:t>-Vulgarity</a:t>
            </a:r>
          </a:p>
          <a:p>
            <a:pPr marL="0" indent="0" eaLnBrk="1" fontAlgn="auto" hangingPunct="1">
              <a:buClr>
                <a:schemeClr val="tx1"/>
              </a:buClr>
              <a:buNone/>
              <a:defRPr/>
            </a:pPr>
            <a:r>
              <a:rPr lang="en-GB" sz="1800" dirty="0">
                <a:solidFill>
                  <a:srgbClr val="0070C0"/>
                </a:solidFill>
                <a:latin typeface="Calibri" panose="020F0502020204030204" pitchFamily="34" charset="0"/>
                <a:cs typeface="Calibri" panose="020F0502020204030204" pitchFamily="34" charset="0"/>
              </a:rPr>
              <a:t>-Obscenity</a:t>
            </a:r>
          </a:p>
          <a:p>
            <a:pPr marL="0" indent="0" eaLnBrk="1" fontAlgn="auto" hangingPunct="1">
              <a:buClr>
                <a:schemeClr val="tx1"/>
              </a:buClr>
              <a:buNone/>
              <a:defRPr/>
            </a:pPr>
            <a:r>
              <a:rPr lang="en-GB" sz="1800" dirty="0">
                <a:latin typeface="Calibri" panose="020F0502020204030204" pitchFamily="34" charset="0"/>
                <a:cs typeface="Calibri" panose="020F0502020204030204" pitchFamily="34" charset="0"/>
              </a:rPr>
              <a:t>-Profanity</a:t>
            </a:r>
          </a:p>
          <a:p>
            <a:pPr marL="0" indent="0" eaLnBrk="1" fontAlgn="auto" hangingPunct="1">
              <a:buClr>
                <a:schemeClr val="tx1"/>
              </a:buClr>
              <a:buNone/>
              <a:defRPr/>
            </a:pPr>
            <a:r>
              <a:rPr lang="en-GB" sz="1800" dirty="0">
                <a:solidFill>
                  <a:srgbClr val="0070C0"/>
                </a:solidFill>
                <a:latin typeface="Calibri" panose="020F0502020204030204" pitchFamily="34" charset="0"/>
                <a:cs typeface="Calibri" panose="020F0502020204030204" pitchFamily="34" charset="0"/>
              </a:rPr>
              <a:t>-Costume</a:t>
            </a:r>
          </a:p>
          <a:p>
            <a:pPr marL="0" indent="0" eaLnBrk="1" fontAlgn="auto" hangingPunct="1">
              <a:buClr>
                <a:schemeClr val="tx1"/>
              </a:buClr>
              <a:buNone/>
              <a:defRPr/>
            </a:pPr>
            <a:r>
              <a:rPr lang="en-GB" sz="1800" dirty="0">
                <a:latin typeface="Calibri" panose="020F0502020204030204" pitchFamily="34" charset="0"/>
                <a:cs typeface="Calibri" panose="020F0502020204030204" pitchFamily="34" charset="0"/>
              </a:rPr>
              <a:t>-Dances (i.e. suggestive movements)</a:t>
            </a:r>
          </a:p>
          <a:p>
            <a:pPr marL="0" indent="0" eaLnBrk="1" fontAlgn="auto" hangingPunct="1">
              <a:buClr>
                <a:schemeClr val="tx1"/>
              </a:buClr>
              <a:buNone/>
              <a:defRPr/>
            </a:pPr>
            <a:r>
              <a:rPr lang="en-GB" sz="1800" dirty="0">
                <a:solidFill>
                  <a:srgbClr val="0070C0"/>
                </a:solidFill>
                <a:latin typeface="Calibri" panose="020F0502020204030204" pitchFamily="34" charset="0"/>
                <a:cs typeface="Calibri" panose="020F0502020204030204" pitchFamily="34" charset="0"/>
              </a:rPr>
              <a:t>-Religion</a:t>
            </a:r>
          </a:p>
          <a:p>
            <a:pPr marL="0" indent="0" eaLnBrk="1" fontAlgn="auto" hangingPunct="1">
              <a:buClr>
                <a:schemeClr val="tx1"/>
              </a:buClr>
              <a:buNone/>
              <a:defRPr/>
            </a:pPr>
            <a:r>
              <a:rPr lang="en-GB" sz="1800" dirty="0">
                <a:latin typeface="Calibri" panose="020F0502020204030204" pitchFamily="34" charset="0"/>
                <a:cs typeface="Calibri" panose="020F0502020204030204" pitchFamily="34" charset="0"/>
              </a:rPr>
              <a:t>-Locations (i.e. the bedroom)</a:t>
            </a:r>
          </a:p>
          <a:p>
            <a:pPr marL="0" indent="0" eaLnBrk="1" fontAlgn="auto" hangingPunct="1">
              <a:buClr>
                <a:schemeClr val="tx1"/>
              </a:buClr>
              <a:buNone/>
              <a:defRPr/>
            </a:pPr>
            <a:r>
              <a:rPr lang="en-GB" sz="1800" dirty="0">
                <a:solidFill>
                  <a:srgbClr val="0070C0"/>
                </a:solidFill>
                <a:latin typeface="Calibri" panose="020F0502020204030204" pitchFamily="34" charset="0"/>
                <a:cs typeface="Calibri" panose="020F0502020204030204" pitchFamily="34" charset="0"/>
              </a:rPr>
              <a:t>-National Feelings</a:t>
            </a:r>
          </a:p>
          <a:p>
            <a:pPr marL="0" indent="0" eaLnBrk="1" fontAlgn="auto" hangingPunct="1">
              <a:buClr>
                <a:schemeClr val="tx1"/>
              </a:buClr>
              <a:buNone/>
              <a:defRPr/>
            </a:pPr>
            <a:r>
              <a:rPr lang="en-GB" sz="1800" dirty="0">
                <a:latin typeface="Calibri" panose="020F0502020204030204" pitchFamily="34" charset="0"/>
                <a:cs typeface="Calibri" panose="020F0502020204030204" pitchFamily="34" charset="0"/>
              </a:rPr>
              <a:t>-Titles </a:t>
            </a:r>
          </a:p>
          <a:p>
            <a:pPr marL="0" indent="0" eaLnBrk="1" fontAlgn="auto" hangingPunct="1">
              <a:buClr>
                <a:schemeClr val="tx1"/>
              </a:buClr>
              <a:buNone/>
              <a:defRPr/>
            </a:pPr>
            <a:r>
              <a:rPr lang="en-GB" sz="1800" dirty="0">
                <a:solidFill>
                  <a:srgbClr val="0070C0"/>
                </a:solidFill>
                <a:latin typeface="Calibri" panose="020F0502020204030204" pitchFamily="34" charset="0"/>
                <a:cs typeface="Calibri" panose="020F0502020204030204" pitchFamily="34" charset="0"/>
              </a:rPr>
              <a:t>-Extremely graphic violence.</a:t>
            </a:r>
          </a:p>
          <a:p>
            <a:pPr eaLnBrk="1" fontAlgn="auto" hangingPunct="1">
              <a:buFont typeface="Wingdings 2" charset="2"/>
              <a:buChar char=""/>
              <a:defRPr/>
            </a:pPr>
            <a:endParaRPr lang="en-GB"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2670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B113B-BBAC-48FA-88C6-D2EBDF2081CE}"/>
              </a:ext>
            </a:extLst>
          </p:cNvPr>
          <p:cNvSpPr>
            <a:spLocks noGrp="1"/>
          </p:cNvSpPr>
          <p:nvPr>
            <p:ph type="title"/>
          </p:nvPr>
        </p:nvSpPr>
        <p:spPr/>
        <p:txBody>
          <a:bodyPr/>
          <a:lstStyle/>
          <a:p>
            <a:r>
              <a:rPr lang="en-GB" b="1" dirty="0"/>
              <a:t>Task</a:t>
            </a:r>
          </a:p>
        </p:txBody>
      </p:sp>
      <p:sp>
        <p:nvSpPr>
          <p:cNvPr id="3" name="Content Placeholder 2">
            <a:extLst>
              <a:ext uri="{FF2B5EF4-FFF2-40B4-BE49-F238E27FC236}">
                <a16:creationId xmlns:a16="http://schemas.microsoft.com/office/drawing/2014/main" id="{88FF1097-0F62-AC4D-B42C-B9677A41ECAD}"/>
              </a:ext>
            </a:extLst>
          </p:cNvPr>
          <p:cNvSpPr>
            <a:spLocks noGrp="1"/>
          </p:cNvSpPr>
          <p:nvPr>
            <p:ph idx="1"/>
          </p:nvPr>
        </p:nvSpPr>
        <p:spPr/>
        <p:txBody>
          <a:bodyPr>
            <a:normAutofit/>
          </a:bodyPr>
          <a:lstStyle/>
          <a:p>
            <a:pPr marL="0" indent="0">
              <a:buNone/>
            </a:pPr>
            <a:r>
              <a:rPr lang="en-GB" altLang="en-US" sz="3200" dirty="0">
                <a:cs typeface="Calibri" panose="020F0502020204030204" pitchFamily="34" charset="0"/>
              </a:rPr>
              <a:t>Which scenes do you think would have had their content restricted by PCA? </a:t>
            </a:r>
          </a:p>
          <a:p>
            <a:pPr marL="0" indent="0">
              <a:buNone/>
            </a:pPr>
            <a:endParaRPr lang="en-GB" altLang="en-US" sz="3200" dirty="0">
              <a:cs typeface="Calibri" panose="020F0502020204030204" pitchFamily="34" charset="0"/>
            </a:endParaRPr>
          </a:p>
          <a:p>
            <a:pPr marL="0" indent="0">
              <a:buNone/>
            </a:pPr>
            <a:r>
              <a:rPr lang="en-US" sz="3200" dirty="0">
                <a:solidFill>
                  <a:srgbClr val="0070C0"/>
                </a:solidFill>
              </a:rPr>
              <a:t>Try to come up with </a:t>
            </a:r>
            <a:r>
              <a:rPr lang="en-US" sz="3200" u="sng" dirty="0">
                <a:solidFill>
                  <a:srgbClr val="0070C0"/>
                </a:solidFill>
              </a:rPr>
              <a:t>at least </a:t>
            </a:r>
            <a:r>
              <a:rPr lang="en-US" sz="3200" b="1" dirty="0">
                <a:solidFill>
                  <a:srgbClr val="0070C0"/>
                </a:solidFill>
              </a:rPr>
              <a:t>3 scene examples</a:t>
            </a:r>
            <a:r>
              <a:rPr lang="en-US" sz="3200" dirty="0">
                <a:solidFill>
                  <a:srgbClr val="0070C0"/>
                </a:solidFill>
              </a:rPr>
              <a:t>.</a:t>
            </a:r>
          </a:p>
        </p:txBody>
      </p:sp>
      <p:pic>
        <p:nvPicPr>
          <p:cNvPr id="3074" name="Picture 2" descr="Casablanca Posters and Prints | Posterlounge.co.uk">
            <a:extLst>
              <a:ext uri="{FF2B5EF4-FFF2-40B4-BE49-F238E27FC236}">
                <a16:creationId xmlns:a16="http://schemas.microsoft.com/office/drawing/2014/main" id="{719FC753-5CF9-2A47-AF9E-DE7A4D72B6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6957" y="4110863"/>
            <a:ext cx="3352800" cy="2518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3858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344</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 2</vt:lpstr>
      <vt:lpstr>Office Theme</vt:lpstr>
      <vt:lpstr>The Production Code (The Hays Code)</vt:lpstr>
      <vt:lpstr>PowerPoint Presentation</vt:lpstr>
      <vt:lpstr>PowerPoint Presentation</vt:lpstr>
      <vt:lpstr>Production Code Administration (PCA) </vt:lpstr>
      <vt:lpstr>The Production Code was based on the concept that… </vt:lpstr>
      <vt:lpstr>Ruling Period</vt:lpstr>
      <vt:lpstr>General Principles</vt:lpstr>
      <vt:lpstr>The rules were grouped under the following headings:</vt:lpstr>
      <vt:lpstr>Task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Production Code (The Hays Code)</dc:title>
  <dc:creator>Stephen Grantham</dc:creator>
  <cp:lastModifiedBy>Stephen Grantham</cp:lastModifiedBy>
  <cp:revision>12</cp:revision>
  <dcterms:created xsi:type="dcterms:W3CDTF">2020-10-11T19:47:20Z</dcterms:created>
  <dcterms:modified xsi:type="dcterms:W3CDTF">2021-10-14T20:13:14Z</dcterms:modified>
</cp:coreProperties>
</file>