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57" r:id="rId3"/>
    <p:sldId id="305" r:id="rId4"/>
    <p:sldId id="259" r:id="rId5"/>
    <p:sldId id="307" r:id="rId6"/>
    <p:sldId id="306" r:id="rId7"/>
    <p:sldId id="308" r:id="rId8"/>
    <p:sldId id="263" r:id="rId9"/>
    <p:sldId id="309" r:id="rId10"/>
    <p:sldId id="310" r:id="rId11"/>
    <p:sldId id="266" r:id="rId12"/>
    <p:sldId id="312" r:id="rId13"/>
    <p:sldId id="325" r:id="rId14"/>
    <p:sldId id="315" r:id="rId15"/>
    <p:sldId id="276" r:id="rId16"/>
    <p:sldId id="271" r:id="rId17"/>
    <p:sldId id="314" r:id="rId18"/>
    <p:sldId id="269" r:id="rId19"/>
    <p:sldId id="299" r:id="rId20"/>
    <p:sldId id="296" r:id="rId21"/>
    <p:sldId id="298" r:id="rId22"/>
    <p:sldId id="274" r:id="rId23"/>
    <p:sldId id="286" r:id="rId24"/>
    <p:sldId id="316" r:id="rId25"/>
    <p:sldId id="317" r:id="rId26"/>
    <p:sldId id="270" r:id="rId27"/>
    <p:sldId id="319" r:id="rId28"/>
    <p:sldId id="323" r:id="rId29"/>
    <p:sldId id="313" r:id="rId30"/>
    <p:sldId id="318" r:id="rId31"/>
    <p:sldId id="320" r:id="rId32"/>
    <p:sldId id="321" r:id="rId33"/>
    <p:sldId id="322" r:id="rId34"/>
    <p:sldId id="287" r:id="rId35"/>
    <p:sldId id="292"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5" autoAdjust="0"/>
    <p:restoredTop sz="94660"/>
  </p:normalViewPr>
  <p:slideViewPr>
    <p:cSldViewPr snapToGrid="0">
      <p:cViewPr varScale="1">
        <p:scale>
          <a:sx n="105" d="100"/>
          <a:sy n="105" d="100"/>
        </p:scale>
        <p:origin x="120" y="1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F708102-C5CD-4ABD-BB12-2AA87C4F7C68}" type="datetimeFigureOut">
              <a:rPr lang="en-GB" smtClean="0"/>
              <a:t>30/09/2021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440D37E-28FC-4DCA-ACD8-D0D79F8A1F94}" type="slidenum">
              <a:rPr lang="en-GB" smtClean="0"/>
              <a:t>‹#›</a:t>
            </a:fld>
            <a:endParaRPr lang="en-GB"/>
          </a:p>
        </p:txBody>
      </p:sp>
    </p:spTree>
    <p:extLst>
      <p:ext uri="{BB962C8B-B14F-4D97-AF65-F5344CB8AC3E}">
        <p14:creationId xmlns:p14="http://schemas.microsoft.com/office/powerpoint/2010/main" val="35836617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F708102-C5CD-4ABD-BB12-2AA87C4F7C68}" type="datetimeFigureOut">
              <a:rPr lang="en-GB" smtClean="0"/>
              <a:t>30/09/2021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440D37E-28FC-4DCA-ACD8-D0D79F8A1F94}" type="slidenum">
              <a:rPr lang="en-GB" smtClean="0"/>
              <a:t>‹#›</a:t>
            </a:fld>
            <a:endParaRPr lang="en-GB"/>
          </a:p>
        </p:txBody>
      </p:sp>
    </p:spTree>
    <p:extLst>
      <p:ext uri="{BB962C8B-B14F-4D97-AF65-F5344CB8AC3E}">
        <p14:creationId xmlns:p14="http://schemas.microsoft.com/office/powerpoint/2010/main" val="8339731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F708102-C5CD-4ABD-BB12-2AA87C4F7C68}" type="datetimeFigureOut">
              <a:rPr lang="en-GB" smtClean="0"/>
              <a:t>30/09/2021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440D37E-28FC-4DCA-ACD8-D0D79F8A1F94}" type="slidenum">
              <a:rPr lang="en-GB" smtClean="0"/>
              <a:t>‹#›</a:t>
            </a:fld>
            <a:endParaRPr lang="en-GB"/>
          </a:p>
        </p:txBody>
      </p:sp>
    </p:spTree>
    <p:extLst>
      <p:ext uri="{BB962C8B-B14F-4D97-AF65-F5344CB8AC3E}">
        <p14:creationId xmlns:p14="http://schemas.microsoft.com/office/powerpoint/2010/main" val="33855878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571DAF4-D38A-403C-BE95-2875B55EC949}" type="datetimeFigureOut">
              <a:rPr lang="en-GB" smtClean="0">
                <a:solidFill>
                  <a:prstClr val="black">
                    <a:tint val="75000"/>
                  </a:prstClr>
                </a:solidFill>
              </a:rPr>
              <a:pPr/>
              <a:t>30/09/2021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10B342ED-DC87-4ACB-8BF4-618F7BDD9C9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602858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571DAF4-D38A-403C-BE95-2875B55EC949}" type="datetimeFigureOut">
              <a:rPr lang="en-GB" smtClean="0">
                <a:solidFill>
                  <a:prstClr val="black">
                    <a:tint val="75000"/>
                  </a:prstClr>
                </a:solidFill>
              </a:rPr>
              <a:pPr/>
              <a:t>30/09/2021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10B342ED-DC87-4ACB-8BF4-618F7BDD9C9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200705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571DAF4-D38A-403C-BE95-2875B55EC949}" type="datetimeFigureOut">
              <a:rPr lang="en-GB" smtClean="0">
                <a:solidFill>
                  <a:prstClr val="black">
                    <a:tint val="75000"/>
                  </a:prstClr>
                </a:solidFill>
              </a:rPr>
              <a:pPr/>
              <a:t>30/09/2021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10B342ED-DC87-4ACB-8BF4-618F7BDD9C9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80425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571DAF4-D38A-403C-BE95-2875B55EC949}" type="datetimeFigureOut">
              <a:rPr lang="en-GB" smtClean="0">
                <a:solidFill>
                  <a:prstClr val="black">
                    <a:tint val="75000"/>
                  </a:prstClr>
                </a:solidFill>
              </a:rPr>
              <a:pPr/>
              <a:t>30/09/2021</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10B342ED-DC87-4ACB-8BF4-618F7BDD9C9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947557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571DAF4-D38A-403C-BE95-2875B55EC949}" type="datetimeFigureOut">
              <a:rPr lang="en-GB" smtClean="0">
                <a:solidFill>
                  <a:prstClr val="black">
                    <a:tint val="75000"/>
                  </a:prstClr>
                </a:solidFill>
              </a:rPr>
              <a:pPr/>
              <a:t>30/09/2021</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10B342ED-DC87-4ACB-8BF4-618F7BDD9C9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656864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571DAF4-D38A-403C-BE95-2875B55EC949}" type="datetimeFigureOut">
              <a:rPr lang="en-GB" smtClean="0">
                <a:solidFill>
                  <a:prstClr val="black">
                    <a:tint val="75000"/>
                  </a:prstClr>
                </a:solidFill>
              </a:rPr>
              <a:pPr/>
              <a:t>30/09/2021</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10B342ED-DC87-4ACB-8BF4-618F7BDD9C9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654036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71DAF4-D38A-403C-BE95-2875B55EC949}" type="datetimeFigureOut">
              <a:rPr lang="en-GB" smtClean="0">
                <a:solidFill>
                  <a:prstClr val="black">
                    <a:tint val="75000"/>
                  </a:prstClr>
                </a:solidFill>
              </a:rPr>
              <a:pPr/>
              <a:t>30/09/2021</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10B342ED-DC87-4ACB-8BF4-618F7BDD9C9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458837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71DAF4-D38A-403C-BE95-2875B55EC949}" type="datetimeFigureOut">
              <a:rPr lang="en-GB" smtClean="0">
                <a:solidFill>
                  <a:prstClr val="black">
                    <a:tint val="75000"/>
                  </a:prstClr>
                </a:solidFill>
              </a:rPr>
              <a:pPr/>
              <a:t>30/09/2021</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10B342ED-DC87-4ACB-8BF4-618F7BDD9C9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969689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F708102-C5CD-4ABD-BB12-2AA87C4F7C68}" type="datetimeFigureOut">
              <a:rPr lang="en-GB" smtClean="0"/>
              <a:t>30/09/2021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440D37E-28FC-4DCA-ACD8-D0D79F8A1F94}" type="slidenum">
              <a:rPr lang="en-GB" smtClean="0"/>
              <a:t>‹#›</a:t>
            </a:fld>
            <a:endParaRPr lang="en-GB"/>
          </a:p>
        </p:txBody>
      </p:sp>
    </p:spTree>
    <p:extLst>
      <p:ext uri="{BB962C8B-B14F-4D97-AF65-F5344CB8AC3E}">
        <p14:creationId xmlns:p14="http://schemas.microsoft.com/office/powerpoint/2010/main" val="33106089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71DAF4-D38A-403C-BE95-2875B55EC949}" type="datetimeFigureOut">
              <a:rPr lang="en-GB" smtClean="0">
                <a:solidFill>
                  <a:prstClr val="black">
                    <a:tint val="75000"/>
                  </a:prstClr>
                </a:solidFill>
              </a:rPr>
              <a:pPr/>
              <a:t>30/09/2021</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10B342ED-DC87-4ACB-8BF4-618F7BDD9C9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767467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571DAF4-D38A-403C-BE95-2875B55EC949}" type="datetimeFigureOut">
              <a:rPr lang="en-GB" smtClean="0">
                <a:solidFill>
                  <a:prstClr val="black">
                    <a:tint val="75000"/>
                  </a:prstClr>
                </a:solidFill>
              </a:rPr>
              <a:pPr/>
              <a:t>30/09/2021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10B342ED-DC87-4ACB-8BF4-618F7BDD9C9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763949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571DAF4-D38A-403C-BE95-2875B55EC949}" type="datetimeFigureOut">
              <a:rPr lang="en-GB" smtClean="0">
                <a:solidFill>
                  <a:prstClr val="black">
                    <a:tint val="75000"/>
                  </a:prstClr>
                </a:solidFill>
              </a:rPr>
              <a:pPr/>
              <a:t>30/09/2021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10B342ED-DC87-4ACB-8BF4-618F7BDD9C9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638695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F708102-C5CD-4ABD-BB12-2AA87C4F7C68}" type="datetimeFigureOut">
              <a:rPr lang="en-GB" smtClean="0"/>
              <a:t>30/09/2021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440D37E-28FC-4DCA-ACD8-D0D79F8A1F94}" type="slidenum">
              <a:rPr lang="en-GB" smtClean="0"/>
              <a:t>‹#›</a:t>
            </a:fld>
            <a:endParaRPr lang="en-GB"/>
          </a:p>
        </p:txBody>
      </p:sp>
    </p:spTree>
    <p:extLst>
      <p:ext uri="{BB962C8B-B14F-4D97-AF65-F5344CB8AC3E}">
        <p14:creationId xmlns:p14="http://schemas.microsoft.com/office/powerpoint/2010/main" val="22685873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F708102-C5CD-4ABD-BB12-2AA87C4F7C68}" type="datetimeFigureOut">
              <a:rPr lang="en-GB" smtClean="0"/>
              <a:t>30/09/2021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440D37E-28FC-4DCA-ACD8-D0D79F8A1F94}" type="slidenum">
              <a:rPr lang="en-GB" smtClean="0"/>
              <a:t>‹#›</a:t>
            </a:fld>
            <a:endParaRPr lang="en-GB"/>
          </a:p>
        </p:txBody>
      </p:sp>
    </p:spTree>
    <p:extLst>
      <p:ext uri="{BB962C8B-B14F-4D97-AF65-F5344CB8AC3E}">
        <p14:creationId xmlns:p14="http://schemas.microsoft.com/office/powerpoint/2010/main" val="25510852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F708102-C5CD-4ABD-BB12-2AA87C4F7C68}" type="datetimeFigureOut">
              <a:rPr lang="en-GB" smtClean="0"/>
              <a:t>30/09/2021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440D37E-28FC-4DCA-ACD8-D0D79F8A1F94}" type="slidenum">
              <a:rPr lang="en-GB" smtClean="0"/>
              <a:t>‹#›</a:t>
            </a:fld>
            <a:endParaRPr lang="en-GB"/>
          </a:p>
        </p:txBody>
      </p:sp>
    </p:spTree>
    <p:extLst>
      <p:ext uri="{BB962C8B-B14F-4D97-AF65-F5344CB8AC3E}">
        <p14:creationId xmlns:p14="http://schemas.microsoft.com/office/powerpoint/2010/main" val="18159730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F708102-C5CD-4ABD-BB12-2AA87C4F7C68}" type="datetimeFigureOut">
              <a:rPr lang="en-GB" smtClean="0"/>
              <a:t>30/09/2021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440D37E-28FC-4DCA-ACD8-D0D79F8A1F94}" type="slidenum">
              <a:rPr lang="en-GB" smtClean="0"/>
              <a:t>‹#›</a:t>
            </a:fld>
            <a:endParaRPr lang="en-GB"/>
          </a:p>
        </p:txBody>
      </p:sp>
    </p:spTree>
    <p:extLst>
      <p:ext uri="{BB962C8B-B14F-4D97-AF65-F5344CB8AC3E}">
        <p14:creationId xmlns:p14="http://schemas.microsoft.com/office/powerpoint/2010/main" val="24252019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708102-C5CD-4ABD-BB12-2AA87C4F7C68}" type="datetimeFigureOut">
              <a:rPr lang="en-GB" smtClean="0"/>
              <a:t>30/09/2021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440D37E-28FC-4DCA-ACD8-D0D79F8A1F94}" type="slidenum">
              <a:rPr lang="en-GB" smtClean="0"/>
              <a:t>‹#›</a:t>
            </a:fld>
            <a:endParaRPr lang="en-GB"/>
          </a:p>
        </p:txBody>
      </p:sp>
    </p:spTree>
    <p:extLst>
      <p:ext uri="{BB962C8B-B14F-4D97-AF65-F5344CB8AC3E}">
        <p14:creationId xmlns:p14="http://schemas.microsoft.com/office/powerpoint/2010/main" val="35126675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708102-C5CD-4ABD-BB12-2AA87C4F7C68}" type="datetimeFigureOut">
              <a:rPr lang="en-GB" smtClean="0"/>
              <a:t>30/09/2021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440D37E-28FC-4DCA-ACD8-D0D79F8A1F94}" type="slidenum">
              <a:rPr lang="en-GB" smtClean="0"/>
              <a:t>‹#›</a:t>
            </a:fld>
            <a:endParaRPr lang="en-GB"/>
          </a:p>
        </p:txBody>
      </p:sp>
    </p:spTree>
    <p:extLst>
      <p:ext uri="{BB962C8B-B14F-4D97-AF65-F5344CB8AC3E}">
        <p14:creationId xmlns:p14="http://schemas.microsoft.com/office/powerpoint/2010/main" val="35795331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708102-C5CD-4ABD-BB12-2AA87C4F7C68}" type="datetimeFigureOut">
              <a:rPr lang="en-GB" smtClean="0"/>
              <a:t>30/09/2021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440D37E-28FC-4DCA-ACD8-D0D79F8A1F94}" type="slidenum">
              <a:rPr lang="en-GB" smtClean="0"/>
              <a:t>‹#›</a:t>
            </a:fld>
            <a:endParaRPr lang="en-GB"/>
          </a:p>
        </p:txBody>
      </p:sp>
    </p:spTree>
    <p:extLst>
      <p:ext uri="{BB962C8B-B14F-4D97-AF65-F5344CB8AC3E}">
        <p14:creationId xmlns:p14="http://schemas.microsoft.com/office/powerpoint/2010/main" val="35093741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708102-C5CD-4ABD-BB12-2AA87C4F7C68}" type="datetimeFigureOut">
              <a:rPr lang="en-GB" smtClean="0"/>
              <a:t>30/09/2021</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40D37E-28FC-4DCA-ACD8-D0D79F8A1F94}" type="slidenum">
              <a:rPr lang="en-GB" smtClean="0"/>
              <a:t>‹#›</a:t>
            </a:fld>
            <a:endParaRPr lang="en-GB"/>
          </a:p>
        </p:txBody>
      </p:sp>
    </p:spTree>
    <p:extLst>
      <p:ext uri="{BB962C8B-B14F-4D97-AF65-F5344CB8AC3E}">
        <p14:creationId xmlns:p14="http://schemas.microsoft.com/office/powerpoint/2010/main" val="5330399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71DAF4-D38A-403C-BE95-2875B55EC949}" type="datetimeFigureOut">
              <a:rPr lang="en-GB" smtClean="0">
                <a:solidFill>
                  <a:prstClr val="black">
                    <a:tint val="75000"/>
                  </a:prstClr>
                </a:solidFill>
              </a:rPr>
              <a:pPr/>
              <a:t>30/09/2021</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B342ED-DC87-4ACB-8BF4-618F7BDD9C9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5553275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Q9GiJENtc5o&amp;list=PLrYIGpF9a49AIbzPmbXvZazKCxJX-cVQk" TargetMode="External"/><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Mainstream USA Film</a:t>
            </a:r>
            <a:endParaRPr lang="en-GB" dirty="0"/>
          </a:p>
        </p:txBody>
      </p:sp>
      <p:sp>
        <p:nvSpPr>
          <p:cNvPr id="3" name="Subtitle 2"/>
          <p:cNvSpPr>
            <a:spLocks noGrp="1"/>
          </p:cNvSpPr>
          <p:nvPr>
            <p:ph type="subTitle" idx="1"/>
          </p:nvPr>
        </p:nvSpPr>
        <p:spPr/>
        <p:txBody>
          <a:bodyPr/>
          <a:lstStyle/>
          <a:p>
            <a:r>
              <a:rPr lang="en-GB" dirty="0" smtClean="0"/>
              <a:t>E.T (1982)</a:t>
            </a:r>
          </a:p>
          <a:p>
            <a:r>
              <a:rPr lang="en-GB" dirty="0" smtClean="0"/>
              <a:t>Invasion of the Body Snatchers (1956)</a:t>
            </a:r>
            <a:endParaRPr lang="en-GB" dirty="0"/>
          </a:p>
        </p:txBody>
      </p:sp>
    </p:spTree>
    <p:extLst>
      <p:ext uri="{BB962C8B-B14F-4D97-AF65-F5344CB8AC3E}">
        <p14:creationId xmlns:p14="http://schemas.microsoft.com/office/powerpoint/2010/main" val="37622076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Invasion of the Body Snatchers (1956)</a:t>
            </a:r>
            <a:endParaRPr lang="en-GB" dirty="0"/>
          </a:p>
        </p:txBody>
      </p:sp>
      <p:sp>
        <p:nvSpPr>
          <p:cNvPr id="3" name="Subtitle 2"/>
          <p:cNvSpPr>
            <a:spLocks noGrp="1"/>
          </p:cNvSpPr>
          <p:nvPr>
            <p:ph type="subTitle" idx="1"/>
          </p:nvPr>
        </p:nvSpPr>
        <p:spPr/>
        <p:txBody>
          <a:bodyPr/>
          <a:lstStyle/>
          <a:p>
            <a:r>
              <a:rPr lang="en-GB" dirty="0" smtClean="0"/>
              <a:t>Background/Context to the film</a:t>
            </a:r>
            <a:endParaRPr lang="en-GB" dirty="0"/>
          </a:p>
        </p:txBody>
      </p:sp>
    </p:spTree>
    <p:extLst>
      <p:ext uri="{BB962C8B-B14F-4D97-AF65-F5344CB8AC3E}">
        <p14:creationId xmlns:p14="http://schemas.microsoft.com/office/powerpoint/2010/main" val="8278594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What happens in the film?</a:t>
            </a:r>
            <a:endParaRPr lang="en-GB" dirty="0"/>
          </a:p>
        </p:txBody>
      </p:sp>
      <p:pic>
        <p:nvPicPr>
          <p:cNvPr id="5" name="Content Placeholder 4"/>
          <p:cNvPicPr>
            <a:picLocks noGrp="1" noChangeAspect="1"/>
          </p:cNvPicPr>
          <p:nvPr>
            <p:ph sz="half" idx="1"/>
          </p:nvPr>
        </p:nvPicPr>
        <p:blipFill>
          <a:blip r:embed="rId2"/>
          <a:stretch>
            <a:fillRect/>
          </a:stretch>
        </p:blipFill>
        <p:spPr>
          <a:xfrm>
            <a:off x="685800" y="1825625"/>
            <a:ext cx="3886200" cy="2692876"/>
          </a:xfrm>
          <a:prstGeom prst="rect">
            <a:avLst/>
          </a:prstGeom>
        </p:spPr>
      </p:pic>
      <p:sp>
        <p:nvSpPr>
          <p:cNvPr id="4" name="Content Placeholder 3"/>
          <p:cNvSpPr>
            <a:spLocks noGrp="1"/>
          </p:cNvSpPr>
          <p:nvPr>
            <p:ph sz="half" idx="2"/>
          </p:nvPr>
        </p:nvSpPr>
        <p:spPr/>
        <p:txBody>
          <a:bodyPr>
            <a:normAutofit fontScale="62500" lnSpcReduction="20000"/>
          </a:bodyPr>
          <a:lstStyle/>
          <a:p>
            <a:r>
              <a:rPr lang="en-GB" dirty="0"/>
              <a:t>The film's storyline concerns an alien invasion that begins in the fictional California town of Santa Mira. </a:t>
            </a:r>
          </a:p>
          <a:p>
            <a:r>
              <a:rPr lang="en-GB" dirty="0"/>
              <a:t>Alien plant spores have fallen from space and grown into large seed pods, each one capable of reproducing a duplicate replacement copy of each human. </a:t>
            </a:r>
          </a:p>
          <a:p>
            <a:r>
              <a:rPr lang="en-GB" dirty="0"/>
              <a:t>As each pod reaches full development, it assimilates the physical characteristics, memories, and personalities of each sleeping person placed near it; these duplicates, however, are devoid of all human emotion and personality</a:t>
            </a:r>
          </a:p>
          <a:p>
            <a:r>
              <a:rPr lang="en-GB" dirty="0"/>
              <a:t> Little by little, a local doctor uncovers this "quiet" invasion and attempts to stop it. </a:t>
            </a:r>
          </a:p>
          <a:p>
            <a:endParaRPr lang="en-GB" dirty="0"/>
          </a:p>
        </p:txBody>
      </p:sp>
    </p:spTree>
    <p:extLst>
      <p:ext uri="{BB962C8B-B14F-4D97-AF65-F5344CB8AC3E}">
        <p14:creationId xmlns:p14="http://schemas.microsoft.com/office/powerpoint/2010/main" val="40736921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Invasion of the Body Snatchers</a:t>
            </a:r>
            <a:br>
              <a:rPr lang="en-US" dirty="0" smtClean="0"/>
            </a:br>
            <a:r>
              <a:rPr lang="en-US" dirty="0" smtClean="0"/>
              <a:t>Genre</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The </a:t>
            </a:r>
            <a:r>
              <a:rPr lang="en-US" dirty="0"/>
              <a:t>film uses the sci-fi/horror convention of an alien ‘Other’ trying to invade Earth - and the human body. Other films with this theme are The Thing and Independence Day.</a:t>
            </a:r>
          </a:p>
          <a:p>
            <a:r>
              <a:rPr lang="en-US" dirty="0"/>
              <a:t>A</a:t>
            </a:r>
            <a:r>
              <a:rPr lang="en-US" dirty="0" smtClean="0"/>
              <a:t>udience pleasures: This film </a:t>
            </a:r>
            <a:r>
              <a:rPr lang="en-US" dirty="0"/>
              <a:t>offers the pleasure of exploring big ‘what-if?’ questions like what would aliens be </a:t>
            </a:r>
            <a:r>
              <a:rPr lang="en-US" dirty="0" smtClean="0"/>
              <a:t>like? It </a:t>
            </a:r>
            <a:r>
              <a:rPr lang="en-US" dirty="0"/>
              <a:t>also explores fear of being ‘taken over’ by the ‘Other’.</a:t>
            </a:r>
          </a:p>
          <a:p>
            <a:r>
              <a:rPr lang="en-US" dirty="0"/>
              <a:t>A</a:t>
            </a:r>
            <a:r>
              <a:rPr lang="en-US" dirty="0" smtClean="0"/>
              <a:t>udience </a:t>
            </a:r>
            <a:r>
              <a:rPr lang="en-US" dirty="0"/>
              <a:t>expectations </a:t>
            </a:r>
            <a:r>
              <a:rPr lang="en-US" dirty="0" smtClean="0"/>
              <a:t>fulfilled: In </a:t>
            </a:r>
            <a:r>
              <a:rPr lang="en-US" dirty="0"/>
              <a:t>the </a:t>
            </a:r>
            <a:r>
              <a:rPr lang="en-US" dirty="0" smtClean="0"/>
              <a:t>greenhouse - when </a:t>
            </a:r>
            <a:r>
              <a:rPr lang="en-US" dirty="0"/>
              <a:t>they first emerge from the pods, the aliens are grotesque and monstrous, covered in slime - we would expect evil aliens to look this </a:t>
            </a:r>
            <a:r>
              <a:rPr lang="en-US" dirty="0" smtClean="0"/>
              <a:t>way.</a:t>
            </a:r>
          </a:p>
          <a:p>
            <a:r>
              <a:rPr lang="en-US" dirty="0" smtClean="0"/>
              <a:t>Audience </a:t>
            </a:r>
            <a:r>
              <a:rPr lang="en-US" dirty="0"/>
              <a:t>expectations </a:t>
            </a:r>
            <a:r>
              <a:rPr lang="en-US" dirty="0" smtClean="0"/>
              <a:t>surprised: The </a:t>
            </a:r>
            <a:r>
              <a:rPr lang="en-US" dirty="0"/>
              <a:t>aliens then grow into exact copies of humans. They no longer look like the ‘Other’ but like anyone else, even friends and family. It’s really difficult to tell who is the enemy, and who is ‘normal’, unlike in Star Wars where it’s clear who the aliens are.</a:t>
            </a:r>
          </a:p>
        </p:txBody>
      </p:sp>
    </p:spTree>
    <p:extLst>
      <p:ext uri="{BB962C8B-B14F-4D97-AF65-F5344CB8AC3E}">
        <p14:creationId xmlns:p14="http://schemas.microsoft.com/office/powerpoint/2010/main" val="28570663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prstClr val="black"/>
                </a:solidFill>
                <a:latin typeface="Calibri Light" panose="020F0302020204030204"/>
              </a:rPr>
              <a:t>Invasion of the Body </a:t>
            </a:r>
            <a:r>
              <a:rPr lang="en-US" dirty="0" smtClean="0">
                <a:solidFill>
                  <a:prstClr val="black"/>
                </a:solidFill>
                <a:latin typeface="Calibri Light" panose="020F0302020204030204"/>
              </a:rPr>
              <a:t>Snatchers</a:t>
            </a:r>
            <a:br>
              <a:rPr lang="en-US" dirty="0" smtClean="0">
                <a:solidFill>
                  <a:prstClr val="black"/>
                </a:solidFill>
                <a:latin typeface="Calibri Light" panose="020F0302020204030204"/>
              </a:rPr>
            </a:br>
            <a:r>
              <a:rPr lang="en-US" dirty="0" smtClean="0">
                <a:solidFill>
                  <a:prstClr val="black"/>
                </a:solidFill>
                <a:latin typeface="Calibri Light" panose="020F0302020204030204"/>
              </a:rPr>
              <a:t>Influence of The </a:t>
            </a:r>
            <a:r>
              <a:rPr lang="en-US" dirty="0">
                <a:solidFill>
                  <a:prstClr val="black"/>
                </a:solidFill>
                <a:latin typeface="Calibri Light" panose="020F0302020204030204"/>
              </a:rPr>
              <a:t>Horror Film</a:t>
            </a:r>
            <a:endParaRPr lang="en-GB" dirty="0"/>
          </a:p>
        </p:txBody>
      </p:sp>
      <p:pic>
        <p:nvPicPr>
          <p:cNvPr id="5" name="Content Placeholder 4"/>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457200" y="1765914"/>
            <a:ext cx="4038600" cy="3217565"/>
          </a:xfrm>
          <a:prstGeom prst="rect">
            <a:avLst/>
          </a:prstGeom>
        </p:spPr>
      </p:pic>
      <p:sp>
        <p:nvSpPr>
          <p:cNvPr id="4" name="Content Placeholder 3"/>
          <p:cNvSpPr>
            <a:spLocks noGrp="1"/>
          </p:cNvSpPr>
          <p:nvPr>
            <p:ph sz="half" idx="2"/>
          </p:nvPr>
        </p:nvSpPr>
        <p:spPr/>
        <p:txBody>
          <a:bodyPr>
            <a:normAutofit fontScale="55000" lnSpcReduction="20000"/>
          </a:bodyPr>
          <a:lstStyle/>
          <a:p>
            <a:r>
              <a:rPr lang="en-US" dirty="0"/>
              <a:t>Horror films aim to create feelings of fear, anxiety and disgust. They provide a number of audience pleasures:</a:t>
            </a:r>
          </a:p>
          <a:p>
            <a:r>
              <a:rPr lang="en-US" b="1" dirty="0"/>
              <a:t>Visceral fear/shock: ‘jump scares’ or slowly building dread and fear </a:t>
            </a:r>
            <a:r>
              <a:rPr lang="en-US" dirty="0"/>
              <a:t>- but in a ‘safe’ environment. This creates what is called catharsis - a way of safely experiencing horrible emotions</a:t>
            </a:r>
          </a:p>
          <a:p>
            <a:r>
              <a:rPr lang="en-US" b="1" dirty="0"/>
              <a:t>Explores ‘primal’ fears </a:t>
            </a:r>
            <a:r>
              <a:rPr lang="en-US" dirty="0"/>
              <a:t>that have been in human cultures for centuries: fear of death, fear of pain, fear of losing your mind, fear of being ‘eaten’, fear of being infected or transformed, fear of ‘standing out’ or isolation, fear of being close to danger</a:t>
            </a:r>
          </a:p>
          <a:p>
            <a:r>
              <a:rPr lang="en-US" b="1" dirty="0"/>
              <a:t>Explores ‘social’ fears</a:t>
            </a:r>
            <a:r>
              <a:rPr lang="en-US" dirty="0"/>
              <a:t>, particularly: fears of the Other (people who aren’t ‘like you’), or that things we used to trust are now threatening us</a:t>
            </a:r>
            <a:r>
              <a:rPr lang="en-US" dirty="0" smtClean="0"/>
              <a:t>.</a:t>
            </a:r>
          </a:p>
          <a:p>
            <a:r>
              <a:rPr lang="en-US" dirty="0" smtClean="0"/>
              <a:t>Invasion of the Body Snatchers plays on many of these fears – the fear of losing your identity and the fear of people who are not ‘like you’</a:t>
            </a:r>
            <a:endParaRPr lang="en-US" dirty="0"/>
          </a:p>
          <a:p>
            <a:endParaRPr lang="en-GB" dirty="0"/>
          </a:p>
        </p:txBody>
      </p:sp>
    </p:spTree>
    <p:extLst>
      <p:ext uri="{BB962C8B-B14F-4D97-AF65-F5344CB8AC3E}">
        <p14:creationId xmlns:p14="http://schemas.microsoft.com/office/powerpoint/2010/main" val="19828829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Invasion of the Body Snatchers</a:t>
            </a:r>
            <a:br>
              <a:rPr lang="en-GB" dirty="0" smtClean="0"/>
            </a:br>
            <a:r>
              <a:rPr lang="en-GB" dirty="0" smtClean="0"/>
              <a:t>The influence of Film Noir</a:t>
            </a:r>
            <a:endParaRPr lang="en-GB" dirty="0"/>
          </a:p>
        </p:txBody>
      </p:sp>
      <p:pic>
        <p:nvPicPr>
          <p:cNvPr id="5" name="Content Placeholder 4"/>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685800" y="1974640"/>
            <a:ext cx="3886200" cy="3008839"/>
          </a:xfrm>
          <a:prstGeom prst="rect">
            <a:avLst/>
          </a:prstGeom>
        </p:spPr>
      </p:pic>
      <p:sp>
        <p:nvSpPr>
          <p:cNvPr id="4" name="Content Placeholder 3"/>
          <p:cNvSpPr>
            <a:spLocks noGrp="1"/>
          </p:cNvSpPr>
          <p:nvPr>
            <p:ph sz="half" idx="2"/>
          </p:nvPr>
        </p:nvSpPr>
        <p:spPr>
          <a:xfrm>
            <a:off x="4629150" y="1825624"/>
            <a:ext cx="3886200" cy="4758055"/>
          </a:xfrm>
        </p:spPr>
        <p:txBody>
          <a:bodyPr>
            <a:normAutofit fontScale="55000" lnSpcReduction="20000"/>
          </a:bodyPr>
          <a:lstStyle/>
          <a:p>
            <a:r>
              <a:rPr lang="en-GB" b="1" dirty="0"/>
              <a:t>Film noir</a:t>
            </a:r>
            <a:r>
              <a:rPr lang="en-GB" dirty="0"/>
              <a:t>, (French: “dark </a:t>
            </a:r>
            <a:r>
              <a:rPr lang="en-GB" b="1" dirty="0"/>
              <a:t>film</a:t>
            </a:r>
            <a:r>
              <a:rPr lang="en-GB" dirty="0"/>
              <a:t>”) is characterized by elements as cynical heroes, stark lighting effects and frequent use of flashbacks – all three of these are present in the film</a:t>
            </a:r>
          </a:p>
          <a:p>
            <a:r>
              <a:rPr lang="en-GB" dirty="0"/>
              <a:t>The director uses this style of filmmaking in Invasion to highlight the hero’s growing paranoia about the ‘pod people’</a:t>
            </a:r>
          </a:p>
          <a:p>
            <a:r>
              <a:rPr lang="en-GB" dirty="0"/>
              <a:t>Instead of rubber-masked monsters or stop-motion saucers, the heroes are shot criss-crossed light and shadow.  </a:t>
            </a:r>
          </a:p>
          <a:p>
            <a:r>
              <a:rPr lang="en-GB" dirty="0"/>
              <a:t>The source of the eerie effect varies: window blinds, greenhouse walls, staircase railings.  </a:t>
            </a:r>
          </a:p>
          <a:p>
            <a:r>
              <a:rPr lang="en-GB" dirty="0"/>
              <a:t>The motif peaks during the climax, when survivors Miles and Becky, on the run from their body-snatched town, spy a pit in a tunnel.  They slide in and cover themselves with slats of lumber.  The villains race overhead, and shadow and light alternate on the heroes' faces.</a:t>
            </a:r>
          </a:p>
          <a:p>
            <a:r>
              <a:rPr lang="en-GB" dirty="0"/>
              <a:t>The use of shadow and light gives the film a sense of unease and danger, exactly what the film noir film did to crime films</a:t>
            </a:r>
          </a:p>
          <a:p>
            <a:endParaRPr lang="en-GB" dirty="0"/>
          </a:p>
        </p:txBody>
      </p:sp>
    </p:spTree>
    <p:extLst>
      <p:ext uri="{BB962C8B-B14F-4D97-AF65-F5344CB8AC3E}">
        <p14:creationId xmlns:p14="http://schemas.microsoft.com/office/powerpoint/2010/main" val="19921972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600" dirty="0" smtClean="0"/>
              <a:t>UFO’s were embedded into American culture (Roswell 1947)</a:t>
            </a:r>
            <a:endParaRPr lang="en-GB" sz="3600" dirty="0"/>
          </a:p>
        </p:txBody>
      </p:sp>
      <p:sp>
        <p:nvSpPr>
          <p:cNvPr id="3" name="Content Placeholder 2"/>
          <p:cNvSpPr>
            <a:spLocks noGrp="1"/>
          </p:cNvSpPr>
          <p:nvPr>
            <p:ph sz="half" idx="1"/>
          </p:nvPr>
        </p:nvSpPr>
        <p:spPr/>
        <p:txBody>
          <a:bodyPr>
            <a:normAutofit fontScale="92500" lnSpcReduction="20000"/>
          </a:bodyPr>
          <a:lstStyle/>
          <a:p>
            <a:endParaRPr lang="en-GB" dirty="0"/>
          </a:p>
        </p:txBody>
      </p:sp>
      <p:sp>
        <p:nvSpPr>
          <p:cNvPr id="4" name="Content Placeholder 3"/>
          <p:cNvSpPr>
            <a:spLocks noGrp="1"/>
          </p:cNvSpPr>
          <p:nvPr>
            <p:ph sz="half" idx="2"/>
          </p:nvPr>
        </p:nvSpPr>
        <p:spPr/>
        <p:txBody>
          <a:bodyPr>
            <a:normAutofit fontScale="92500" lnSpcReduction="20000"/>
          </a:bodyPr>
          <a:lstStyle/>
          <a:p>
            <a:r>
              <a:rPr lang="en-GB" dirty="0" smtClean="0"/>
              <a:t>Many Americans believed in aliens after this incident in 1947. Sightings of fairies and angels in the USA as people began to see ‘lights in the skies’</a:t>
            </a:r>
          </a:p>
          <a:p>
            <a:r>
              <a:rPr lang="en-GB" dirty="0" smtClean="0"/>
              <a:t>This meant that science fiction films of the 1950s very often played on the idea of alien invasion by UFO’s – this is true of Invasion of The Body Snatchers (1956)</a:t>
            </a:r>
            <a:endParaRPr lang="en-GB"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67544" y="1628800"/>
            <a:ext cx="4032448" cy="44644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17059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Fears of brainwashing</a:t>
            </a:r>
            <a:endParaRPr lang="en-GB" dirty="0"/>
          </a:p>
        </p:txBody>
      </p:sp>
      <p:pic>
        <p:nvPicPr>
          <p:cNvPr id="5" name="Content Placeholder 4"/>
          <p:cNvPicPr>
            <a:picLocks noGrp="1" noChangeAspect="1"/>
          </p:cNvPicPr>
          <p:nvPr>
            <p:ph sz="half" idx="1"/>
          </p:nvPr>
        </p:nvPicPr>
        <p:blipFill>
          <a:blip r:embed="rId2"/>
          <a:stretch>
            <a:fillRect/>
          </a:stretch>
        </p:blipFill>
        <p:spPr>
          <a:xfrm>
            <a:off x="822960" y="1600994"/>
            <a:ext cx="3145536" cy="4524375"/>
          </a:xfrm>
          <a:prstGeom prst="rect">
            <a:avLst/>
          </a:prstGeom>
        </p:spPr>
      </p:pic>
      <p:sp>
        <p:nvSpPr>
          <p:cNvPr id="4" name="Content Placeholder 3"/>
          <p:cNvSpPr>
            <a:spLocks noGrp="1"/>
          </p:cNvSpPr>
          <p:nvPr>
            <p:ph sz="half" idx="2"/>
          </p:nvPr>
        </p:nvSpPr>
        <p:spPr/>
        <p:txBody>
          <a:bodyPr>
            <a:normAutofit fontScale="62500" lnSpcReduction="20000"/>
          </a:bodyPr>
          <a:lstStyle/>
          <a:p>
            <a:r>
              <a:rPr lang="en-GB" dirty="0"/>
              <a:t>Brainwashing (also known as mind control) is the concept that the human mind can be altered or </a:t>
            </a:r>
            <a:r>
              <a:rPr lang="en-GB" dirty="0" smtClean="0"/>
              <a:t>controlled.</a:t>
            </a:r>
            <a:endParaRPr lang="en-GB" dirty="0"/>
          </a:p>
          <a:p>
            <a:r>
              <a:rPr lang="en-GB" dirty="0" smtClean="0"/>
              <a:t>During </a:t>
            </a:r>
            <a:r>
              <a:rPr lang="en-GB" dirty="0"/>
              <a:t>the Korean War (1950-1953), it was said that some American prisoners of war (POWs) cooperated with their Chinese captors, even in a few cases defected to their side – this led to a fear of brainwashing in American </a:t>
            </a:r>
            <a:r>
              <a:rPr lang="en-GB" dirty="0" smtClean="0"/>
              <a:t>society</a:t>
            </a:r>
          </a:p>
          <a:p>
            <a:r>
              <a:rPr lang="en-GB" dirty="0" smtClean="0"/>
              <a:t>Although Invasion of the Body Snatchers is about alien invasion, the fact that the aliens take over the minds of American people means that the audience would be reminded of brainwashing when they watched the film</a:t>
            </a:r>
            <a:endParaRPr lang="en-GB" dirty="0"/>
          </a:p>
          <a:p>
            <a:endParaRPr lang="en-GB" dirty="0"/>
          </a:p>
        </p:txBody>
      </p:sp>
    </p:spTree>
    <p:extLst>
      <p:ext uri="{BB962C8B-B14F-4D97-AF65-F5344CB8AC3E}">
        <p14:creationId xmlns:p14="http://schemas.microsoft.com/office/powerpoint/2010/main" val="22506099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Hays Code</a:t>
            </a:r>
            <a:endParaRPr lang="en-GB" dirty="0"/>
          </a:p>
        </p:txBody>
      </p:sp>
      <p:sp>
        <p:nvSpPr>
          <p:cNvPr id="3" name="Content Placeholder 2"/>
          <p:cNvSpPr>
            <a:spLocks noGrp="1"/>
          </p:cNvSpPr>
          <p:nvPr>
            <p:ph sz="half" idx="1"/>
          </p:nvPr>
        </p:nvSpPr>
        <p:spPr/>
        <p:txBody>
          <a:bodyPr>
            <a:normAutofit fontScale="62500" lnSpcReduction="20000"/>
          </a:bodyPr>
          <a:lstStyle/>
          <a:p>
            <a:endParaRPr lang="en-GB" dirty="0"/>
          </a:p>
        </p:txBody>
      </p:sp>
      <p:sp>
        <p:nvSpPr>
          <p:cNvPr id="4" name="Content Placeholder 3"/>
          <p:cNvSpPr>
            <a:spLocks noGrp="1"/>
          </p:cNvSpPr>
          <p:nvPr>
            <p:ph sz="half" idx="2"/>
          </p:nvPr>
        </p:nvSpPr>
        <p:spPr/>
        <p:txBody>
          <a:bodyPr>
            <a:normAutofit fontScale="62500" lnSpcReduction="20000"/>
          </a:bodyPr>
          <a:lstStyle/>
          <a:p>
            <a:r>
              <a:rPr lang="en-GB" dirty="0" smtClean="0"/>
              <a:t>The Hays Code was a set of industry censorship guidelines created to protect American people from subversive material on the big screen. </a:t>
            </a:r>
          </a:p>
          <a:p>
            <a:r>
              <a:rPr lang="en-GB" dirty="0" smtClean="0"/>
              <a:t>This meant that </a:t>
            </a:r>
            <a:r>
              <a:rPr lang="en-GB" dirty="0" err="1" smtClean="0"/>
              <a:t>sci</a:t>
            </a:r>
            <a:r>
              <a:rPr lang="en-GB" dirty="0" smtClean="0"/>
              <a:t> fi films couldn’t really show any real ‘sex’ or ‘gore’ because of the perceived effect that this may have on the audience.</a:t>
            </a:r>
          </a:p>
          <a:p>
            <a:r>
              <a:rPr lang="en-US" dirty="0"/>
              <a:t>I</a:t>
            </a:r>
            <a:r>
              <a:rPr lang="en-US" dirty="0" smtClean="0"/>
              <a:t>ssues </a:t>
            </a:r>
            <a:r>
              <a:rPr lang="en-US" dirty="0"/>
              <a:t>of ‘wrongdoing or sin’ had to be suggested, never explicit, to ‘protect the moral </a:t>
            </a:r>
            <a:r>
              <a:rPr lang="en-US" dirty="0" err="1"/>
              <a:t>fibre</a:t>
            </a:r>
            <a:r>
              <a:rPr lang="en-US" dirty="0"/>
              <a:t> of the audience’. </a:t>
            </a:r>
            <a:r>
              <a:rPr lang="en-US" dirty="0" smtClean="0"/>
              <a:t>Therefore when Miles and Becky sleep together, the director has </a:t>
            </a:r>
            <a:r>
              <a:rPr lang="en-US" dirty="0"/>
              <a:t>to rely on verbal </a:t>
            </a:r>
            <a:r>
              <a:rPr lang="en-US" dirty="0" smtClean="0"/>
              <a:t>innuendo instead of showing them in bed </a:t>
            </a:r>
          </a:p>
          <a:p>
            <a:r>
              <a:rPr lang="en-US" dirty="0" smtClean="0"/>
              <a:t>The </a:t>
            </a:r>
            <a:r>
              <a:rPr lang="en-US" dirty="0"/>
              <a:t>scene where Becky makes breakfast implies they had spent the night together, but it is not explicit.</a:t>
            </a:r>
          </a:p>
          <a:p>
            <a:endParaRPr lang="en-GB"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67544" y="1628800"/>
            <a:ext cx="4032448" cy="44644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44882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Technology</a:t>
            </a:r>
            <a:endParaRPr lang="en-GB" dirty="0"/>
          </a:p>
        </p:txBody>
      </p:sp>
      <p:pic>
        <p:nvPicPr>
          <p:cNvPr id="5" name="Content Placeholder 4"/>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685800" y="1993900"/>
            <a:ext cx="3886200" cy="2623820"/>
          </a:xfrm>
          <a:prstGeom prst="rect">
            <a:avLst/>
          </a:prstGeom>
        </p:spPr>
      </p:pic>
      <p:sp>
        <p:nvSpPr>
          <p:cNvPr id="4" name="Content Placeholder 3"/>
          <p:cNvSpPr>
            <a:spLocks noGrp="1"/>
          </p:cNvSpPr>
          <p:nvPr>
            <p:ph sz="half" idx="2"/>
          </p:nvPr>
        </p:nvSpPr>
        <p:spPr/>
        <p:txBody>
          <a:bodyPr>
            <a:normAutofit fontScale="92500" lnSpcReduction="20000"/>
          </a:bodyPr>
          <a:lstStyle/>
          <a:p>
            <a:r>
              <a:rPr lang="en-GB" dirty="0" smtClean="0"/>
              <a:t>Television </a:t>
            </a:r>
            <a:r>
              <a:rPr lang="en-GB" dirty="0"/>
              <a:t>ownership was high meaning that less people were going to the </a:t>
            </a:r>
            <a:r>
              <a:rPr lang="en-GB" dirty="0" smtClean="0"/>
              <a:t>cinema, instead </a:t>
            </a:r>
            <a:r>
              <a:rPr lang="en-GB" dirty="0"/>
              <a:t>they stayed at home to watch programmes on their new </a:t>
            </a:r>
            <a:r>
              <a:rPr lang="en-GB" dirty="0" smtClean="0"/>
              <a:t>TVs</a:t>
            </a:r>
          </a:p>
          <a:p>
            <a:r>
              <a:rPr lang="en-GB" dirty="0" smtClean="0"/>
              <a:t>This meant that Widescreen </a:t>
            </a:r>
            <a:r>
              <a:rPr lang="en-GB" dirty="0"/>
              <a:t>technology like ‘</a:t>
            </a:r>
            <a:r>
              <a:rPr lang="en-GB" dirty="0" err="1"/>
              <a:t>superscope</a:t>
            </a:r>
            <a:r>
              <a:rPr lang="en-GB" dirty="0"/>
              <a:t>’ in Invasion of the Body Snatchers was used to persuade people to keep going to the cinema.</a:t>
            </a:r>
          </a:p>
          <a:p>
            <a:endParaRPr lang="en-GB" dirty="0"/>
          </a:p>
        </p:txBody>
      </p:sp>
    </p:spTree>
    <p:extLst>
      <p:ext uri="{BB962C8B-B14F-4D97-AF65-F5344CB8AC3E}">
        <p14:creationId xmlns:p14="http://schemas.microsoft.com/office/powerpoint/2010/main" val="33000366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Economy</a:t>
            </a:r>
            <a:endParaRPr lang="en-GB" dirty="0"/>
          </a:p>
        </p:txBody>
      </p:sp>
      <p:pic>
        <p:nvPicPr>
          <p:cNvPr id="5" name="Content Placeholder 4"/>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628650" y="2033676"/>
            <a:ext cx="3886200" cy="2830932"/>
          </a:xfrm>
          <a:prstGeom prst="rect">
            <a:avLst/>
          </a:prstGeom>
        </p:spPr>
      </p:pic>
      <p:sp>
        <p:nvSpPr>
          <p:cNvPr id="4" name="Content Placeholder 3"/>
          <p:cNvSpPr>
            <a:spLocks noGrp="1"/>
          </p:cNvSpPr>
          <p:nvPr>
            <p:ph sz="half" idx="2"/>
          </p:nvPr>
        </p:nvSpPr>
        <p:spPr/>
        <p:txBody>
          <a:bodyPr>
            <a:normAutofit fontScale="85000" lnSpcReduction="20000"/>
          </a:bodyPr>
          <a:lstStyle/>
          <a:p>
            <a:r>
              <a:rPr lang="en-US" dirty="0"/>
              <a:t>T</a:t>
            </a:r>
            <a:r>
              <a:rPr lang="en-US" dirty="0" smtClean="0"/>
              <a:t>he </a:t>
            </a:r>
            <a:r>
              <a:rPr lang="en-US" dirty="0"/>
              <a:t>US had a post-war economic boom, becoming the wealthiest population in the world (note the massive cars and huge houses all the characters have!). </a:t>
            </a:r>
            <a:endParaRPr lang="en-US" dirty="0" smtClean="0"/>
          </a:p>
          <a:p>
            <a:r>
              <a:rPr lang="en-US" dirty="0" smtClean="0"/>
              <a:t>Many </a:t>
            </a:r>
            <a:r>
              <a:rPr lang="en-US" dirty="0"/>
              <a:t>people - especially families - moved out of city </a:t>
            </a:r>
            <a:r>
              <a:rPr lang="en-US" dirty="0" smtClean="0"/>
              <a:t>centers, </a:t>
            </a:r>
            <a:r>
              <a:rPr lang="en-US" dirty="0"/>
              <a:t>to the ‘suburbs’ or to small towns, where new, more spacious houses suited growing </a:t>
            </a:r>
            <a:r>
              <a:rPr lang="en-US" dirty="0" smtClean="0"/>
              <a:t>families</a:t>
            </a:r>
          </a:p>
          <a:p>
            <a:r>
              <a:rPr lang="en-US" dirty="0" smtClean="0"/>
              <a:t>Here is the small town from the film which proves this</a:t>
            </a:r>
            <a:endParaRPr lang="en-US" dirty="0"/>
          </a:p>
          <a:p>
            <a:endParaRPr lang="en-GB" dirty="0"/>
          </a:p>
        </p:txBody>
      </p:sp>
    </p:spTree>
    <p:extLst>
      <p:ext uri="{BB962C8B-B14F-4D97-AF65-F5344CB8AC3E}">
        <p14:creationId xmlns:p14="http://schemas.microsoft.com/office/powerpoint/2010/main" val="17042055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What do I have to do in the exam?</a:t>
            </a:r>
            <a:endParaRPr lang="en-GB" dirty="0"/>
          </a:p>
        </p:txBody>
      </p:sp>
      <p:sp>
        <p:nvSpPr>
          <p:cNvPr id="3" name="Content Placeholder 2"/>
          <p:cNvSpPr>
            <a:spLocks noGrp="1"/>
          </p:cNvSpPr>
          <p:nvPr>
            <p:ph idx="1"/>
          </p:nvPr>
        </p:nvSpPr>
        <p:spPr/>
        <p:txBody>
          <a:bodyPr>
            <a:normAutofit fontScale="85000" lnSpcReduction="10000"/>
          </a:bodyPr>
          <a:lstStyle/>
          <a:p>
            <a:r>
              <a:rPr lang="en-GB" dirty="0" smtClean="0"/>
              <a:t>You have to study two USA films (see next slide) and then answer </a:t>
            </a:r>
            <a:r>
              <a:rPr lang="en-GB" b="1" u="sng" dirty="0" smtClean="0"/>
              <a:t>three</a:t>
            </a:r>
            <a:r>
              <a:rPr lang="en-GB" dirty="0" smtClean="0"/>
              <a:t> questions on them in the exam (see the three slides after the next one)</a:t>
            </a:r>
          </a:p>
          <a:p>
            <a:r>
              <a:rPr lang="en-GB" dirty="0" smtClean="0"/>
              <a:t>You will discover how  the </a:t>
            </a:r>
            <a:r>
              <a:rPr lang="en-GB" dirty="0" err="1" smtClean="0"/>
              <a:t>sci</a:t>
            </a:r>
            <a:r>
              <a:rPr lang="en-GB" dirty="0" smtClean="0"/>
              <a:t> fi genre has developed and changed from the 1950s to 1980s</a:t>
            </a:r>
          </a:p>
          <a:p>
            <a:r>
              <a:rPr lang="en-GB" dirty="0" smtClean="0"/>
              <a:t>Only </a:t>
            </a:r>
            <a:r>
              <a:rPr lang="en-GB" b="1" u="sng" dirty="0" smtClean="0"/>
              <a:t>one</a:t>
            </a:r>
            <a:r>
              <a:rPr lang="en-GB" dirty="0" smtClean="0"/>
              <a:t> of the questions (Q3) will be a comparison question and will reflect the time period of when the two films were made – 1950s and 1980s</a:t>
            </a:r>
          </a:p>
          <a:p>
            <a:r>
              <a:rPr lang="en-GB" dirty="0" smtClean="0"/>
              <a:t>One comparison we will make  will be regards to the theme of alien invasion</a:t>
            </a:r>
            <a:r>
              <a:rPr lang="en-GB" dirty="0"/>
              <a:t> </a:t>
            </a:r>
            <a:r>
              <a:rPr lang="en-GB" dirty="0" smtClean="0"/>
              <a:t>- Invasion of the Body Snatchers reflects anxieties about Russia invading the USA whilst E.T highlights that we should be friendly towards people from different worlds (metaphor for immigration)</a:t>
            </a:r>
            <a:endParaRPr lang="en-GB" dirty="0"/>
          </a:p>
        </p:txBody>
      </p:sp>
    </p:spTree>
    <p:extLst>
      <p:ext uri="{BB962C8B-B14F-4D97-AF65-F5344CB8AC3E}">
        <p14:creationId xmlns:p14="http://schemas.microsoft.com/office/powerpoint/2010/main" val="10465125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Gender</a:t>
            </a:r>
            <a:endParaRPr lang="en-GB" dirty="0"/>
          </a:p>
        </p:txBody>
      </p:sp>
      <p:pic>
        <p:nvPicPr>
          <p:cNvPr id="5" name="Content Placeholder 4"/>
          <p:cNvPicPr>
            <a:picLocks noGrp="1" noChangeAspect="1"/>
          </p:cNvPicPr>
          <p:nvPr>
            <p:ph sz="half" idx="1"/>
          </p:nvPr>
        </p:nvPicPr>
        <p:blipFill>
          <a:blip r:embed="rId2"/>
          <a:stretch>
            <a:fillRect/>
          </a:stretch>
        </p:blipFill>
        <p:spPr>
          <a:xfrm>
            <a:off x="628650" y="1916842"/>
            <a:ext cx="3810000" cy="2993485"/>
          </a:xfrm>
          <a:prstGeom prst="rect">
            <a:avLst/>
          </a:prstGeom>
        </p:spPr>
      </p:pic>
      <p:sp>
        <p:nvSpPr>
          <p:cNvPr id="4" name="Content Placeholder 3"/>
          <p:cNvSpPr>
            <a:spLocks noGrp="1"/>
          </p:cNvSpPr>
          <p:nvPr>
            <p:ph sz="half" idx="2"/>
          </p:nvPr>
        </p:nvSpPr>
        <p:spPr/>
        <p:txBody>
          <a:bodyPr>
            <a:normAutofit fontScale="62500" lnSpcReduction="20000"/>
          </a:bodyPr>
          <a:lstStyle/>
          <a:p>
            <a:r>
              <a:rPr lang="en-US" dirty="0"/>
              <a:t>I</a:t>
            </a:r>
            <a:r>
              <a:rPr lang="en-US" dirty="0" smtClean="0"/>
              <a:t>n </a:t>
            </a:r>
            <a:r>
              <a:rPr lang="en-US" dirty="0"/>
              <a:t>the 1940s, many men left to fight in WWII. </a:t>
            </a:r>
            <a:endParaRPr lang="en-US" dirty="0" smtClean="0"/>
          </a:p>
          <a:p>
            <a:r>
              <a:rPr lang="en-US" dirty="0" smtClean="0"/>
              <a:t>Women </a:t>
            </a:r>
            <a:r>
              <a:rPr lang="en-US" dirty="0"/>
              <a:t>took many traditionally masculine jobs: mining, steel-working, farming, but also in banking, law and other </a:t>
            </a:r>
            <a:r>
              <a:rPr lang="en-US" dirty="0" smtClean="0"/>
              <a:t>areas.</a:t>
            </a:r>
          </a:p>
          <a:p>
            <a:r>
              <a:rPr lang="en-US" dirty="0" smtClean="0"/>
              <a:t>When </a:t>
            </a:r>
            <a:r>
              <a:rPr lang="en-US" dirty="0"/>
              <a:t>the war ended, it was felt  </a:t>
            </a:r>
            <a:r>
              <a:rPr lang="en-US" dirty="0" smtClean="0"/>
              <a:t>that women </a:t>
            </a:r>
            <a:r>
              <a:rPr lang="en-US" dirty="0"/>
              <a:t>were now expected to return to domestic life. </a:t>
            </a:r>
            <a:endParaRPr lang="en-US" dirty="0" smtClean="0"/>
          </a:p>
          <a:p>
            <a:r>
              <a:rPr lang="en-US" dirty="0" smtClean="0"/>
              <a:t>By </a:t>
            </a:r>
            <a:r>
              <a:rPr lang="en-US" dirty="0"/>
              <a:t>the 1950s, it seemed that once again there was little opportunity for women outside the home; or a traditionally feminine role such as nurse, teacher or secretary</a:t>
            </a:r>
            <a:r>
              <a:rPr lang="en-US" dirty="0" smtClean="0"/>
              <a:t>.</a:t>
            </a:r>
          </a:p>
          <a:p>
            <a:r>
              <a:rPr lang="en-US" dirty="0" smtClean="0"/>
              <a:t>In the film Becky mirrors this – at the start of the film she is independent and focused – by the end of the film she has just become a generic ‘girlfriend’</a:t>
            </a:r>
            <a:endParaRPr lang="en-US" dirty="0"/>
          </a:p>
          <a:p>
            <a:endParaRPr lang="en-GB" dirty="0"/>
          </a:p>
        </p:txBody>
      </p:sp>
    </p:spTree>
    <p:extLst>
      <p:ext uri="{BB962C8B-B14F-4D97-AF65-F5344CB8AC3E}">
        <p14:creationId xmlns:p14="http://schemas.microsoft.com/office/powerpoint/2010/main" val="3711422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The FBI would be seen to be a trusted force in the film</a:t>
            </a:r>
            <a:endParaRPr lang="en-GB" dirty="0"/>
          </a:p>
        </p:txBody>
      </p:sp>
      <p:pic>
        <p:nvPicPr>
          <p:cNvPr id="5" name="Content Placeholder 4"/>
          <p:cNvPicPr>
            <a:picLocks noGrp="1" noChangeAspect="1"/>
          </p:cNvPicPr>
          <p:nvPr>
            <p:ph sz="half" idx="1"/>
          </p:nvPr>
        </p:nvPicPr>
        <p:blipFill>
          <a:blip r:embed="rId2"/>
          <a:stretch>
            <a:fillRect/>
          </a:stretch>
        </p:blipFill>
        <p:spPr>
          <a:xfrm>
            <a:off x="457200" y="1811572"/>
            <a:ext cx="4038600" cy="3153619"/>
          </a:xfrm>
          <a:prstGeom prst="rect">
            <a:avLst/>
          </a:prstGeom>
        </p:spPr>
      </p:pic>
      <p:sp>
        <p:nvSpPr>
          <p:cNvPr id="4" name="Content Placeholder 3"/>
          <p:cNvSpPr>
            <a:spLocks noGrp="1"/>
          </p:cNvSpPr>
          <p:nvPr>
            <p:ph sz="half" idx="2"/>
          </p:nvPr>
        </p:nvSpPr>
        <p:spPr/>
        <p:txBody>
          <a:bodyPr>
            <a:normAutofit lnSpcReduction="10000"/>
          </a:bodyPr>
          <a:lstStyle/>
          <a:p>
            <a:r>
              <a:rPr lang="en-GB" dirty="0" smtClean="0"/>
              <a:t>At the end of the film, Miles tries desperately to reach the FBI</a:t>
            </a:r>
          </a:p>
          <a:p>
            <a:r>
              <a:rPr lang="en-GB" dirty="0" smtClean="0"/>
              <a:t>In the 1950s the FBI were the leading force in expelling Russians living in the USA and the audience</a:t>
            </a:r>
            <a:r>
              <a:rPr lang="en-GB" dirty="0"/>
              <a:t> </a:t>
            </a:r>
            <a:r>
              <a:rPr lang="en-GB" dirty="0" smtClean="0"/>
              <a:t>would trust their views on situations, it was ‘natural.’</a:t>
            </a:r>
            <a:endParaRPr lang="en-GB" dirty="0"/>
          </a:p>
        </p:txBody>
      </p:sp>
    </p:spTree>
    <p:extLst>
      <p:ext uri="{BB962C8B-B14F-4D97-AF65-F5344CB8AC3E}">
        <p14:creationId xmlns:p14="http://schemas.microsoft.com/office/powerpoint/2010/main" val="1119419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We must remember however that the end of the film was changed</a:t>
            </a:r>
            <a:endParaRPr lang="en-GB" dirty="0"/>
          </a:p>
        </p:txBody>
      </p:sp>
      <p:sp>
        <p:nvSpPr>
          <p:cNvPr id="3" name="Content Placeholder 2"/>
          <p:cNvSpPr>
            <a:spLocks noGrp="1"/>
          </p:cNvSpPr>
          <p:nvPr>
            <p:ph idx="1"/>
          </p:nvPr>
        </p:nvSpPr>
        <p:spPr/>
        <p:txBody>
          <a:bodyPr>
            <a:normAutofit fontScale="62500" lnSpcReduction="20000"/>
          </a:bodyPr>
          <a:lstStyle/>
          <a:p>
            <a:r>
              <a:rPr lang="en-GB" dirty="0" smtClean="0"/>
              <a:t>The </a:t>
            </a:r>
            <a:r>
              <a:rPr lang="en-GB" dirty="0"/>
              <a:t>original ending of the film was altered after Allied Artists, the company that made the film, saw the final cut and made dramatic </a:t>
            </a:r>
            <a:r>
              <a:rPr lang="en-GB" dirty="0" smtClean="0"/>
              <a:t>changes.</a:t>
            </a:r>
          </a:p>
          <a:p>
            <a:r>
              <a:rPr lang="en-GB" dirty="0" smtClean="0"/>
              <a:t>The </a:t>
            </a:r>
            <a:r>
              <a:rPr lang="en-GB" dirty="0"/>
              <a:t>final version of Invasion of the Body </a:t>
            </a:r>
            <a:r>
              <a:rPr lang="en-GB" dirty="0" smtClean="0"/>
              <a:t>Snatchers – what we watched - has </a:t>
            </a:r>
            <a:r>
              <a:rPr lang="en-GB" dirty="0"/>
              <a:t>“a framing story, voice-over narration, and a new, happier ending.” The reason these </a:t>
            </a:r>
            <a:r>
              <a:rPr lang="en-GB" dirty="0" smtClean="0"/>
              <a:t>elements is </a:t>
            </a:r>
            <a:r>
              <a:rPr lang="en-GB" dirty="0"/>
              <a:t>because the studio asked for them to be put in before the film’s release in order to replace the film’s original downbeat ending. </a:t>
            </a:r>
            <a:endParaRPr lang="en-GB" dirty="0" smtClean="0"/>
          </a:p>
          <a:p>
            <a:r>
              <a:rPr lang="en-GB" dirty="0" smtClean="0"/>
              <a:t>In </a:t>
            </a:r>
            <a:r>
              <a:rPr lang="en-GB" dirty="0"/>
              <a:t>the original ending, </a:t>
            </a:r>
            <a:r>
              <a:rPr lang="en-GB" dirty="0" err="1"/>
              <a:t>Dr.</a:t>
            </a:r>
            <a:r>
              <a:rPr lang="en-GB" dirty="0"/>
              <a:t> Miles frantically tries to get the attention of motorists on the freeway to alert them of the Pod People’s invasion, but after he is unable to do so, he looks into the camera and yells, “You’re next!” </a:t>
            </a:r>
            <a:endParaRPr lang="en-GB" dirty="0" smtClean="0"/>
          </a:p>
          <a:p>
            <a:r>
              <a:rPr lang="en-GB" dirty="0" smtClean="0"/>
              <a:t>This </a:t>
            </a:r>
            <a:r>
              <a:rPr lang="en-GB" dirty="0"/>
              <a:t>ending suggests instead that the film is speaking directly to the American audience and warning them that they need to take action to prevent a Pod People-like invasion from happening. If this is the case, then the idea of the FBI coming to save the day is totally absent from the film and it instead warns the audience to take action themselves. </a:t>
            </a:r>
            <a:endParaRPr lang="en-GB" dirty="0" smtClean="0"/>
          </a:p>
          <a:p>
            <a:r>
              <a:rPr lang="en-GB" b="1" dirty="0" smtClean="0"/>
              <a:t>This </a:t>
            </a:r>
            <a:r>
              <a:rPr lang="en-GB" b="1" dirty="0"/>
              <a:t>significant alteration would change the film’s message to being anti-government instead of promoting the idea the government will save the day.</a:t>
            </a:r>
          </a:p>
        </p:txBody>
      </p:sp>
    </p:spTree>
    <p:extLst>
      <p:ext uri="{BB962C8B-B14F-4D97-AF65-F5344CB8AC3E}">
        <p14:creationId xmlns:p14="http://schemas.microsoft.com/office/powerpoint/2010/main" val="7277247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The Cold War</a:t>
            </a:r>
            <a:br>
              <a:rPr lang="en-GB" dirty="0" smtClean="0"/>
            </a:br>
            <a:r>
              <a:rPr lang="en-GB" dirty="0" smtClean="0"/>
              <a:t>America vs Russia</a:t>
            </a:r>
            <a:endParaRPr lang="en-GB" dirty="0"/>
          </a:p>
        </p:txBody>
      </p:sp>
      <p:pic>
        <p:nvPicPr>
          <p:cNvPr id="5" name="Content Placeholder 4"/>
          <p:cNvPicPr>
            <a:picLocks noGrp="1" noChangeAspect="1"/>
          </p:cNvPicPr>
          <p:nvPr>
            <p:ph sz="half" idx="1"/>
          </p:nvPr>
        </p:nvPicPr>
        <p:blipFill>
          <a:blip r:embed="rId2"/>
          <a:stretch>
            <a:fillRect/>
          </a:stretch>
        </p:blipFill>
        <p:spPr>
          <a:xfrm>
            <a:off x="667512" y="1709929"/>
            <a:ext cx="3337560" cy="4416234"/>
          </a:xfrm>
          <a:prstGeom prst="rect">
            <a:avLst/>
          </a:prstGeom>
        </p:spPr>
      </p:pic>
      <p:sp>
        <p:nvSpPr>
          <p:cNvPr id="4" name="Content Placeholder 3"/>
          <p:cNvSpPr>
            <a:spLocks noGrp="1"/>
          </p:cNvSpPr>
          <p:nvPr>
            <p:ph sz="half" idx="2"/>
          </p:nvPr>
        </p:nvSpPr>
        <p:spPr/>
        <p:txBody>
          <a:bodyPr>
            <a:normAutofit fontScale="92500" lnSpcReduction="10000"/>
          </a:bodyPr>
          <a:lstStyle/>
          <a:p>
            <a:r>
              <a:rPr lang="en-GB" dirty="0"/>
              <a:t>After WWII, America saw the rise of Russia as a direct threat to themselves and as Russia’s influence grew across the world America became more involved to stop the spread of ‘communist ideals’ </a:t>
            </a:r>
            <a:endParaRPr lang="en-GB" dirty="0" smtClean="0"/>
          </a:p>
          <a:p>
            <a:r>
              <a:rPr lang="en-GB" dirty="0" smtClean="0"/>
              <a:t>This </a:t>
            </a:r>
            <a:r>
              <a:rPr lang="en-GB" dirty="0"/>
              <a:t>started what was called ‘The Cold War’</a:t>
            </a:r>
          </a:p>
          <a:p>
            <a:endParaRPr lang="en-GB" dirty="0"/>
          </a:p>
        </p:txBody>
      </p:sp>
    </p:spTree>
    <p:extLst>
      <p:ext uri="{BB962C8B-B14F-4D97-AF65-F5344CB8AC3E}">
        <p14:creationId xmlns:p14="http://schemas.microsoft.com/office/powerpoint/2010/main" val="16652551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400" dirty="0" smtClean="0"/>
              <a:t>What is Communism?</a:t>
            </a:r>
            <a:br>
              <a:rPr lang="en-GB" sz="2400" dirty="0" smtClean="0"/>
            </a:br>
            <a:r>
              <a:rPr lang="en-GB" sz="2400" dirty="0" smtClean="0"/>
              <a:t>The clash between Communism and the American sense of Individualism</a:t>
            </a:r>
            <a:endParaRPr lang="en-GB" sz="2400" dirty="0"/>
          </a:p>
        </p:txBody>
      </p:sp>
      <p:pic>
        <p:nvPicPr>
          <p:cNvPr id="5" name="Content Placeholder 4"/>
          <p:cNvPicPr>
            <a:picLocks noGrp="1" noChangeAspect="1"/>
          </p:cNvPicPr>
          <p:nvPr>
            <p:ph sz="half" idx="1"/>
          </p:nvPr>
        </p:nvPicPr>
        <p:blipFill>
          <a:blip r:embed="rId2"/>
          <a:stretch>
            <a:fillRect/>
          </a:stretch>
        </p:blipFill>
        <p:spPr>
          <a:xfrm>
            <a:off x="457200" y="1741826"/>
            <a:ext cx="4038600" cy="3013054"/>
          </a:xfrm>
          <a:prstGeom prst="rect">
            <a:avLst/>
          </a:prstGeom>
        </p:spPr>
      </p:pic>
      <p:sp>
        <p:nvSpPr>
          <p:cNvPr id="4" name="Content Placeholder 3"/>
          <p:cNvSpPr>
            <a:spLocks noGrp="1"/>
          </p:cNvSpPr>
          <p:nvPr>
            <p:ph sz="half" idx="2"/>
          </p:nvPr>
        </p:nvSpPr>
        <p:spPr/>
        <p:txBody>
          <a:bodyPr>
            <a:normAutofit fontScale="55000" lnSpcReduction="20000"/>
          </a:bodyPr>
          <a:lstStyle/>
          <a:p>
            <a:r>
              <a:rPr lang="en-GB" dirty="0"/>
              <a:t>Communist ideals are a sense of shared ownership – everyone is a community, sharing its resources, lands, business and wealth. It is a Russian philosophy/ideology which had a long tradition. This tradition was however associated with a repressive regime in Russia so the word communism became associated with violent conflict and revolution</a:t>
            </a:r>
          </a:p>
          <a:p>
            <a:r>
              <a:rPr lang="en-GB" dirty="0"/>
              <a:t>This fear of communism was strong in America which has a long tradition of ‘individualism’ and opposition to any form of collective ownership.</a:t>
            </a:r>
          </a:p>
          <a:p>
            <a:r>
              <a:rPr lang="en-GB" dirty="0"/>
              <a:t>In the 1950’s a suspected communist was treated in the same way as supporter of Al </a:t>
            </a:r>
            <a:r>
              <a:rPr lang="en-GB" dirty="0" err="1"/>
              <a:t>Qa’ida</a:t>
            </a:r>
            <a:r>
              <a:rPr lang="en-GB" dirty="0"/>
              <a:t> is today. The problem was that everyone who expressed ideas that could be seen as being communist or question the US government was labelled as an enemy of the </a:t>
            </a:r>
            <a:r>
              <a:rPr lang="en-GB" dirty="0" smtClean="0"/>
              <a:t>state</a:t>
            </a:r>
          </a:p>
          <a:p>
            <a:r>
              <a:rPr lang="en-GB" dirty="0" smtClean="0"/>
              <a:t>Senator </a:t>
            </a:r>
            <a:r>
              <a:rPr lang="en-GB" dirty="0"/>
              <a:t>McCarthy urged American government to expel these people from the USA.</a:t>
            </a:r>
          </a:p>
          <a:p>
            <a:endParaRPr lang="en-GB" dirty="0"/>
          </a:p>
        </p:txBody>
      </p:sp>
    </p:spTree>
    <p:extLst>
      <p:ext uri="{BB962C8B-B14F-4D97-AF65-F5344CB8AC3E}">
        <p14:creationId xmlns:p14="http://schemas.microsoft.com/office/powerpoint/2010/main" val="171315984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The Communist Witch Hunt </a:t>
            </a:r>
            <a:br>
              <a:rPr lang="en-GB" dirty="0" smtClean="0"/>
            </a:br>
            <a:r>
              <a:rPr lang="en-GB" dirty="0" smtClean="0"/>
              <a:t>Senator McCarthy </a:t>
            </a:r>
            <a:endParaRPr lang="en-GB" dirty="0"/>
          </a:p>
        </p:txBody>
      </p:sp>
      <p:sp>
        <p:nvSpPr>
          <p:cNvPr id="3" name="Content Placeholder 2"/>
          <p:cNvSpPr>
            <a:spLocks noGrp="1"/>
          </p:cNvSpPr>
          <p:nvPr>
            <p:ph sz="half" idx="1"/>
          </p:nvPr>
        </p:nvSpPr>
        <p:spPr/>
        <p:txBody>
          <a:bodyPr>
            <a:normAutofit fontScale="70000" lnSpcReduction="20000"/>
          </a:bodyPr>
          <a:lstStyle/>
          <a:p>
            <a:endParaRPr lang="en-GB" dirty="0"/>
          </a:p>
        </p:txBody>
      </p:sp>
      <p:sp>
        <p:nvSpPr>
          <p:cNvPr id="4" name="Content Placeholder 3"/>
          <p:cNvSpPr>
            <a:spLocks noGrp="1"/>
          </p:cNvSpPr>
          <p:nvPr>
            <p:ph sz="half" idx="2"/>
          </p:nvPr>
        </p:nvSpPr>
        <p:spPr/>
        <p:txBody>
          <a:bodyPr>
            <a:normAutofit fontScale="70000" lnSpcReduction="20000"/>
          </a:bodyPr>
          <a:lstStyle/>
          <a:p>
            <a:r>
              <a:rPr lang="en-GB" dirty="0" smtClean="0"/>
              <a:t>This man made insubstantial claims that communists had infiltrated the president’s office and this led to a witch-hunt of innocent Americans who McCarthy believed were working for Russia.</a:t>
            </a:r>
          </a:p>
          <a:p>
            <a:r>
              <a:rPr lang="en-US" dirty="0" smtClean="0"/>
              <a:t>The film reflects </a:t>
            </a:r>
            <a:r>
              <a:rPr lang="en-US" dirty="0"/>
              <a:t>the fears of </a:t>
            </a:r>
            <a:r>
              <a:rPr lang="en-US" dirty="0" smtClean="0"/>
              <a:t>an America </a:t>
            </a:r>
            <a:r>
              <a:rPr lang="en-US" dirty="0"/>
              <a:t>gripped in its own paranoid mass hysteria, fears </a:t>
            </a:r>
            <a:r>
              <a:rPr lang="en-US" dirty="0" smtClean="0"/>
              <a:t>of a </a:t>
            </a:r>
            <a:r>
              <a:rPr lang="en-US" dirty="0"/>
              <a:t>communist </a:t>
            </a:r>
            <a:r>
              <a:rPr lang="en-US" dirty="0" smtClean="0"/>
              <a:t>conspiracy to take over America, a take over that would mean Americans would lose their identity because of </a:t>
            </a:r>
            <a:r>
              <a:rPr lang="en-US" dirty="0"/>
              <a:t>a loss of individuality that communism implies.</a:t>
            </a:r>
          </a:p>
          <a:p>
            <a:endParaRPr lang="en-GB"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67544" y="1628800"/>
            <a:ext cx="3960440" cy="43924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7017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How Americans saw Russians in the 1950s</a:t>
            </a:r>
            <a:endParaRPr lang="en-GB" dirty="0"/>
          </a:p>
        </p:txBody>
      </p:sp>
      <p:pic>
        <p:nvPicPr>
          <p:cNvPr id="5" name="Content Placeholder 4"/>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713232" y="1600200"/>
            <a:ext cx="3520440" cy="4525963"/>
          </a:xfrm>
          <a:prstGeom prst="rect">
            <a:avLst/>
          </a:prstGeom>
        </p:spPr>
      </p:pic>
      <p:sp>
        <p:nvSpPr>
          <p:cNvPr id="4" name="Content Placeholder 3"/>
          <p:cNvSpPr>
            <a:spLocks noGrp="1"/>
          </p:cNvSpPr>
          <p:nvPr>
            <p:ph sz="half" idx="2"/>
          </p:nvPr>
        </p:nvSpPr>
        <p:spPr/>
        <p:txBody>
          <a:bodyPr>
            <a:normAutofit fontScale="62500" lnSpcReduction="20000"/>
          </a:bodyPr>
          <a:lstStyle/>
          <a:p>
            <a:r>
              <a:rPr lang="en-GB" dirty="0"/>
              <a:t>During the Cold War, Communists were often regarded by Americans as dispassionate and inhumane</a:t>
            </a:r>
          </a:p>
          <a:p>
            <a:r>
              <a:rPr lang="en-GB" dirty="0"/>
              <a:t>J. Edgar Hoover (FBI Director) called Communism “a prison for the heart, mind, and soul.”</a:t>
            </a:r>
          </a:p>
          <a:p>
            <a:r>
              <a:rPr lang="en-GB" dirty="0"/>
              <a:t> In the film the pods “absorb minds,” so much that all individuality disappears. The film thus uses the pod people as stand-ins for Communists taking over </a:t>
            </a:r>
            <a:r>
              <a:rPr lang="en-GB" dirty="0" smtClean="0"/>
              <a:t>America</a:t>
            </a:r>
          </a:p>
          <a:p>
            <a:r>
              <a:rPr lang="en-GB" dirty="0"/>
              <a:t> “Most American children in the fifties were taught that Communists had no feelings – especially concerning life or death – which is why, they were told the Russian/Red Chinese would feel no qualms about going to war and losing much of their population.” </a:t>
            </a:r>
          </a:p>
          <a:p>
            <a:endParaRPr lang="en-GB" dirty="0"/>
          </a:p>
        </p:txBody>
      </p:sp>
    </p:spTree>
    <p:extLst>
      <p:ext uri="{BB962C8B-B14F-4D97-AF65-F5344CB8AC3E}">
        <p14:creationId xmlns:p14="http://schemas.microsoft.com/office/powerpoint/2010/main" val="418807647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 of this in the film</a:t>
            </a:r>
            <a:endParaRPr lang="en-GB" dirty="0"/>
          </a:p>
        </p:txBody>
      </p:sp>
      <p:pic>
        <p:nvPicPr>
          <p:cNvPr id="5" name="Content Placeholder 4"/>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577427" y="1744699"/>
            <a:ext cx="3889585" cy="3193061"/>
          </a:xfrm>
          <a:prstGeom prst="rect">
            <a:avLst/>
          </a:prstGeom>
        </p:spPr>
      </p:pic>
      <p:sp>
        <p:nvSpPr>
          <p:cNvPr id="4" name="Content Placeholder 3"/>
          <p:cNvSpPr>
            <a:spLocks noGrp="1"/>
          </p:cNvSpPr>
          <p:nvPr>
            <p:ph sz="half" idx="2"/>
          </p:nvPr>
        </p:nvSpPr>
        <p:spPr/>
        <p:txBody>
          <a:bodyPr>
            <a:normAutofit fontScale="62500" lnSpcReduction="20000"/>
          </a:bodyPr>
          <a:lstStyle/>
          <a:p>
            <a:r>
              <a:rPr lang="en-GB" dirty="0" smtClean="0"/>
              <a:t>The </a:t>
            </a:r>
            <a:r>
              <a:rPr lang="en-GB" dirty="0"/>
              <a:t>scene where Miles and Becky hide in his office after failing to alert federal authorities. </a:t>
            </a:r>
            <a:endParaRPr lang="en-GB" dirty="0" smtClean="0"/>
          </a:p>
          <a:p>
            <a:r>
              <a:rPr lang="en-GB" dirty="0" smtClean="0"/>
              <a:t>The </a:t>
            </a:r>
            <a:r>
              <a:rPr lang="en-GB" dirty="0"/>
              <a:t>high-angle long shots from his office window demonstrate the transformation of </a:t>
            </a:r>
            <a:r>
              <a:rPr lang="en-GB" dirty="0" smtClean="0"/>
              <a:t>the town</a:t>
            </a:r>
            <a:r>
              <a:rPr lang="en-GB" dirty="0"/>
              <a:t>. </a:t>
            </a:r>
            <a:endParaRPr lang="en-GB" dirty="0" smtClean="0"/>
          </a:p>
          <a:p>
            <a:r>
              <a:rPr lang="en-GB" dirty="0" smtClean="0"/>
              <a:t>Though </a:t>
            </a:r>
            <a:r>
              <a:rPr lang="en-GB" dirty="0"/>
              <a:t>it appears to be “just like any Saturday morning,” Santa Mira is filled with strangers who are picking up pods to replace humans in neighbouring towns. </a:t>
            </a:r>
            <a:endParaRPr lang="en-GB" dirty="0" smtClean="0"/>
          </a:p>
          <a:p>
            <a:r>
              <a:rPr lang="en-GB" dirty="0" smtClean="0"/>
              <a:t>At </a:t>
            </a:r>
            <a:r>
              <a:rPr lang="en-GB" dirty="0"/>
              <a:t>this stage, we agree that Invasion works as a cautionary tale about secret, robotic Communists hiding among unsuspecting, passionate Americans and initiating a cultural revolution.</a:t>
            </a:r>
          </a:p>
          <a:p>
            <a:endParaRPr lang="en-GB" dirty="0"/>
          </a:p>
        </p:txBody>
      </p:sp>
    </p:spTree>
    <p:extLst>
      <p:ext uri="{BB962C8B-B14F-4D97-AF65-F5344CB8AC3E}">
        <p14:creationId xmlns:p14="http://schemas.microsoft.com/office/powerpoint/2010/main" val="91505923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Fear of the Atomic Bomb</a:t>
            </a:r>
            <a:endParaRPr lang="en-GB" dirty="0"/>
          </a:p>
        </p:txBody>
      </p:sp>
      <p:pic>
        <p:nvPicPr>
          <p:cNvPr id="5" name="Content Placeholder 4"/>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457200" y="1732439"/>
            <a:ext cx="4038600" cy="3433921"/>
          </a:xfrm>
          <a:prstGeom prst="rect">
            <a:avLst/>
          </a:prstGeom>
        </p:spPr>
      </p:pic>
      <p:sp>
        <p:nvSpPr>
          <p:cNvPr id="4" name="Content Placeholder 3"/>
          <p:cNvSpPr>
            <a:spLocks noGrp="1"/>
          </p:cNvSpPr>
          <p:nvPr>
            <p:ph sz="half" idx="2"/>
          </p:nvPr>
        </p:nvSpPr>
        <p:spPr/>
        <p:txBody>
          <a:bodyPr>
            <a:normAutofit fontScale="62500" lnSpcReduction="20000"/>
          </a:bodyPr>
          <a:lstStyle/>
          <a:p>
            <a:r>
              <a:rPr lang="en-GB" dirty="0"/>
              <a:t>The dropping of the Hiroshima and Nagasaki bombs meant that people saw the full might of what humans could do to other humans</a:t>
            </a:r>
            <a:r>
              <a:rPr lang="en-GB" dirty="0" smtClean="0"/>
              <a:t>.</a:t>
            </a:r>
            <a:endParaRPr lang="en-GB" dirty="0"/>
          </a:p>
          <a:p>
            <a:r>
              <a:rPr lang="en-GB" dirty="0"/>
              <a:t>Both USA and Russia saw each other as the arch enemy and to protect themselves as well as to intimidate the other side they began to build more and more nuclear weapons.</a:t>
            </a:r>
          </a:p>
          <a:p>
            <a:r>
              <a:rPr lang="en-GB" dirty="0"/>
              <a:t>Young people in the 1950s grew up with the fear of nuclear war and this can be seen in the film Invasion of the </a:t>
            </a:r>
            <a:r>
              <a:rPr lang="en-GB" dirty="0" smtClean="0"/>
              <a:t>Body Snatchers because the film is about the spread of unknown virus/disease in the form of the alien invaders – the atomic bomb kills many people because of the spread of radiation</a:t>
            </a:r>
            <a:endParaRPr lang="en-GB" dirty="0"/>
          </a:p>
        </p:txBody>
      </p:sp>
    </p:spTree>
    <p:extLst>
      <p:ext uri="{BB962C8B-B14F-4D97-AF65-F5344CB8AC3E}">
        <p14:creationId xmlns:p14="http://schemas.microsoft.com/office/powerpoint/2010/main" val="340338719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dirty="0">
                <a:solidFill>
                  <a:prstClr val="black"/>
                </a:solidFill>
              </a:rPr>
              <a:t>The film is an allegory for the fear of </a:t>
            </a:r>
            <a:r>
              <a:rPr lang="en-GB" sz="2400" dirty="0" smtClean="0">
                <a:solidFill>
                  <a:prstClr val="black"/>
                </a:solidFill>
              </a:rPr>
              <a:t>Russia</a:t>
            </a:r>
            <a:br>
              <a:rPr lang="en-GB" sz="2400" dirty="0" smtClean="0">
                <a:solidFill>
                  <a:prstClr val="black"/>
                </a:solidFill>
              </a:rPr>
            </a:br>
            <a:r>
              <a:rPr lang="en-GB" sz="2400" dirty="0">
                <a:solidFill>
                  <a:prstClr val="black"/>
                </a:solidFill>
              </a:rPr>
              <a:t>The ‘Pod People’ represents this fear of Russia and </a:t>
            </a:r>
            <a:r>
              <a:rPr lang="en-GB" sz="2400" dirty="0" smtClean="0">
                <a:solidFill>
                  <a:prstClr val="black"/>
                </a:solidFill>
              </a:rPr>
              <a:t>Communism</a:t>
            </a:r>
            <a:endParaRPr lang="en-GB" sz="2400" dirty="0"/>
          </a:p>
        </p:txBody>
      </p:sp>
      <p:pic>
        <p:nvPicPr>
          <p:cNvPr id="5" name="Content Placeholder 4"/>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583528" y="1723327"/>
            <a:ext cx="3785944" cy="3657917"/>
          </a:xfrm>
          <a:prstGeom prst="rect">
            <a:avLst/>
          </a:prstGeom>
        </p:spPr>
      </p:pic>
      <p:sp>
        <p:nvSpPr>
          <p:cNvPr id="4" name="Content Placeholder 3"/>
          <p:cNvSpPr>
            <a:spLocks noGrp="1"/>
          </p:cNvSpPr>
          <p:nvPr>
            <p:ph sz="half" idx="2"/>
          </p:nvPr>
        </p:nvSpPr>
        <p:spPr/>
        <p:txBody>
          <a:bodyPr>
            <a:normAutofit fontScale="55000" lnSpcReduction="20000"/>
          </a:bodyPr>
          <a:lstStyle/>
          <a:p>
            <a:r>
              <a:rPr lang="en-GB" dirty="0"/>
              <a:t>The film thus is an allegory for America’s fear of Communism, a fear which was spread in the 1950s by Senator McCarthy – this was called ‘McCarthyism’</a:t>
            </a:r>
          </a:p>
          <a:p>
            <a:r>
              <a:rPr lang="en-GB" dirty="0"/>
              <a:t>In the film we see pod people being born with traits of being "one of them"  - being cold, unable to express emotion or closeness. This is a metaphor for how Russia was seen by Americans in the 1950s</a:t>
            </a:r>
          </a:p>
          <a:p>
            <a:r>
              <a:rPr lang="en-GB" dirty="0"/>
              <a:t>The film’s main theme is that the alien (read 'Communist') dehumanization and take-over of an entire community by large seed pods that replicate and replace human beings. </a:t>
            </a:r>
          </a:p>
          <a:p>
            <a:r>
              <a:rPr lang="en-GB" dirty="0"/>
              <a:t>This is set against the heroic struggle of one determined man, a small-town doctor to combat the deadly, indestructible threat.</a:t>
            </a:r>
          </a:p>
          <a:p>
            <a:r>
              <a:rPr lang="en-GB" b="1" dirty="0" smtClean="0"/>
              <a:t>At </a:t>
            </a:r>
            <a:r>
              <a:rPr lang="en-GB" b="1" dirty="0"/>
              <a:t>first glance, everything looked the same. It wasn't. Something evil had taken possession of the town.</a:t>
            </a:r>
          </a:p>
          <a:p>
            <a:endParaRPr lang="en-GB" dirty="0"/>
          </a:p>
        </p:txBody>
      </p:sp>
    </p:spTree>
    <p:extLst>
      <p:ext uri="{BB962C8B-B14F-4D97-AF65-F5344CB8AC3E}">
        <p14:creationId xmlns:p14="http://schemas.microsoft.com/office/powerpoint/2010/main" val="14486253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sz="2700" dirty="0" smtClean="0"/>
              <a:t/>
            </a:r>
            <a:br>
              <a:rPr lang="en-GB" sz="2700" dirty="0" smtClean="0"/>
            </a:br>
            <a:r>
              <a:rPr lang="en-GB" sz="2700" dirty="0" smtClean="0"/>
              <a:t>The Two Films</a:t>
            </a:r>
            <a:br>
              <a:rPr lang="en-GB" sz="2700" dirty="0" smtClean="0"/>
            </a:br>
            <a:r>
              <a:rPr lang="en-GB" sz="2700" dirty="0" smtClean="0"/>
              <a:t>Key Point: ‘T</a:t>
            </a:r>
            <a:r>
              <a:rPr lang="en-US" sz="2700" dirty="0" smtClean="0"/>
              <a:t>he Time Period </a:t>
            </a:r>
            <a:r>
              <a:rPr lang="en-US" sz="2700" dirty="0"/>
              <a:t>when both films were made was a time of profound socio-economic change in America</a:t>
            </a:r>
            <a:r>
              <a:rPr lang="en-US" sz="2700" dirty="0" smtClean="0"/>
              <a:t>.’ </a:t>
            </a:r>
            <a:r>
              <a:rPr lang="en-GB" dirty="0"/>
              <a:t/>
            </a:r>
            <a:br>
              <a:rPr lang="en-GB" dirty="0"/>
            </a:br>
            <a:endParaRPr lang="en-GB" dirty="0"/>
          </a:p>
        </p:txBody>
      </p:sp>
      <p:pic>
        <p:nvPicPr>
          <p:cNvPr id="5" name="Content Placeholder 4"/>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1164601" y="1825625"/>
            <a:ext cx="2814298" cy="4351338"/>
          </a:xfrm>
          <a:prstGeom prst="rect">
            <a:avLst/>
          </a:prstGeom>
        </p:spPr>
      </p:pic>
      <p:pic>
        <p:nvPicPr>
          <p:cNvPr id="6" name="Content Placeholder 5"/>
          <p:cNvPicPr>
            <a:picLocks noGrp="1" noChangeAspect="1"/>
          </p:cNvPicPr>
          <p:nvPr>
            <p:ph sz="half" idx="2"/>
          </p:nvPr>
        </p:nvPicPr>
        <p:blipFill>
          <a:blip r:embed="rId3"/>
          <a:stretch>
            <a:fillRect/>
          </a:stretch>
        </p:blipFill>
        <p:spPr>
          <a:xfrm>
            <a:off x="4914900" y="1825625"/>
            <a:ext cx="3086100" cy="4351338"/>
          </a:xfrm>
          <a:prstGeom prst="rect">
            <a:avLst/>
          </a:prstGeom>
        </p:spPr>
      </p:pic>
    </p:spTree>
    <p:extLst>
      <p:ext uri="{BB962C8B-B14F-4D97-AF65-F5344CB8AC3E}">
        <p14:creationId xmlns:p14="http://schemas.microsoft.com/office/powerpoint/2010/main" val="41101564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Pod People</a:t>
            </a:r>
            <a:endParaRPr lang="en-GB" dirty="0"/>
          </a:p>
        </p:txBody>
      </p:sp>
      <p:pic>
        <p:nvPicPr>
          <p:cNvPr id="5" name="Content Placeholder 4"/>
          <p:cNvPicPr>
            <a:picLocks noGrp="1" noChangeAspect="1"/>
          </p:cNvPicPr>
          <p:nvPr>
            <p:ph sz="half" idx="1"/>
          </p:nvPr>
        </p:nvPicPr>
        <p:blipFill>
          <a:blip r:embed="rId2"/>
          <a:stretch>
            <a:fillRect/>
          </a:stretch>
        </p:blipFill>
        <p:spPr>
          <a:xfrm>
            <a:off x="457200" y="1683606"/>
            <a:ext cx="4038600" cy="2860961"/>
          </a:xfrm>
          <a:prstGeom prst="rect">
            <a:avLst/>
          </a:prstGeom>
        </p:spPr>
      </p:pic>
      <p:sp>
        <p:nvSpPr>
          <p:cNvPr id="4" name="Content Placeholder 3"/>
          <p:cNvSpPr>
            <a:spLocks noGrp="1"/>
          </p:cNvSpPr>
          <p:nvPr>
            <p:ph sz="half" idx="2"/>
          </p:nvPr>
        </p:nvSpPr>
        <p:spPr/>
        <p:txBody>
          <a:bodyPr>
            <a:normAutofit fontScale="47500" lnSpcReduction="20000"/>
          </a:bodyPr>
          <a:lstStyle/>
          <a:p>
            <a:r>
              <a:rPr lang="en-GB" dirty="0"/>
              <a:t>In the film the residents of Santa Mira, California are transformed into pod people: alien duplicates who have a collective identity and purpose. </a:t>
            </a:r>
          </a:p>
          <a:p>
            <a:r>
              <a:rPr lang="en-GB" dirty="0"/>
              <a:t>The film can be viewed as an allegory for the Cold War</a:t>
            </a:r>
          </a:p>
          <a:p>
            <a:r>
              <a:rPr lang="en-GB" dirty="0"/>
              <a:t>The pod people represent Soviet communism - The pod people believe in collectivism: “a social organization in which the individual is seen as being subordinate to a social </a:t>
            </a:r>
            <a:r>
              <a:rPr lang="en-GB" dirty="0" err="1"/>
              <a:t>collectivity</a:t>
            </a:r>
            <a:r>
              <a:rPr lang="en-GB" dirty="0"/>
              <a:t>.” Their society is organized like a commune, but it is forced not voluntary. The residents are transformed either against their will or without their consent. After their transformation, they are no longer independent individuals with their own hopes, dreams, or desires. Each pod person serves the greater purpose of expanding the collective.</a:t>
            </a:r>
          </a:p>
          <a:p>
            <a:r>
              <a:rPr lang="en-GB" dirty="0" err="1"/>
              <a:t>Dr.</a:t>
            </a:r>
            <a:r>
              <a:rPr lang="en-GB" dirty="0"/>
              <a:t> Miles </a:t>
            </a:r>
            <a:r>
              <a:rPr lang="en-GB" dirty="0" err="1"/>
              <a:t>Bennell</a:t>
            </a:r>
            <a:r>
              <a:rPr lang="en-GB" dirty="0"/>
              <a:t> and Becky Driscoll stand for American individualism In contrast to the forced collectivism of the pod people, Miles and Becky represent individualism: “a social theory favouring freedom of action for individuals over collective or state control.” Unlike the pod people, they value each other’s individual identity. Miles says to Becky, “I’d hate to wake up some morning and find out that you weren’t you.” Fearing the loss of her individuality, Becky tells Miles, “We may wake up changed into something evil and inhuman.”</a:t>
            </a:r>
          </a:p>
          <a:p>
            <a:endParaRPr lang="en-GB" dirty="0"/>
          </a:p>
        </p:txBody>
      </p:sp>
    </p:spTree>
    <p:extLst>
      <p:ext uri="{BB962C8B-B14F-4D97-AF65-F5344CB8AC3E}">
        <p14:creationId xmlns:p14="http://schemas.microsoft.com/office/powerpoint/2010/main" val="327731465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Pod People</a:t>
            </a:r>
            <a:endParaRPr lang="en-GB" dirty="0"/>
          </a:p>
        </p:txBody>
      </p:sp>
      <p:pic>
        <p:nvPicPr>
          <p:cNvPr id="5" name="Content Placeholder 4"/>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533400" y="1722734"/>
            <a:ext cx="4038600" cy="2766969"/>
          </a:xfrm>
          <a:prstGeom prst="rect">
            <a:avLst/>
          </a:prstGeom>
        </p:spPr>
      </p:pic>
      <p:sp>
        <p:nvSpPr>
          <p:cNvPr id="4" name="Content Placeholder 3"/>
          <p:cNvSpPr>
            <a:spLocks noGrp="1"/>
          </p:cNvSpPr>
          <p:nvPr>
            <p:ph sz="half" idx="2"/>
          </p:nvPr>
        </p:nvSpPr>
        <p:spPr/>
        <p:txBody>
          <a:bodyPr>
            <a:normAutofit fontScale="47500" lnSpcReduction="20000"/>
          </a:bodyPr>
          <a:lstStyle/>
          <a:p>
            <a:r>
              <a:rPr lang="en-GB" dirty="0"/>
              <a:t>The pod people are inhuman because they destroy the humanity of everyone they transform. They are evil because they violate the free will of human beings to remain as independent individuals. Dan Kauffman (Larry Gates) tells Miles, “You have no choice.” Kauffman has violated their free will—their desire to maintain their individual identity—and feels no guilt in doing so.</a:t>
            </a:r>
          </a:p>
          <a:p>
            <a:r>
              <a:rPr lang="en-GB" dirty="0"/>
              <a:t>The pod people feel no guilt because they no longer experience human emotions. Wilma says that her Uncle Ira has “no emotion … just the </a:t>
            </a:r>
            <a:r>
              <a:rPr lang="en-GB" dirty="0" err="1"/>
              <a:t>pretense</a:t>
            </a:r>
            <a:r>
              <a:rPr lang="en-GB" dirty="0"/>
              <a:t> of it.” The pod people’s loss of human emotions represents the loss of their humanity. Without emotions, they believe they are superior to human beings. Kauffman says, “love, desire, ambition… Without them life is so simple.” He has lost what it means to be human, but he believes he has progressed, not regressed.</a:t>
            </a:r>
          </a:p>
          <a:p>
            <a:r>
              <a:rPr lang="en-GB" dirty="0"/>
              <a:t>Kauffman has not only lost his emotions, but he has also lost his faith in God. He lists “faith” among the emotions that he no longer experiences. If any of the pod people were Christians prior to their transformation, they are all atheists now. </a:t>
            </a:r>
          </a:p>
          <a:p>
            <a:r>
              <a:rPr lang="en-GB" dirty="0"/>
              <a:t>The film reminds us that freedom is something we must remain vigilant to protect. The pod people, like the Soviet communists they represent, do not allow individual freedom and liberty.</a:t>
            </a:r>
          </a:p>
          <a:p>
            <a:endParaRPr lang="en-GB" dirty="0"/>
          </a:p>
        </p:txBody>
      </p:sp>
    </p:spTree>
    <p:extLst>
      <p:ext uri="{BB962C8B-B14F-4D97-AF65-F5344CB8AC3E}">
        <p14:creationId xmlns:p14="http://schemas.microsoft.com/office/powerpoint/2010/main" val="163111523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Director’s views</a:t>
            </a:r>
            <a:endParaRPr lang="en-GB" dirty="0"/>
          </a:p>
        </p:txBody>
      </p:sp>
      <p:pic>
        <p:nvPicPr>
          <p:cNvPr id="5" name="Content Placeholder 4"/>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716018" y="1600200"/>
            <a:ext cx="3520963" cy="4525963"/>
          </a:xfrm>
          <a:prstGeom prst="rect">
            <a:avLst/>
          </a:prstGeom>
        </p:spPr>
      </p:pic>
      <p:sp>
        <p:nvSpPr>
          <p:cNvPr id="4" name="Content Placeholder 3"/>
          <p:cNvSpPr>
            <a:spLocks noGrp="1"/>
          </p:cNvSpPr>
          <p:nvPr>
            <p:ph sz="half" idx="2"/>
          </p:nvPr>
        </p:nvSpPr>
        <p:spPr/>
        <p:txBody>
          <a:bodyPr>
            <a:normAutofit fontScale="70000" lnSpcReduction="20000"/>
          </a:bodyPr>
          <a:lstStyle/>
          <a:p>
            <a:r>
              <a:rPr lang="en-GB" dirty="0"/>
              <a:t>Don Siegel denied a strictly political point of view:</a:t>
            </a:r>
          </a:p>
          <a:p>
            <a:r>
              <a:rPr lang="en-GB" dirty="0"/>
              <a:t>I felt that this was a very important story. I think that the world is populated by pods and I wanted to show them. I think so many people have no feeling about cultural things, no feeling of pain, of sorrow.</a:t>
            </a:r>
          </a:p>
          <a:p>
            <a:r>
              <a:rPr lang="en-GB" dirty="0"/>
              <a:t>The political reference to Senator McCarthy and totalitarianism was inescapable but I tried not to emphasize it because I feel that motion pictures are primarily to entertain and I did not want to preach."</a:t>
            </a:r>
          </a:p>
          <a:p>
            <a:endParaRPr lang="en-GB" dirty="0"/>
          </a:p>
        </p:txBody>
      </p:sp>
    </p:spTree>
    <p:extLst>
      <p:ext uri="{BB962C8B-B14F-4D97-AF65-F5344CB8AC3E}">
        <p14:creationId xmlns:p14="http://schemas.microsoft.com/office/powerpoint/2010/main" val="79109685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Invasion of the Body Snatchers</a:t>
            </a:r>
            <a:br>
              <a:rPr lang="en-GB" dirty="0" smtClean="0"/>
            </a:br>
            <a:r>
              <a:rPr lang="en-GB" dirty="0" smtClean="0"/>
              <a:t>Summary</a:t>
            </a:r>
            <a:endParaRPr lang="en-GB" dirty="0"/>
          </a:p>
        </p:txBody>
      </p:sp>
      <p:sp>
        <p:nvSpPr>
          <p:cNvPr id="3" name="Content Placeholder 2"/>
          <p:cNvSpPr>
            <a:spLocks noGrp="1"/>
          </p:cNvSpPr>
          <p:nvPr>
            <p:ph idx="1"/>
          </p:nvPr>
        </p:nvSpPr>
        <p:spPr/>
        <p:txBody>
          <a:bodyPr>
            <a:normAutofit fontScale="85000" lnSpcReduction="20000"/>
          </a:bodyPr>
          <a:lstStyle/>
          <a:p>
            <a:r>
              <a:rPr lang="en-GB" dirty="0"/>
              <a:t>What </a:t>
            </a:r>
            <a:r>
              <a:rPr lang="en-GB" dirty="0" smtClean="0"/>
              <a:t>Invasion of the Body Snatchers </a:t>
            </a:r>
            <a:r>
              <a:rPr lang="en-GB" dirty="0"/>
              <a:t>shares with other sci-fi films of the 1950s is the notion that the </a:t>
            </a:r>
            <a:r>
              <a:rPr lang="en-GB" dirty="0" smtClean="0"/>
              <a:t>threat – the alien - </a:t>
            </a:r>
            <a:r>
              <a:rPr lang="en-GB" dirty="0"/>
              <a:t>comes from the outside (another planet</a:t>
            </a:r>
            <a:r>
              <a:rPr lang="en-GB" dirty="0" smtClean="0"/>
              <a:t>)</a:t>
            </a:r>
          </a:p>
          <a:p>
            <a:r>
              <a:rPr lang="en-GB" dirty="0" smtClean="0"/>
              <a:t>In the film, the aliens ‘pod people’ represent American fears of Russian invasion </a:t>
            </a:r>
          </a:p>
          <a:p>
            <a:r>
              <a:rPr lang="en-GB" dirty="0" smtClean="0"/>
              <a:t>The </a:t>
            </a:r>
            <a:r>
              <a:rPr lang="en-GB" dirty="0"/>
              <a:t>small-town </a:t>
            </a:r>
            <a:r>
              <a:rPr lang="en-GB" dirty="0" smtClean="0"/>
              <a:t>location of the film is important</a:t>
            </a:r>
            <a:r>
              <a:rPr lang="en-GB" dirty="0"/>
              <a:t>, because </a:t>
            </a:r>
            <a:r>
              <a:rPr lang="en-GB" dirty="0" smtClean="0"/>
              <a:t>it signals normality (Same as E.T.) meaning that the vast majority of the audience can relate to the feeling that they are under threat</a:t>
            </a:r>
          </a:p>
          <a:p>
            <a:r>
              <a:rPr lang="en-GB" dirty="0" smtClean="0"/>
              <a:t>In </a:t>
            </a:r>
            <a:r>
              <a:rPr lang="en-GB" dirty="0"/>
              <a:t>most sci-fi films, the town's members eventually organize in a united front to fight the </a:t>
            </a:r>
            <a:r>
              <a:rPr lang="en-GB" dirty="0" smtClean="0"/>
              <a:t>enemy. However</a:t>
            </a:r>
            <a:r>
              <a:rPr lang="en-GB" dirty="0"/>
              <a:t>, in this movie, </a:t>
            </a:r>
            <a:r>
              <a:rPr lang="en-GB" dirty="0" smtClean="0"/>
              <a:t>Miles, is </a:t>
            </a:r>
            <a:r>
              <a:rPr lang="en-GB" dirty="0"/>
              <a:t>perceived as an outsider by the town's new moral </a:t>
            </a:r>
            <a:r>
              <a:rPr lang="en-GB" dirty="0" smtClean="0"/>
              <a:t>majority – the ‘pod people’  This perception suggests that in 1950s America, Americans are scared of being taken over by Russian invaders</a:t>
            </a:r>
          </a:p>
        </p:txBody>
      </p:sp>
    </p:spTree>
    <p:extLst>
      <p:ext uri="{BB962C8B-B14F-4D97-AF65-F5344CB8AC3E}">
        <p14:creationId xmlns:p14="http://schemas.microsoft.com/office/powerpoint/2010/main" val="219240870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Paradox of 1950s America</a:t>
            </a:r>
            <a:endParaRPr lang="en-GB" dirty="0"/>
          </a:p>
        </p:txBody>
      </p:sp>
      <p:sp>
        <p:nvSpPr>
          <p:cNvPr id="3" name="Content Placeholder 2"/>
          <p:cNvSpPr>
            <a:spLocks noGrp="1"/>
          </p:cNvSpPr>
          <p:nvPr>
            <p:ph idx="1"/>
          </p:nvPr>
        </p:nvSpPr>
        <p:spPr/>
        <p:txBody>
          <a:bodyPr>
            <a:normAutofit fontScale="77500" lnSpcReduction="20000"/>
          </a:bodyPr>
          <a:lstStyle/>
          <a:p>
            <a:r>
              <a:rPr lang="en-GB" dirty="0" smtClean="0"/>
              <a:t>In America the fear of the nuclear bomb, communism and the pleasures of prosperity and new wealth existed at the same time</a:t>
            </a:r>
          </a:p>
          <a:p>
            <a:r>
              <a:rPr lang="en-GB" dirty="0" smtClean="0"/>
              <a:t>The image of a big house with a white picket fence became to symbolize the American Dream but most people still lived in fear of the above mentioned threats that they saw existed in society</a:t>
            </a:r>
          </a:p>
          <a:p>
            <a:r>
              <a:rPr lang="en-GB" dirty="0" smtClean="0"/>
              <a:t>Many American citizens had more in terms of material wealth than ever before but the more they had the more frightened they became of losing it. They looked for ‘reds under the beds’ each night or feared that someone or something would invade their comfortable lives and snatch away their new found wealth and freedoms.</a:t>
            </a:r>
          </a:p>
          <a:p>
            <a:r>
              <a:rPr lang="en-GB" dirty="0" smtClean="0"/>
              <a:t>These hopes and fears are pitted against each other in the film where Miles and Becky represent America’s dream of freedom whereas the ‘pod people’ represent the Russia menace of Communism</a:t>
            </a:r>
            <a:endParaRPr lang="en-GB" dirty="0"/>
          </a:p>
        </p:txBody>
      </p:sp>
    </p:spTree>
    <p:extLst>
      <p:ext uri="{BB962C8B-B14F-4D97-AF65-F5344CB8AC3E}">
        <p14:creationId xmlns:p14="http://schemas.microsoft.com/office/powerpoint/2010/main" val="796101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4000" dirty="0">
                <a:solidFill>
                  <a:prstClr val="black"/>
                </a:solidFill>
              </a:rPr>
              <a:t>In the exam you will get one question on Invasion of the Body Snatchers</a:t>
            </a:r>
            <a:endParaRPr lang="en-GB" dirty="0"/>
          </a:p>
        </p:txBody>
      </p:sp>
      <p:pic>
        <p:nvPicPr>
          <p:cNvPr id="5" name="Content Placeholder 4"/>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628650" y="2020581"/>
            <a:ext cx="3886200" cy="3145779"/>
          </a:xfrm>
          <a:prstGeom prst="rect">
            <a:avLst/>
          </a:prstGeom>
        </p:spPr>
      </p:pic>
      <p:sp>
        <p:nvSpPr>
          <p:cNvPr id="4" name="Content Placeholder 3"/>
          <p:cNvSpPr>
            <a:spLocks noGrp="1"/>
          </p:cNvSpPr>
          <p:nvPr>
            <p:ph sz="half" idx="2"/>
          </p:nvPr>
        </p:nvSpPr>
        <p:spPr/>
        <p:txBody>
          <a:bodyPr>
            <a:normAutofit fontScale="85000" lnSpcReduction="20000"/>
          </a:bodyPr>
          <a:lstStyle/>
          <a:p>
            <a:pPr lvl="0"/>
            <a:r>
              <a:rPr lang="en-GB" dirty="0">
                <a:solidFill>
                  <a:prstClr val="black"/>
                </a:solidFill>
              </a:rPr>
              <a:t>Identify </a:t>
            </a:r>
            <a:r>
              <a:rPr lang="en-GB" b="1" dirty="0">
                <a:solidFill>
                  <a:prstClr val="black"/>
                </a:solidFill>
              </a:rPr>
              <a:t>one </a:t>
            </a:r>
            <a:r>
              <a:rPr lang="en-GB" dirty="0">
                <a:solidFill>
                  <a:prstClr val="black"/>
                </a:solidFill>
              </a:rPr>
              <a:t>genre convention used in your chosen film. [1]</a:t>
            </a:r>
          </a:p>
          <a:p>
            <a:pPr lvl="0"/>
            <a:r>
              <a:rPr lang="en-GB" dirty="0">
                <a:solidFill>
                  <a:prstClr val="black"/>
                </a:solidFill>
              </a:rPr>
              <a:t>Briefly outline why conventions are used in genre films. [4]</a:t>
            </a:r>
          </a:p>
          <a:p>
            <a:pPr lvl="0"/>
            <a:r>
              <a:rPr lang="en-GB" dirty="0">
                <a:solidFill>
                  <a:prstClr val="black"/>
                </a:solidFill>
              </a:rPr>
              <a:t>Explore how the convention you have identified is used in </a:t>
            </a:r>
            <a:r>
              <a:rPr lang="en-GB" b="1" dirty="0">
                <a:solidFill>
                  <a:prstClr val="black"/>
                </a:solidFill>
              </a:rPr>
              <a:t>one </a:t>
            </a:r>
            <a:r>
              <a:rPr lang="en-GB" dirty="0">
                <a:solidFill>
                  <a:prstClr val="black"/>
                </a:solidFill>
              </a:rPr>
              <a:t>sequence from your chosen film. In your answer, refer to at least </a:t>
            </a:r>
            <a:r>
              <a:rPr lang="en-GB" b="1" dirty="0">
                <a:solidFill>
                  <a:prstClr val="black"/>
                </a:solidFill>
              </a:rPr>
              <a:t>one </a:t>
            </a:r>
            <a:r>
              <a:rPr lang="en-GB" dirty="0">
                <a:solidFill>
                  <a:prstClr val="black"/>
                </a:solidFill>
              </a:rPr>
              <a:t>key element of film (e.g. cinematography, </a:t>
            </a:r>
            <a:r>
              <a:rPr lang="en-GB" dirty="0" err="1">
                <a:solidFill>
                  <a:prstClr val="black"/>
                </a:solidFill>
              </a:rPr>
              <a:t>mise</a:t>
            </a:r>
            <a:r>
              <a:rPr lang="en-GB" dirty="0">
                <a:solidFill>
                  <a:prstClr val="black"/>
                </a:solidFill>
              </a:rPr>
              <a:t>-</a:t>
            </a:r>
            <a:r>
              <a:rPr lang="en-GB" dirty="0" err="1">
                <a:solidFill>
                  <a:prstClr val="black"/>
                </a:solidFill>
              </a:rPr>
              <a:t>en</a:t>
            </a:r>
            <a:r>
              <a:rPr lang="en-GB" dirty="0">
                <a:solidFill>
                  <a:prstClr val="black"/>
                </a:solidFill>
              </a:rPr>
              <a:t>-scène, editing or sound).</a:t>
            </a:r>
          </a:p>
          <a:p>
            <a:endParaRPr lang="en-GB" dirty="0"/>
          </a:p>
        </p:txBody>
      </p:sp>
    </p:spTree>
    <p:extLst>
      <p:ext uri="{BB962C8B-B14F-4D97-AF65-F5344CB8AC3E}">
        <p14:creationId xmlns:p14="http://schemas.microsoft.com/office/powerpoint/2010/main" val="33028964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solidFill>
                  <a:prstClr val="black"/>
                </a:solidFill>
              </a:rPr>
              <a:t>In the exam you will get one question on E.T.</a:t>
            </a:r>
            <a:endParaRPr lang="en-GB" dirty="0"/>
          </a:p>
        </p:txBody>
      </p:sp>
      <p:sp>
        <p:nvSpPr>
          <p:cNvPr id="4" name="Content Placeholder 3"/>
          <p:cNvSpPr>
            <a:spLocks noGrp="1"/>
          </p:cNvSpPr>
          <p:nvPr>
            <p:ph sz="half" idx="2"/>
          </p:nvPr>
        </p:nvSpPr>
        <p:spPr/>
        <p:txBody>
          <a:bodyPr>
            <a:normAutofit fontScale="92500" lnSpcReduction="10000"/>
          </a:bodyPr>
          <a:lstStyle/>
          <a:p>
            <a:r>
              <a:rPr lang="en-GB" dirty="0"/>
              <a:t>Identify </a:t>
            </a:r>
            <a:r>
              <a:rPr lang="en-GB" b="1" dirty="0"/>
              <a:t>one </a:t>
            </a:r>
            <a:r>
              <a:rPr lang="en-GB" dirty="0"/>
              <a:t>example of cinematography used in your chosen film. [1]</a:t>
            </a:r>
          </a:p>
          <a:p>
            <a:r>
              <a:rPr lang="en-GB" dirty="0"/>
              <a:t>Briefly explain what this example of cinematography typically suggests. [4]</a:t>
            </a:r>
          </a:p>
          <a:p>
            <a:r>
              <a:rPr lang="en-GB" dirty="0"/>
              <a:t>Explore how this example of cinematography is used in </a:t>
            </a:r>
            <a:r>
              <a:rPr lang="en-GB" b="1" dirty="0"/>
              <a:t>one </a:t>
            </a:r>
            <a:r>
              <a:rPr lang="en-GB" dirty="0"/>
              <a:t>sequence from your chosen film [10]</a:t>
            </a:r>
          </a:p>
          <a:p>
            <a:endParaRPr lang="en-GB" dirty="0"/>
          </a:p>
        </p:txBody>
      </p:sp>
      <p:pic>
        <p:nvPicPr>
          <p:cNvPr id="7" name="Content Placeholder 6"/>
          <p:cNvPicPr>
            <a:picLocks noGrp="1" noChangeAspect="1"/>
          </p:cNvPicPr>
          <p:nvPr>
            <p:ph sz="half" idx="1"/>
          </p:nvPr>
        </p:nvPicPr>
        <p:blipFill>
          <a:blip r:embed="rId2"/>
          <a:stretch>
            <a:fillRect/>
          </a:stretch>
        </p:blipFill>
        <p:spPr>
          <a:xfrm>
            <a:off x="685800" y="1985368"/>
            <a:ext cx="3886200" cy="3190135"/>
          </a:xfrm>
          <a:prstGeom prst="rect">
            <a:avLst/>
          </a:prstGeom>
        </p:spPr>
      </p:pic>
    </p:spTree>
    <p:extLst>
      <p:ext uri="{BB962C8B-B14F-4D97-AF65-F5344CB8AC3E}">
        <p14:creationId xmlns:p14="http://schemas.microsoft.com/office/powerpoint/2010/main" val="18542455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a:solidFill>
                  <a:prstClr val="black"/>
                </a:solidFill>
              </a:rPr>
              <a:t>In the exam you will get one question which will ask you to compare both films</a:t>
            </a:r>
            <a:endParaRPr lang="en-GB" dirty="0"/>
          </a:p>
        </p:txBody>
      </p:sp>
      <p:pic>
        <p:nvPicPr>
          <p:cNvPr id="5" name="Content Placeholder 4"/>
          <p:cNvPicPr>
            <a:picLocks noGrp="1" noChangeAspect="1"/>
          </p:cNvPicPr>
          <p:nvPr>
            <p:ph sz="half" idx="1"/>
          </p:nvPr>
        </p:nvPicPr>
        <p:blipFill>
          <a:blip r:embed="rId2"/>
          <a:stretch>
            <a:fillRect/>
          </a:stretch>
        </p:blipFill>
        <p:spPr>
          <a:xfrm>
            <a:off x="475488" y="1975104"/>
            <a:ext cx="3849624" cy="3337560"/>
          </a:xfrm>
          <a:prstGeom prst="rect">
            <a:avLst/>
          </a:prstGeom>
        </p:spPr>
      </p:pic>
      <p:sp>
        <p:nvSpPr>
          <p:cNvPr id="4" name="Content Placeholder 3"/>
          <p:cNvSpPr>
            <a:spLocks noGrp="1"/>
          </p:cNvSpPr>
          <p:nvPr>
            <p:ph sz="half" idx="2"/>
          </p:nvPr>
        </p:nvSpPr>
        <p:spPr/>
        <p:txBody>
          <a:bodyPr>
            <a:normAutofit fontScale="70000" lnSpcReduction="20000"/>
          </a:bodyPr>
          <a:lstStyle/>
          <a:p>
            <a:pPr marL="0" lvl="0" indent="0">
              <a:buNone/>
            </a:pPr>
            <a:r>
              <a:rPr lang="en-GB" dirty="0">
                <a:solidFill>
                  <a:prstClr val="black"/>
                </a:solidFill>
              </a:rPr>
              <a:t>Compare how the </a:t>
            </a:r>
            <a:r>
              <a:rPr lang="en-GB" b="1" dirty="0">
                <a:solidFill>
                  <a:prstClr val="black"/>
                </a:solidFill>
              </a:rPr>
              <a:t>same theme </a:t>
            </a:r>
            <a:r>
              <a:rPr lang="en-GB" dirty="0">
                <a:solidFill>
                  <a:prstClr val="black"/>
                </a:solidFill>
              </a:rPr>
              <a:t>is explored in each of your comparative study films.</a:t>
            </a:r>
          </a:p>
          <a:p>
            <a:pPr lvl="0"/>
            <a:r>
              <a:rPr lang="en-GB" dirty="0">
                <a:solidFill>
                  <a:prstClr val="black"/>
                </a:solidFill>
              </a:rPr>
              <a:t>In your answer, you should consider:</a:t>
            </a:r>
          </a:p>
          <a:p>
            <a:pPr lvl="0"/>
            <a:r>
              <a:rPr lang="en-GB" dirty="0">
                <a:solidFill>
                  <a:prstClr val="black"/>
                </a:solidFill>
              </a:rPr>
              <a:t>how characters and narratives illustrate the theme you have identified</a:t>
            </a:r>
          </a:p>
          <a:p>
            <a:pPr lvl="0"/>
            <a:r>
              <a:rPr lang="en-GB" dirty="0">
                <a:solidFill>
                  <a:prstClr val="black"/>
                </a:solidFill>
              </a:rPr>
              <a:t>similarities between the way the theme you have identified is explored in each of your films</a:t>
            </a:r>
          </a:p>
          <a:p>
            <a:pPr lvl="0"/>
            <a:r>
              <a:rPr lang="en-GB" dirty="0">
                <a:solidFill>
                  <a:prstClr val="black"/>
                </a:solidFill>
              </a:rPr>
              <a:t>differences between the way the theme you have identified is explored in each of your films. [20]</a:t>
            </a:r>
          </a:p>
          <a:p>
            <a:endParaRPr lang="en-GB" dirty="0"/>
          </a:p>
        </p:txBody>
      </p:sp>
    </p:spTree>
    <p:extLst>
      <p:ext uri="{BB962C8B-B14F-4D97-AF65-F5344CB8AC3E}">
        <p14:creationId xmlns:p14="http://schemas.microsoft.com/office/powerpoint/2010/main" val="21405540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Possible Exam Questions</a:t>
            </a:r>
            <a:br>
              <a:rPr lang="en-GB" dirty="0" smtClean="0"/>
            </a:br>
            <a:r>
              <a:rPr lang="en-GB" dirty="0" smtClean="0"/>
              <a:t>Areas we have to </a:t>
            </a:r>
            <a:r>
              <a:rPr lang="en-GB" dirty="0"/>
              <a:t>s</a:t>
            </a:r>
            <a:r>
              <a:rPr lang="en-GB" dirty="0" smtClean="0"/>
              <a:t>tudy</a:t>
            </a:r>
            <a:endParaRPr lang="en-GB" dirty="0"/>
          </a:p>
        </p:txBody>
      </p:sp>
      <p:sp>
        <p:nvSpPr>
          <p:cNvPr id="4" name="Content Placeholder 3"/>
          <p:cNvSpPr>
            <a:spLocks noGrp="1"/>
          </p:cNvSpPr>
          <p:nvPr>
            <p:ph sz="half" idx="2"/>
          </p:nvPr>
        </p:nvSpPr>
        <p:spPr/>
        <p:txBody>
          <a:bodyPr>
            <a:normAutofit fontScale="92500" lnSpcReduction="10000"/>
          </a:bodyPr>
          <a:lstStyle/>
          <a:p>
            <a:r>
              <a:rPr lang="en-GB" b="1" dirty="0"/>
              <a:t>Background/Context</a:t>
            </a:r>
            <a:r>
              <a:rPr lang="en-GB" dirty="0"/>
              <a:t> – Social, cultural, historical, technological, institutional</a:t>
            </a:r>
          </a:p>
          <a:p>
            <a:r>
              <a:rPr lang="en-GB" b="1" dirty="0"/>
              <a:t>Key Elements of film </a:t>
            </a:r>
            <a:r>
              <a:rPr lang="en-GB" dirty="0"/>
              <a:t>– </a:t>
            </a:r>
            <a:r>
              <a:rPr lang="en-GB" dirty="0" err="1"/>
              <a:t>mise</a:t>
            </a:r>
            <a:r>
              <a:rPr lang="en-GB" dirty="0"/>
              <a:t> </a:t>
            </a:r>
            <a:r>
              <a:rPr lang="en-GB" dirty="0" err="1"/>
              <a:t>en</a:t>
            </a:r>
            <a:r>
              <a:rPr lang="en-GB" dirty="0"/>
              <a:t> scene, sound, editing, aesthetics and cinematography</a:t>
            </a:r>
          </a:p>
          <a:p>
            <a:r>
              <a:rPr lang="en-GB" b="1" dirty="0"/>
              <a:t>Genre</a:t>
            </a:r>
          </a:p>
          <a:p>
            <a:r>
              <a:rPr lang="en-GB" b="1" dirty="0"/>
              <a:t>Narrative</a:t>
            </a:r>
          </a:p>
          <a:p>
            <a:r>
              <a:rPr lang="en-GB" b="1" dirty="0"/>
              <a:t>Representations</a:t>
            </a:r>
          </a:p>
          <a:p>
            <a:endParaRPr lang="en-GB" dirty="0"/>
          </a:p>
        </p:txBody>
      </p:sp>
      <p:pic>
        <p:nvPicPr>
          <p:cNvPr id="6" name="Content Placeholder 5"/>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628650" y="1825625"/>
            <a:ext cx="3886200" cy="3307484"/>
          </a:xfrm>
          <a:prstGeom prst="rect">
            <a:avLst/>
          </a:prstGeom>
        </p:spPr>
      </p:pic>
    </p:spTree>
    <p:extLst>
      <p:ext uri="{BB962C8B-B14F-4D97-AF65-F5344CB8AC3E}">
        <p14:creationId xmlns:p14="http://schemas.microsoft.com/office/powerpoint/2010/main" val="7945980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4000" dirty="0">
                <a:solidFill>
                  <a:prstClr val="black"/>
                </a:solidFill>
                <a:latin typeface="Calibri"/>
              </a:rPr>
              <a:t>Science Fiction Genre - Starting Points</a:t>
            </a:r>
            <a:endParaRPr lang="en-GB" dirty="0"/>
          </a:p>
        </p:txBody>
      </p:sp>
      <p:pic>
        <p:nvPicPr>
          <p:cNvPr id="5" name="Content Placeholder 4"/>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628650" y="1966328"/>
            <a:ext cx="3886200" cy="3264040"/>
          </a:xfrm>
          <a:prstGeom prst="rect">
            <a:avLst/>
          </a:prstGeom>
        </p:spPr>
      </p:pic>
      <p:sp>
        <p:nvSpPr>
          <p:cNvPr id="4" name="Content Placeholder 3"/>
          <p:cNvSpPr>
            <a:spLocks noGrp="1"/>
          </p:cNvSpPr>
          <p:nvPr>
            <p:ph sz="half" idx="2"/>
          </p:nvPr>
        </p:nvSpPr>
        <p:spPr/>
        <p:txBody>
          <a:bodyPr>
            <a:normAutofit fontScale="62500" lnSpcReduction="20000"/>
          </a:bodyPr>
          <a:lstStyle/>
          <a:p>
            <a:r>
              <a:rPr lang="en-GB" dirty="0"/>
              <a:t>Science Fiction films have often been used to provide social commentary on political or cultural issues which are seen to be important at the time of the film’s release</a:t>
            </a:r>
          </a:p>
          <a:p>
            <a:r>
              <a:rPr lang="en-GB" dirty="0"/>
              <a:t>The genre plays on audience’s hopes/fears by having a monster which represents (acts as a metaphor) the hopes/fears that society have at the time of the film’s release. </a:t>
            </a:r>
          </a:p>
          <a:p>
            <a:r>
              <a:rPr lang="en-GB" dirty="0"/>
              <a:t>These hopes/fears change over </a:t>
            </a:r>
            <a:r>
              <a:rPr lang="en-GB" dirty="0" smtClean="0"/>
              <a:t>time</a:t>
            </a:r>
          </a:p>
          <a:p>
            <a:r>
              <a:rPr lang="en-GB" dirty="0" smtClean="0"/>
              <a:t>History of </a:t>
            </a:r>
            <a:r>
              <a:rPr lang="en-GB" dirty="0" err="1" smtClean="0"/>
              <a:t>sci</a:t>
            </a:r>
            <a:r>
              <a:rPr lang="en-GB" dirty="0" smtClean="0"/>
              <a:t> fi on film</a:t>
            </a:r>
          </a:p>
          <a:p>
            <a:r>
              <a:rPr lang="en-GB" dirty="0">
                <a:hlinkClick r:id="rId3"/>
              </a:rPr>
              <a:t>https://</a:t>
            </a:r>
            <a:r>
              <a:rPr lang="en-GB" dirty="0" smtClean="0">
                <a:hlinkClick r:id="rId3"/>
              </a:rPr>
              <a:t>www.youtube.com/watch?v=Q9GiJENtc5o&amp;list=PLrYIGpF9a49AIbzPmbXvZazKCxJX-cVQk</a:t>
            </a:r>
            <a:endParaRPr lang="en-GB" dirty="0" smtClean="0"/>
          </a:p>
          <a:p>
            <a:endParaRPr lang="en-GB" dirty="0"/>
          </a:p>
          <a:p>
            <a:endParaRPr lang="en-GB" dirty="0"/>
          </a:p>
        </p:txBody>
      </p:sp>
    </p:spTree>
    <p:extLst>
      <p:ext uri="{BB962C8B-B14F-4D97-AF65-F5344CB8AC3E}">
        <p14:creationId xmlns:p14="http://schemas.microsoft.com/office/powerpoint/2010/main" val="40846841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200" dirty="0" smtClean="0"/>
              <a:t>Science Fiction Films – Starting Points -</a:t>
            </a:r>
            <a:br>
              <a:rPr lang="en-US" sz="3200" dirty="0" smtClean="0"/>
            </a:br>
            <a:r>
              <a:rPr lang="en-US" sz="3200" dirty="0" smtClean="0"/>
              <a:t>What do the audience expect from this kind of film?</a:t>
            </a:r>
            <a:endParaRPr lang="en-US" sz="3200" dirty="0"/>
          </a:p>
        </p:txBody>
      </p:sp>
      <p:sp>
        <p:nvSpPr>
          <p:cNvPr id="3" name="Content Placeholder 2"/>
          <p:cNvSpPr>
            <a:spLocks noGrp="1"/>
          </p:cNvSpPr>
          <p:nvPr>
            <p:ph idx="1"/>
          </p:nvPr>
        </p:nvSpPr>
        <p:spPr/>
        <p:txBody>
          <a:bodyPr>
            <a:normAutofit fontScale="85000" lnSpcReduction="10000"/>
          </a:bodyPr>
          <a:lstStyle/>
          <a:p>
            <a:r>
              <a:rPr lang="en-US" b="1" dirty="0" smtClean="0"/>
              <a:t>Spectacle</a:t>
            </a:r>
            <a:r>
              <a:rPr lang="en-US" dirty="0" smtClean="0"/>
              <a:t> - showing </a:t>
            </a:r>
            <a:r>
              <a:rPr lang="en-US" dirty="0"/>
              <a:t>audiences sights and sounds they have never seen </a:t>
            </a:r>
            <a:r>
              <a:rPr lang="en-US" dirty="0" smtClean="0"/>
              <a:t>before, for example weird looking </a:t>
            </a:r>
            <a:r>
              <a:rPr lang="en-US" dirty="0"/>
              <a:t>aliens, huge starships, distant alien worlds - all created using advanced </a:t>
            </a:r>
            <a:r>
              <a:rPr lang="en-US" dirty="0" smtClean="0"/>
              <a:t>special effects</a:t>
            </a:r>
            <a:endParaRPr lang="en-US" dirty="0"/>
          </a:p>
          <a:p>
            <a:r>
              <a:rPr lang="en-US" b="1" dirty="0" smtClean="0"/>
              <a:t>Excitement/fear</a:t>
            </a:r>
            <a:r>
              <a:rPr lang="en-US" dirty="0" smtClean="0"/>
              <a:t> </a:t>
            </a:r>
            <a:r>
              <a:rPr lang="en-US" dirty="0"/>
              <a:t>- conventions of sci-fi films are often mixed </a:t>
            </a:r>
            <a:r>
              <a:rPr lang="en-US" dirty="0" smtClean="0"/>
              <a:t>with action or horror films (Invasion of the Body Snatchers is mixed with Horror and Film Noir for example)</a:t>
            </a:r>
            <a:endParaRPr lang="en-US" dirty="0"/>
          </a:p>
          <a:p>
            <a:r>
              <a:rPr lang="en-US" b="1" dirty="0" smtClean="0"/>
              <a:t>Exploring </a:t>
            </a:r>
            <a:r>
              <a:rPr lang="en-US" b="1" dirty="0"/>
              <a:t>big, ‘what-if?’ questions</a:t>
            </a:r>
            <a:r>
              <a:rPr lang="en-US" dirty="0"/>
              <a:t>: are we alone in the universe? What would </a:t>
            </a:r>
            <a:r>
              <a:rPr lang="en-US" dirty="0" smtClean="0"/>
              <a:t>aliens look like</a:t>
            </a:r>
            <a:r>
              <a:rPr lang="en-US" dirty="0"/>
              <a:t>? What are the limits of science? What if robots took over the world?</a:t>
            </a:r>
          </a:p>
          <a:p>
            <a:r>
              <a:rPr lang="en-US" b="1" dirty="0" smtClean="0"/>
              <a:t>Exploring </a:t>
            </a:r>
            <a:r>
              <a:rPr lang="en-US" b="1" dirty="0"/>
              <a:t>social or political issues </a:t>
            </a:r>
            <a:r>
              <a:rPr lang="en-US" dirty="0"/>
              <a:t>in an enjoyable and entertaining context (e.g. recent </a:t>
            </a:r>
            <a:r>
              <a:rPr lang="en-US" dirty="0" smtClean="0"/>
              <a:t>Star Wars </a:t>
            </a:r>
            <a:r>
              <a:rPr lang="en-US" dirty="0"/>
              <a:t>films have female characters that challenge gender stereotypes).</a:t>
            </a:r>
          </a:p>
        </p:txBody>
      </p:sp>
    </p:spTree>
    <p:extLst>
      <p:ext uri="{BB962C8B-B14F-4D97-AF65-F5344CB8AC3E}">
        <p14:creationId xmlns:p14="http://schemas.microsoft.com/office/powerpoint/2010/main" val="372649538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540</TotalTime>
  <Words>3856</Words>
  <Application>Microsoft Office PowerPoint</Application>
  <PresentationFormat>On-screen Show (4:3)</PresentationFormat>
  <Paragraphs>154</Paragraphs>
  <Slides>34</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34</vt:i4>
      </vt:variant>
    </vt:vector>
  </HeadingPairs>
  <TitlesOfParts>
    <vt:vector size="39" baseType="lpstr">
      <vt:lpstr>Arial</vt:lpstr>
      <vt:lpstr>Calibri</vt:lpstr>
      <vt:lpstr>Calibri Light</vt:lpstr>
      <vt:lpstr>Office Theme</vt:lpstr>
      <vt:lpstr>1_Office Theme</vt:lpstr>
      <vt:lpstr>Mainstream USA Film</vt:lpstr>
      <vt:lpstr>What do I have to do in the exam?</vt:lpstr>
      <vt:lpstr> The Two Films Key Point: ‘The Time Period when both films were made was a time of profound socio-economic change in America.’  </vt:lpstr>
      <vt:lpstr>In the exam you will get one question on Invasion of the Body Snatchers</vt:lpstr>
      <vt:lpstr>In the exam you will get one question on E.T.</vt:lpstr>
      <vt:lpstr>In the exam you will get one question which will ask you to compare both films</vt:lpstr>
      <vt:lpstr>Possible Exam Questions Areas we have to study</vt:lpstr>
      <vt:lpstr>Science Fiction Genre - Starting Points</vt:lpstr>
      <vt:lpstr>Science Fiction Films – Starting Points - What do the audience expect from this kind of film?</vt:lpstr>
      <vt:lpstr>Invasion of the Body Snatchers (1956)</vt:lpstr>
      <vt:lpstr>What happens in the film?</vt:lpstr>
      <vt:lpstr>Invasion of the Body Snatchers Genre</vt:lpstr>
      <vt:lpstr>Invasion of the Body Snatchers Influence of The Horror Film</vt:lpstr>
      <vt:lpstr>Invasion of the Body Snatchers The influence of Film Noir</vt:lpstr>
      <vt:lpstr>UFO’s were embedded into American culture (Roswell 1947)</vt:lpstr>
      <vt:lpstr>Fears of brainwashing</vt:lpstr>
      <vt:lpstr>The Hays Code</vt:lpstr>
      <vt:lpstr>Technology</vt:lpstr>
      <vt:lpstr>Economy</vt:lpstr>
      <vt:lpstr>Gender</vt:lpstr>
      <vt:lpstr>The FBI would be seen to be a trusted force in the film</vt:lpstr>
      <vt:lpstr>We must remember however that the end of the film was changed</vt:lpstr>
      <vt:lpstr>The Cold War America vs Russia</vt:lpstr>
      <vt:lpstr>What is Communism? The clash between Communism and the American sense of Individualism</vt:lpstr>
      <vt:lpstr>The Communist Witch Hunt  Senator McCarthy </vt:lpstr>
      <vt:lpstr>How Americans saw Russians in the 1950s</vt:lpstr>
      <vt:lpstr>Example of this in the film</vt:lpstr>
      <vt:lpstr>Fear of the Atomic Bomb</vt:lpstr>
      <vt:lpstr>The film is an allegory for the fear of Russia The ‘Pod People’ represents this fear of Russia and Communism</vt:lpstr>
      <vt:lpstr>Pod People</vt:lpstr>
      <vt:lpstr>Pod People</vt:lpstr>
      <vt:lpstr>The Director’s views</vt:lpstr>
      <vt:lpstr>Invasion of the Body Snatchers Summary</vt:lpstr>
      <vt:lpstr>Paradox of 1950s America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Mainstream USA Film</dc:title>
  <dc:creator>M.Sheriff</dc:creator>
  <cp:lastModifiedBy>Gemma Stevens</cp:lastModifiedBy>
  <cp:revision>31</cp:revision>
  <dcterms:created xsi:type="dcterms:W3CDTF">2018-09-25T07:11:52Z</dcterms:created>
  <dcterms:modified xsi:type="dcterms:W3CDTF">2021-09-30T14:33:59Z</dcterms:modified>
</cp:coreProperties>
</file>