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74" autoAdjust="0"/>
  </p:normalViewPr>
  <p:slideViewPr>
    <p:cSldViewPr snapToGrid="0" showGuides="1">
      <p:cViewPr varScale="1">
        <p:scale>
          <a:sx n="76" d="100"/>
          <a:sy n="76" d="100"/>
        </p:scale>
        <p:origin x="126" y="7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EaGRUdhZu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9022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012a51cb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012a51cb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d012a51cb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3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619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168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Airports, Channel Tunnel, Ferry/Sea ports</a:t>
            </a:r>
            <a:endParaRPr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38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742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DMOs = Destination Management Organisations</a:t>
            </a:r>
            <a:endParaRPr/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29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 plumbing system is narrower than in the UK and the paper causes blockages really easily. Therefore you need to put it in a bin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18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https://www.youtube.com/watch?v=8EaGRUdhZuY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331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12a51c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012a51cb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d012a51cb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5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88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1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36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5" r:id="rId20"/>
    <p:sldLayoutId id="2147483676" r:id="rId21"/>
    <p:sldLayoutId id="2147483677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hyperlink" Target="https://estream.godalming.ac.uk/View.aspx?id=7277~4x~8CS08LtW&amp;chapID=121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88" y="1036632"/>
            <a:ext cx="5690680" cy="1517356"/>
          </a:xfrm>
        </p:spPr>
        <p:txBody>
          <a:bodyPr/>
          <a:lstStyle/>
          <a:p>
            <a:r>
              <a:rPr lang="en-US" dirty="0" smtClean="0"/>
              <a:t>Accessibility and Availability 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Aim – E3</a:t>
            </a:r>
            <a:endParaRPr lang="ru-R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53" y="444689"/>
            <a:ext cx="7585924" cy="5060195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Butler TALC model...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Where is St Helena on the TALC model, research and justify your reasons?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3303" y="1322483"/>
            <a:ext cx="4773582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0070C0"/>
                </a:solidFill>
              </a:rPr>
              <a:t>Hypothetically, think about how you could develop the Island.</a:t>
            </a:r>
            <a:endParaRPr sz="27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0070C0"/>
                </a:solidFill>
              </a:rPr>
              <a:t>Look at each stage of the TALC  model and say what would need to happen to be at that stage.</a:t>
            </a:r>
            <a:endParaRPr sz="27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0070C0"/>
                </a:solidFill>
              </a:rPr>
              <a:t>Can you think of dates and date each event?</a:t>
            </a:r>
            <a:endParaRPr sz="27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0070C0"/>
                </a:solidFill>
              </a:rPr>
              <a:t>If you were in charge of marketing - how would you market St Helena? </a:t>
            </a:r>
            <a:endParaRPr sz="27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0070C0"/>
                </a:solidFill>
              </a:rPr>
              <a:t>What could you offer to attract different visitors? </a:t>
            </a:r>
            <a:endParaRPr sz="2700" dirty="0">
              <a:solidFill>
                <a:srgbClr val="0070C0"/>
              </a:solidFill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could you develop St Helena?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449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What does the word Accessibility mean?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Accessibility is “the ease with which tourists can access gateways to the destination, and the travel and transport routes to those gateways”</a:t>
            </a: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Destinations with good transport infrastructure are more accessible…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Which means they tend to be more popular than destinations with poorer connections</a:t>
            </a: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GB"/>
              <a:t>ACCESSIBILITY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78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Accessibility is not just about a gateway airport or seaport being close to a destination…</a:t>
            </a: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You also need to think about how much access the outbound tourist has to the destination.</a:t>
            </a:r>
            <a:endParaRPr sz="2400" dirty="0">
              <a:solidFill>
                <a:srgbClr val="0070C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For example – a Londoner could easily access </a:t>
            </a:r>
            <a:r>
              <a:rPr lang="en-GB" sz="2400" dirty="0" smtClean="0">
                <a:solidFill>
                  <a:srgbClr val="0070C0"/>
                </a:solidFill>
              </a:rPr>
              <a:t>a </a:t>
            </a:r>
            <a:r>
              <a:rPr lang="en-GB" sz="2400" dirty="0">
                <a:solidFill>
                  <a:srgbClr val="0070C0"/>
                </a:solidFill>
              </a:rPr>
              <a:t>flight to New York given the 4 major London airports.</a:t>
            </a: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However, someone from Newcastle would either have to travel to London, or change somewhere like Dublin.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GB"/>
              <a:t>ACCESSIBILITY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9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Global Connection | The Good, the Bad, and the Ug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39800"/>
            <a:ext cx="12192000" cy="4976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7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The UK however, remains one of the best connected countries in the world, especially for international tourism.</a:t>
            </a:r>
            <a:endParaRPr sz="2400" dirty="0">
              <a:solidFill>
                <a:srgbClr val="0070C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Reminder – what kind of connections does it have?</a:t>
            </a: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400" dirty="0">
                <a:solidFill>
                  <a:srgbClr val="0070C0"/>
                </a:solidFill>
              </a:rPr>
              <a:t>Nearly all long haul destinations are getting easier and easier to access due to the greater availability of aircraft that are cheaper to run.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GB"/>
              <a:t>THE UK &amp; ITS ACCESSIBILITY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34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GB"/>
              <a:t>WHAT HAPPENS ONCE A TOURIST ARRIVES AT A DESTINATION?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838200" y="1955752"/>
            <a:ext cx="5157787" cy="42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GB" dirty="0"/>
              <a:t>What do they require?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b="0" dirty="0" smtClean="0"/>
              <a:t> </a:t>
            </a:r>
            <a:r>
              <a:rPr lang="en-GB" b="0" dirty="0"/>
              <a:t>At least:</a:t>
            </a:r>
            <a:endParaRPr b="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b="0" dirty="0"/>
              <a:t> Basic facilities - such as...</a:t>
            </a:r>
            <a:endParaRPr b="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b="0" dirty="0"/>
              <a:t> Local transport</a:t>
            </a:r>
            <a:endParaRPr b="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b="0" dirty="0"/>
              <a:t> Accommodation</a:t>
            </a:r>
            <a:endParaRPr b="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b="0" dirty="0"/>
              <a:t> Things to do/Attractions</a:t>
            </a:r>
            <a:endParaRPr b="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None/>
            </a:pP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172200" y="1825624"/>
            <a:ext cx="5183188" cy="417908"/>
          </a:xfrm>
        </p:spPr>
        <p:txBody>
          <a:bodyPr/>
          <a:lstStyle/>
          <a:p>
            <a:r>
              <a:rPr lang="en-GB" dirty="0" smtClean="0"/>
              <a:t>What does a destination have to develop?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91440" lvl="0" indent="-139700">
              <a:spcBef>
                <a:spcPts val="0"/>
              </a:spcBef>
              <a:buSzPts val="2200"/>
              <a:buChar char=" "/>
            </a:pPr>
            <a:r>
              <a:rPr lang="en-GB" sz="1800" dirty="0" smtClean="0">
                <a:solidFill>
                  <a:srgbClr val="0070C0"/>
                </a:solidFill>
              </a:rPr>
              <a:t>The basic facilities as well as:</a:t>
            </a:r>
          </a:p>
          <a:p>
            <a:pPr marL="91440" lvl="0" indent="-139700">
              <a:spcBef>
                <a:spcPts val="1400"/>
              </a:spcBef>
              <a:buSzPts val="2200"/>
              <a:buFont typeface="Arial"/>
              <a:buChar char="•"/>
            </a:pP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Transport</a:t>
            </a:r>
          </a:p>
          <a:p>
            <a:pPr marL="91440" lvl="0" indent="-139700">
              <a:spcBef>
                <a:spcPts val="1400"/>
              </a:spcBef>
              <a:buSzPts val="2200"/>
              <a:buFont typeface="Arial"/>
              <a:buChar char="•"/>
            </a:pPr>
            <a:r>
              <a:rPr lang="en-GB" sz="1800" dirty="0">
                <a:solidFill>
                  <a:srgbClr val="0070C0"/>
                </a:solidFill>
              </a:rPr>
              <a:t> Utilities - such as ...</a:t>
            </a:r>
          </a:p>
          <a:p>
            <a:pPr marL="91440" lvl="0" indent="-139700">
              <a:spcBef>
                <a:spcPts val="1400"/>
              </a:spcBef>
              <a:buSzPts val="2200"/>
              <a:buFont typeface="Arial"/>
              <a:buChar char="•"/>
            </a:pPr>
            <a:r>
              <a:rPr lang="en-GB" sz="1800" dirty="0">
                <a:solidFill>
                  <a:srgbClr val="0070C0"/>
                </a:solidFill>
              </a:rPr>
              <a:t> Running water</a:t>
            </a:r>
          </a:p>
          <a:p>
            <a:pPr marL="91440" lvl="0" indent="-139700">
              <a:spcBef>
                <a:spcPts val="1400"/>
              </a:spcBef>
              <a:buSzPts val="2200"/>
              <a:buFont typeface="Arial"/>
              <a:buChar char="•"/>
            </a:pPr>
            <a:r>
              <a:rPr lang="en-GB" sz="1800" dirty="0">
                <a:solidFill>
                  <a:srgbClr val="0070C0"/>
                </a:solidFill>
              </a:rPr>
              <a:t> Waste Management</a:t>
            </a:r>
          </a:p>
          <a:p>
            <a:pPr marL="91440" lvl="0" indent="-139700">
              <a:spcBef>
                <a:spcPts val="1400"/>
              </a:spcBef>
              <a:buSzPts val="2200"/>
              <a:buFont typeface="Arial"/>
              <a:buChar char="•"/>
            </a:pPr>
            <a:r>
              <a:rPr lang="en-GB" sz="1800" dirty="0">
                <a:solidFill>
                  <a:srgbClr val="0070C0"/>
                </a:solidFill>
              </a:rPr>
              <a:t> Electricity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6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GB"/>
              <a:t>WHAT HAPPENS ONCE A TOURIST ARRIVES AT A DESTINATION?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2200"/>
            </a:pPr>
            <a:r>
              <a:rPr lang="en-GB" sz="2000" dirty="0">
                <a:solidFill>
                  <a:srgbClr val="008EDC"/>
                </a:solidFill>
              </a:rPr>
              <a:t>T</a:t>
            </a:r>
            <a:r>
              <a:rPr lang="en-GB" sz="2000" dirty="0" smtClean="0">
                <a:solidFill>
                  <a:srgbClr val="008EDC"/>
                </a:solidFill>
              </a:rPr>
              <a:t>hese </a:t>
            </a:r>
            <a:r>
              <a:rPr lang="en-GB" sz="2000" dirty="0">
                <a:solidFill>
                  <a:srgbClr val="008EDC"/>
                </a:solidFill>
              </a:rPr>
              <a:t>are all considered to be ‘basic’ western facilities</a:t>
            </a:r>
          </a:p>
          <a:p>
            <a:pPr lvl="0">
              <a:spcBef>
                <a:spcPts val="1400"/>
              </a:spcBef>
              <a:buSzPts val="2200"/>
            </a:pPr>
            <a:r>
              <a:rPr lang="en-GB" sz="2000" dirty="0">
                <a:solidFill>
                  <a:srgbClr val="008EDC"/>
                </a:solidFill>
              </a:rPr>
              <a:t>And they aren’t all always available in developing countries (and if they are – might not be up to Western standards!)</a:t>
            </a:r>
          </a:p>
          <a:p>
            <a:pPr lvl="0">
              <a:spcBef>
                <a:spcPts val="1400"/>
              </a:spcBef>
              <a:buSzPts val="2200"/>
            </a:pPr>
            <a:r>
              <a:rPr lang="en-GB" sz="2000" dirty="0">
                <a:solidFill>
                  <a:srgbClr val="008EDC"/>
                </a:solidFill>
              </a:rPr>
              <a:t>Therefore hotel operators need to work with DMOs to determine how facilities will be provided</a:t>
            </a:r>
          </a:p>
          <a:p>
            <a:endParaRPr lang="en-GB" dirty="0"/>
          </a:p>
        </p:txBody>
      </p:sp>
      <p:sp>
        <p:nvSpPr>
          <p:cNvPr id="136" name="Google Shape;136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endParaRPr dirty="0"/>
          </a:p>
        </p:txBody>
      </p:sp>
      <p:pic>
        <p:nvPicPr>
          <p:cNvPr id="137" name="Google Shape;137;p19" descr="Bill Gates hanging wire wish to come true!: 20 billi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3188" y="457200"/>
            <a:ext cx="6653212" cy="5403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idx="1"/>
          </p:nvPr>
        </p:nvSpPr>
        <p:spPr>
          <a:xfrm>
            <a:off x="838200" y="1879599"/>
            <a:ext cx="5588000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000" dirty="0">
                <a:solidFill>
                  <a:srgbClr val="0070C0"/>
                </a:solidFill>
              </a:rPr>
              <a:t>Sometimes… tourists just have to put up with it</a:t>
            </a:r>
            <a:r>
              <a:rPr lang="en-GB" sz="2000" dirty="0" smtClean="0">
                <a:solidFill>
                  <a:srgbClr val="0070C0"/>
                </a:solidFill>
              </a:rPr>
              <a:t>!</a:t>
            </a:r>
            <a:endParaRPr sz="20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000" dirty="0">
                <a:solidFill>
                  <a:srgbClr val="0070C0"/>
                </a:solidFill>
              </a:rPr>
              <a:t>For example,  in many places in Greece, you cannot put toilet paper in the toilet.</a:t>
            </a:r>
            <a:endParaRPr sz="20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Water </a:t>
            </a:r>
            <a:r>
              <a:rPr lang="en-GB" sz="2000" dirty="0">
                <a:solidFill>
                  <a:srgbClr val="0070C0"/>
                </a:solidFill>
              </a:rPr>
              <a:t>scarcity is another problem – water is in short supply around the globe, and tourism often consumes a lot of water</a:t>
            </a:r>
            <a:endParaRPr sz="20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000" dirty="0">
                <a:solidFill>
                  <a:srgbClr val="0070C0"/>
                </a:solidFill>
              </a:rPr>
              <a:t>Especially for </a:t>
            </a:r>
            <a:r>
              <a:rPr lang="en-GB" sz="2000" dirty="0" smtClean="0">
                <a:solidFill>
                  <a:srgbClr val="0070C0"/>
                </a:solidFill>
              </a:rPr>
              <a:t>attractions </a:t>
            </a:r>
            <a:r>
              <a:rPr lang="en-GB" sz="2000" dirty="0" smtClean="0">
                <a:solidFill>
                  <a:srgbClr val="0070C0"/>
                </a:solidFill>
              </a:rPr>
              <a:t>like </a:t>
            </a:r>
            <a:r>
              <a:rPr lang="en-GB" sz="2000" dirty="0">
                <a:solidFill>
                  <a:srgbClr val="0070C0"/>
                </a:solidFill>
              </a:rPr>
              <a:t>golf courses</a:t>
            </a:r>
            <a:r>
              <a:rPr lang="en-GB" sz="2000" dirty="0" smtClean="0">
                <a:solidFill>
                  <a:srgbClr val="0070C0"/>
                </a:solidFill>
              </a:rPr>
              <a:t>…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Stacey Dooley Clip – Kenya….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GB"/>
              <a:t>GREECE</a:t>
            </a:r>
            <a:endParaRPr/>
          </a:p>
        </p:txBody>
      </p:sp>
      <p:pic>
        <p:nvPicPr>
          <p:cNvPr id="145" name="Google Shape;145;p20" descr="Toilet Signs / Toilets of the Wor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356" y="179958"/>
            <a:ext cx="4532376" cy="339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 descr="The best golf courses in South Florida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3357" y="3656583"/>
            <a:ext cx="4532375" cy="3021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4475"/>
            <a:ext cx="103060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6dc4bcd6-49db-4c07-9060-8acfc67cef9f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fb0879af-3eba-417a-a55a-ffe6dcd6ca77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524</Words>
  <Application>Microsoft Office PowerPoint</Application>
  <PresentationFormat>Widescreen</PresentationFormat>
  <Paragraphs>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Twentieth Century</vt:lpstr>
      <vt:lpstr>Office Theme</vt:lpstr>
      <vt:lpstr>Accessibility and Availability </vt:lpstr>
      <vt:lpstr>ACCESSIBILITY</vt:lpstr>
      <vt:lpstr>ACCESSIBILITY</vt:lpstr>
      <vt:lpstr>PowerPoint Presentation</vt:lpstr>
      <vt:lpstr>THE UK &amp; ITS ACCESSIBILITY</vt:lpstr>
      <vt:lpstr>WHAT HAPPENS ONCE A TOURIST ARRIVES AT A DESTINATION?</vt:lpstr>
      <vt:lpstr>WHAT HAPPENS ONCE A TOURIST ARRIVES AT A DESTINATION?</vt:lpstr>
      <vt:lpstr>GREECE</vt:lpstr>
      <vt:lpstr>PowerPoint Presentation</vt:lpstr>
      <vt:lpstr>Butler TALC model...</vt:lpstr>
      <vt:lpstr>How could you develop St Helena?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2021-11-04T12:44:59Z</dcterms:created>
  <dcterms:modified xsi:type="dcterms:W3CDTF">2021-11-04T13:25:29Z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