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2"/>
  </p:notesMasterIdLst>
  <p:handoutMasterIdLst>
    <p:handoutMasterId r:id="rId13"/>
  </p:handoutMasterIdLst>
  <p:sldIdLst>
    <p:sldId id="266" r:id="rId5"/>
    <p:sldId id="267" r:id="rId6"/>
    <p:sldId id="268" r:id="rId7"/>
    <p:sldId id="269" r:id="rId8"/>
    <p:sldId id="270" r:id="rId9"/>
    <p:sldId id="271" r:id="rId10"/>
    <p:sldId id="272"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274" autoAdjust="0"/>
  </p:normalViewPr>
  <p:slideViewPr>
    <p:cSldViewPr snapToGrid="0" showGuides="1">
      <p:cViewPr varScale="1">
        <p:scale>
          <a:sx n="102" d="100"/>
          <a:sy n="102" d="100"/>
        </p:scale>
        <p:origin x="138" y="396"/>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F18A1-EF21-40F4-88D7-215921622DF2}"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GB"/>
        </a:p>
      </dgm:t>
    </dgm:pt>
    <dgm:pt modelId="{FA03C578-B64C-4174-A5F7-4EBA2405F96D}">
      <dgm:prSet phldrT="[Text]"/>
      <dgm:spPr/>
      <dgm:t>
        <a:bodyPr/>
        <a:lstStyle/>
        <a:p>
          <a:pPr rtl="0"/>
          <a:r>
            <a:rPr lang="en-GB" b="0" i="0" u="none" smtClean="0"/>
            <a:t>Changing Markets</a:t>
          </a:r>
          <a:endParaRPr lang="en-GB"/>
        </a:p>
      </dgm:t>
    </dgm:pt>
    <dgm:pt modelId="{FBF8B894-3160-46D2-8C7F-D7A62472619D}" type="parTrans" cxnId="{2323321D-3027-44C1-ABDA-0DEFD9D23BD5}">
      <dgm:prSet/>
      <dgm:spPr/>
      <dgm:t>
        <a:bodyPr/>
        <a:lstStyle/>
        <a:p>
          <a:endParaRPr lang="en-GB"/>
        </a:p>
      </dgm:t>
    </dgm:pt>
    <dgm:pt modelId="{A9953A10-A9B3-4CF3-B76B-89B6C789AF64}" type="sibTrans" cxnId="{2323321D-3027-44C1-ABDA-0DEFD9D23BD5}">
      <dgm:prSet/>
      <dgm:spPr/>
      <dgm:t>
        <a:bodyPr/>
        <a:lstStyle/>
        <a:p>
          <a:endParaRPr lang="en-GB"/>
        </a:p>
      </dgm:t>
    </dgm:pt>
    <dgm:pt modelId="{67986442-1051-4A81-9BE0-3A6C86DD604D}">
      <dgm:prSet/>
      <dgm:spPr/>
      <dgm:t>
        <a:bodyPr/>
        <a:lstStyle/>
        <a:p>
          <a:pPr rtl="0"/>
          <a:r>
            <a:rPr lang="en-GB" b="0" i="0" u="none" dirty="0" smtClean="0"/>
            <a:t>New and emerging markets</a:t>
          </a:r>
          <a:endParaRPr lang="en-GB" b="0" dirty="0"/>
        </a:p>
      </dgm:t>
    </dgm:pt>
    <dgm:pt modelId="{E8070E38-414F-4D42-8C63-FBDF92C428C2}" type="parTrans" cxnId="{C4009420-7B49-4DCD-B64B-B63F665DE856}">
      <dgm:prSet/>
      <dgm:spPr/>
      <dgm:t>
        <a:bodyPr/>
        <a:lstStyle/>
        <a:p>
          <a:endParaRPr lang="en-GB"/>
        </a:p>
      </dgm:t>
    </dgm:pt>
    <dgm:pt modelId="{24F1D85A-9C72-4EC4-A885-D1F327ADA71D}" type="sibTrans" cxnId="{C4009420-7B49-4DCD-B64B-B63F665DE856}">
      <dgm:prSet/>
      <dgm:spPr/>
      <dgm:t>
        <a:bodyPr/>
        <a:lstStyle/>
        <a:p>
          <a:endParaRPr lang="en-GB"/>
        </a:p>
      </dgm:t>
    </dgm:pt>
    <dgm:pt modelId="{6ACDC368-146F-41F7-B577-2FB59213DD60}">
      <dgm:prSet/>
      <dgm:spPr/>
      <dgm:t>
        <a:bodyPr/>
        <a:lstStyle/>
        <a:p>
          <a:pPr rtl="0"/>
          <a:r>
            <a:rPr lang="en-GB" b="0" i="0" u="none" smtClean="0"/>
            <a:t>Emerging tourist-generating regions</a:t>
          </a:r>
          <a:endParaRPr lang="en-GB" b="0"/>
        </a:p>
      </dgm:t>
    </dgm:pt>
    <dgm:pt modelId="{F5A1A72D-9EB3-423F-B085-A12BD66DA221}" type="parTrans" cxnId="{E0FD6F46-1A26-4384-A852-98BCD5D50EF3}">
      <dgm:prSet/>
      <dgm:spPr/>
      <dgm:t>
        <a:bodyPr/>
        <a:lstStyle/>
        <a:p>
          <a:endParaRPr lang="en-GB"/>
        </a:p>
      </dgm:t>
    </dgm:pt>
    <dgm:pt modelId="{51F747B4-4FF6-4804-87F1-429D9B9F7F1B}" type="sibTrans" cxnId="{E0FD6F46-1A26-4384-A852-98BCD5D50EF3}">
      <dgm:prSet/>
      <dgm:spPr/>
      <dgm:t>
        <a:bodyPr/>
        <a:lstStyle/>
        <a:p>
          <a:endParaRPr lang="en-GB"/>
        </a:p>
      </dgm:t>
    </dgm:pt>
    <dgm:pt modelId="{3A5CBD55-C2C9-4731-B625-9563C477491A}" type="pres">
      <dgm:prSet presAssocID="{2AEF18A1-EF21-40F4-88D7-215921622DF2}" presName="hierChild1" presStyleCnt="0">
        <dgm:presLayoutVars>
          <dgm:orgChart val="1"/>
          <dgm:chPref val="1"/>
          <dgm:dir/>
          <dgm:animOne val="branch"/>
          <dgm:animLvl val="lvl"/>
          <dgm:resizeHandles/>
        </dgm:presLayoutVars>
      </dgm:prSet>
      <dgm:spPr/>
      <dgm:t>
        <a:bodyPr/>
        <a:lstStyle/>
        <a:p>
          <a:endParaRPr lang="en-GB"/>
        </a:p>
      </dgm:t>
    </dgm:pt>
    <dgm:pt modelId="{FC2ED1B1-B04A-41E4-99BE-9D31DB8879B7}" type="pres">
      <dgm:prSet presAssocID="{FA03C578-B64C-4174-A5F7-4EBA2405F96D}" presName="hierRoot1" presStyleCnt="0">
        <dgm:presLayoutVars>
          <dgm:hierBranch val="init"/>
        </dgm:presLayoutVars>
      </dgm:prSet>
      <dgm:spPr/>
    </dgm:pt>
    <dgm:pt modelId="{3887101F-A24D-459D-8C79-8FD78BDEBB61}" type="pres">
      <dgm:prSet presAssocID="{FA03C578-B64C-4174-A5F7-4EBA2405F96D}" presName="rootComposite1" presStyleCnt="0"/>
      <dgm:spPr/>
    </dgm:pt>
    <dgm:pt modelId="{E24174EF-F7DC-4AB6-AF24-5583F2B94D57}" type="pres">
      <dgm:prSet presAssocID="{FA03C578-B64C-4174-A5F7-4EBA2405F96D}" presName="rootText1" presStyleLbl="node0" presStyleIdx="0" presStyleCnt="1">
        <dgm:presLayoutVars>
          <dgm:chPref val="3"/>
        </dgm:presLayoutVars>
      </dgm:prSet>
      <dgm:spPr/>
      <dgm:t>
        <a:bodyPr/>
        <a:lstStyle/>
        <a:p>
          <a:endParaRPr lang="en-GB"/>
        </a:p>
      </dgm:t>
    </dgm:pt>
    <dgm:pt modelId="{25B18B5F-C524-40A2-AA75-DC9E38547524}" type="pres">
      <dgm:prSet presAssocID="{FA03C578-B64C-4174-A5F7-4EBA2405F96D}" presName="rootConnector1" presStyleLbl="node1" presStyleIdx="0" presStyleCnt="0"/>
      <dgm:spPr/>
      <dgm:t>
        <a:bodyPr/>
        <a:lstStyle/>
        <a:p>
          <a:endParaRPr lang="en-GB"/>
        </a:p>
      </dgm:t>
    </dgm:pt>
    <dgm:pt modelId="{8A6EFF61-28A8-4AB1-8276-3F88AD4B35AE}" type="pres">
      <dgm:prSet presAssocID="{FA03C578-B64C-4174-A5F7-4EBA2405F96D}" presName="hierChild2" presStyleCnt="0"/>
      <dgm:spPr/>
    </dgm:pt>
    <dgm:pt modelId="{D7BB1503-52A4-49B6-BC46-FEDB7C797F46}" type="pres">
      <dgm:prSet presAssocID="{E8070E38-414F-4D42-8C63-FBDF92C428C2}" presName="Name37" presStyleLbl="parChTrans1D2" presStyleIdx="0" presStyleCnt="2"/>
      <dgm:spPr/>
      <dgm:t>
        <a:bodyPr/>
        <a:lstStyle/>
        <a:p>
          <a:endParaRPr lang="en-GB"/>
        </a:p>
      </dgm:t>
    </dgm:pt>
    <dgm:pt modelId="{2AE33EEF-7DE0-4B24-9B75-2C30CD61E3FD}" type="pres">
      <dgm:prSet presAssocID="{67986442-1051-4A81-9BE0-3A6C86DD604D}" presName="hierRoot2" presStyleCnt="0">
        <dgm:presLayoutVars>
          <dgm:hierBranch val="init"/>
        </dgm:presLayoutVars>
      </dgm:prSet>
      <dgm:spPr/>
    </dgm:pt>
    <dgm:pt modelId="{96FD845F-2794-400F-90C0-47283B8C1DA5}" type="pres">
      <dgm:prSet presAssocID="{67986442-1051-4A81-9BE0-3A6C86DD604D}" presName="rootComposite" presStyleCnt="0"/>
      <dgm:spPr/>
    </dgm:pt>
    <dgm:pt modelId="{0DB4886A-C3F5-4CB3-923B-F302D125AC01}" type="pres">
      <dgm:prSet presAssocID="{67986442-1051-4A81-9BE0-3A6C86DD604D}" presName="rootText" presStyleLbl="node2" presStyleIdx="0" presStyleCnt="2">
        <dgm:presLayoutVars>
          <dgm:chPref val="3"/>
        </dgm:presLayoutVars>
      </dgm:prSet>
      <dgm:spPr/>
      <dgm:t>
        <a:bodyPr/>
        <a:lstStyle/>
        <a:p>
          <a:endParaRPr lang="en-GB"/>
        </a:p>
      </dgm:t>
    </dgm:pt>
    <dgm:pt modelId="{F3613B53-CB54-403D-91F9-394479C88E56}" type="pres">
      <dgm:prSet presAssocID="{67986442-1051-4A81-9BE0-3A6C86DD604D}" presName="rootConnector" presStyleLbl="node2" presStyleIdx="0" presStyleCnt="2"/>
      <dgm:spPr/>
      <dgm:t>
        <a:bodyPr/>
        <a:lstStyle/>
        <a:p>
          <a:endParaRPr lang="en-GB"/>
        </a:p>
      </dgm:t>
    </dgm:pt>
    <dgm:pt modelId="{DDC9CA42-9F9D-46AE-8BE1-65D76B77F296}" type="pres">
      <dgm:prSet presAssocID="{67986442-1051-4A81-9BE0-3A6C86DD604D}" presName="hierChild4" presStyleCnt="0"/>
      <dgm:spPr/>
    </dgm:pt>
    <dgm:pt modelId="{457A0F60-9217-4A37-AE06-61908D1A7E42}" type="pres">
      <dgm:prSet presAssocID="{67986442-1051-4A81-9BE0-3A6C86DD604D}" presName="hierChild5" presStyleCnt="0"/>
      <dgm:spPr/>
    </dgm:pt>
    <dgm:pt modelId="{0CE355A5-6DE2-434D-9766-862FAE1894EF}" type="pres">
      <dgm:prSet presAssocID="{F5A1A72D-9EB3-423F-B085-A12BD66DA221}" presName="Name37" presStyleLbl="parChTrans1D2" presStyleIdx="1" presStyleCnt="2"/>
      <dgm:spPr/>
      <dgm:t>
        <a:bodyPr/>
        <a:lstStyle/>
        <a:p>
          <a:endParaRPr lang="en-GB"/>
        </a:p>
      </dgm:t>
    </dgm:pt>
    <dgm:pt modelId="{A0333E87-8BAD-4BEF-A31A-9DD0F0FAD1C9}" type="pres">
      <dgm:prSet presAssocID="{6ACDC368-146F-41F7-B577-2FB59213DD60}" presName="hierRoot2" presStyleCnt="0">
        <dgm:presLayoutVars>
          <dgm:hierBranch val="init"/>
        </dgm:presLayoutVars>
      </dgm:prSet>
      <dgm:spPr/>
    </dgm:pt>
    <dgm:pt modelId="{D975A38B-4ADC-4D52-8399-7151F9AED050}" type="pres">
      <dgm:prSet presAssocID="{6ACDC368-146F-41F7-B577-2FB59213DD60}" presName="rootComposite" presStyleCnt="0"/>
      <dgm:spPr/>
    </dgm:pt>
    <dgm:pt modelId="{8B431C85-651A-4CF9-B88A-C1FC04013D4C}" type="pres">
      <dgm:prSet presAssocID="{6ACDC368-146F-41F7-B577-2FB59213DD60}" presName="rootText" presStyleLbl="node2" presStyleIdx="1" presStyleCnt="2">
        <dgm:presLayoutVars>
          <dgm:chPref val="3"/>
        </dgm:presLayoutVars>
      </dgm:prSet>
      <dgm:spPr/>
      <dgm:t>
        <a:bodyPr/>
        <a:lstStyle/>
        <a:p>
          <a:endParaRPr lang="en-GB"/>
        </a:p>
      </dgm:t>
    </dgm:pt>
    <dgm:pt modelId="{0D76724C-7878-4A18-89BB-40FC204D7448}" type="pres">
      <dgm:prSet presAssocID="{6ACDC368-146F-41F7-B577-2FB59213DD60}" presName="rootConnector" presStyleLbl="node2" presStyleIdx="1" presStyleCnt="2"/>
      <dgm:spPr/>
      <dgm:t>
        <a:bodyPr/>
        <a:lstStyle/>
        <a:p>
          <a:endParaRPr lang="en-GB"/>
        </a:p>
      </dgm:t>
    </dgm:pt>
    <dgm:pt modelId="{F778D1F0-9DD2-4CFA-8917-0692EBD1B7E7}" type="pres">
      <dgm:prSet presAssocID="{6ACDC368-146F-41F7-B577-2FB59213DD60}" presName="hierChild4" presStyleCnt="0"/>
      <dgm:spPr/>
    </dgm:pt>
    <dgm:pt modelId="{16DBA620-1585-41BA-8C72-373B54E2FF9A}" type="pres">
      <dgm:prSet presAssocID="{6ACDC368-146F-41F7-B577-2FB59213DD60}" presName="hierChild5" presStyleCnt="0"/>
      <dgm:spPr/>
    </dgm:pt>
    <dgm:pt modelId="{B55D5F98-2A0F-4F20-A4C6-3E3A1ADB6FF7}" type="pres">
      <dgm:prSet presAssocID="{FA03C578-B64C-4174-A5F7-4EBA2405F96D}" presName="hierChild3" presStyleCnt="0"/>
      <dgm:spPr/>
    </dgm:pt>
  </dgm:ptLst>
  <dgm:cxnLst>
    <dgm:cxn modelId="{D7F17C92-0EBC-4251-ADCB-0FDC268BFDCA}" type="presOf" srcId="{6ACDC368-146F-41F7-B577-2FB59213DD60}" destId="{8B431C85-651A-4CF9-B88A-C1FC04013D4C}" srcOrd="0" destOrd="0" presId="urn:microsoft.com/office/officeart/2005/8/layout/orgChart1"/>
    <dgm:cxn modelId="{2323321D-3027-44C1-ABDA-0DEFD9D23BD5}" srcId="{2AEF18A1-EF21-40F4-88D7-215921622DF2}" destId="{FA03C578-B64C-4174-A5F7-4EBA2405F96D}" srcOrd="0" destOrd="0" parTransId="{FBF8B894-3160-46D2-8C7F-D7A62472619D}" sibTransId="{A9953A10-A9B3-4CF3-B76B-89B6C789AF64}"/>
    <dgm:cxn modelId="{FB10C164-5A85-4320-A306-88365298211A}" type="presOf" srcId="{FA03C578-B64C-4174-A5F7-4EBA2405F96D}" destId="{E24174EF-F7DC-4AB6-AF24-5583F2B94D57}" srcOrd="0" destOrd="0" presId="urn:microsoft.com/office/officeart/2005/8/layout/orgChart1"/>
    <dgm:cxn modelId="{2945DFF9-FC33-48AF-B4F0-45FDC7BEEEF9}" type="presOf" srcId="{F5A1A72D-9EB3-423F-B085-A12BD66DA221}" destId="{0CE355A5-6DE2-434D-9766-862FAE1894EF}" srcOrd="0" destOrd="0" presId="urn:microsoft.com/office/officeart/2005/8/layout/orgChart1"/>
    <dgm:cxn modelId="{E0FD6F46-1A26-4384-A852-98BCD5D50EF3}" srcId="{FA03C578-B64C-4174-A5F7-4EBA2405F96D}" destId="{6ACDC368-146F-41F7-B577-2FB59213DD60}" srcOrd="1" destOrd="0" parTransId="{F5A1A72D-9EB3-423F-B085-A12BD66DA221}" sibTransId="{51F747B4-4FF6-4804-87F1-429D9B9F7F1B}"/>
    <dgm:cxn modelId="{C4009420-7B49-4DCD-B64B-B63F665DE856}" srcId="{FA03C578-B64C-4174-A5F7-4EBA2405F96D}" destId="{67986442-1051-4A81-9BE0-3A6C86DD604D}" srcOrd="0" destOrd="0" parTransId="{E8070E38-414F-4D42-8C63-FBDF92C428C2}" sibTransId="{24F1D85A-9C72-4EC4-A885-D1F327ADA71D}"/>
    <dgm:cxn modelId="{A5CE9689-879A-4FCF-87C5-F32C958C7051}" type="presOf" srcId="{67986442-1051-4A81-9BE0-3A6C86DD604D}" destId="{0DB4886A-C3F5-4CB3-923B-F302D125AC01}" srcOrd="0" destOrd="0" presId="urn:microsoft.com/office/officeart/2005/8/layout/orgChart1"/>
    <dgm:cxn modelId="{AA610314-7042-4718-84B5-BAED1048F78D}" type="presOf" srcId="{67986442-1051-4A81-9BE0-3A6C86DD604D}" destId="{F3613B53-CB54-403D-91F9-394479C88E56}" srcOrd="1" destOrd="0" presId="urn:microsoft.com/office/officeart/2005/8/layout/orgChart1"/>
    <dgm:cxn modelId="{E91EF019-C7DA-4788-BF42-10D6CEDD49A0}" type="presOf" srcId="{6ACDC368-146F-41F7-B577-2FB59213DD60}" destId="{0D76724C-7878-4A18-89BB-40FC204D7448}" srcOrd="1" destOrd="0" presId="urn:microsoft.com/office/officeart/2005/8/layout/orgChart1"/>
    <dgm:cxn modelId="{AF030BC8-2013-476C-A472-E6EF0F59F445}" type="presOf" srcId="{2AEF18A1-EF21-40F4-88D7-215921622DF2}" destId="{3A5CBD55-C2C9-4731-B625-9563C477491A}" srcOrd="0" destOrd="0" presId="urn:microsoft.com/office/officeart/2005/8/layout/orgChart1"/>
    <dgm:cxn modelId="{BD9614AC-53CF-4087-9E61-BBFCD4A1324A}" type="presOf" srcId="{FA03C578-B64C-4174-A5F7-4EBA2405F96D}" destId="{25B18B5F-C524-40A2-AA75-DC9E38547524}" srcOrd="1" destOrd="0" presId="urn:microsoft.com/office/officeart/2005/8/layout/orgChart1"/>
    <dgm:cxn modelId="{5F73BE20-8E96-4DD9-92BC-E9052BE11B57}" type="presOf" srcId="{E8070E38-414F-4D42-8C63-FBDF92C428C2}" destId="{D7BB1503-52A4-49B6-BC46-FEDB7C797F46}" srcOrd="0" destOrd="0" presId="urn:microsoft.com/office/officeart/2005/8/layout/orgChart1"/>
    <dgm:cxn modelId="{3B484A56-625A-4CA3-86B1-56ABD2845BD1}" type="presParOf" srcId="{3A5CBD55-C2C9-4731-B625-9563C477491A}" destId="{FC2ED1B1-B04A-41E4-99BE-9D31DB8879B7}" srcOrd="0" destOrd="0" presId="urn:microsoft.com/office/officeart/2005/8/layout/orgChart1"/>
    <dgm:cxn modelId="{C351D835-7D12-4D2A-85E5-1A23D1284F76}" type="presParOf" srcId="{FC2ED1B1-B04A-41E4-99BE-9D31DB8879B7}" destId="{3887101F-A24D-459D-8C79-8FD78BDEBB61}" srcOrd="0" destOrd="0" presId="urn:microsoft.com/office/officeart/2005/8/layout/orgChart1"/>
    <dgm:cxn modelId="{4AA404BE-7342-48C3-8A49-DA27C7091FD5}" type="presParOf" srcId="{3887101F-A24D-459D-8C79-8FD78BDEBB61}" destId="{E24174EF-F7DC-4AB6-AF24-5583F2B94D57}" srcOrd="0" destOrd="0" presId="urn:microsoft.com/office/officeart/2005/8/layout/orgChart1"/>
    <dgm:cxn modelId="{EC17AE99-B797-4063-B6CB-D884E4780F23}" type="presParOf" srcId="{3887101F-A24D-459D-8C79-8FD78BDEBB61}" destId="{25B18B5F-C524-40A2-AA75-DC9E38547524}" srcOrd="1" destOrd="0" presId="urn:microsoft.com/office/officeart/2005/8/layout/orgChart1"/>
    <dgm:cxn modelId="{99B992FD-9A45-4E12-BCD8-66077B23AB4D}" type="presParOf" srcId="{FC2ED1B1-B04A-41E4-99BE-9D31DB8879B7}" destId="{8A6EFF61-28A8-4AB1-8276-3F88AD4B35AE}" srcOrd="1" destOrd="0" presId="urn:microsoft.com/office/officeart/2005/8/layout/orgChart1"/>
    <dgm:cxn modelId="{1E6494C3-ED19-432D-BAFF-438960EB8CDE}" type="presParOf" srcId="{8A6EFF61-28A8-4AB1-8276-3F88AD4B35AE}" destId="{D7BB1503-52A4-49B6-BC46-FEDB7C797F46}" srcOrd="0" destOrd="0" presId="urn:microsoft.com/office/officeart/2005/8/layout/orgChart1"/>
    <dgm:cxn modelId="{FC12D539-74C9-415D-9749-E57A4579D233}" type="presParOf" srcId="{8A6EFF61-28A8-4AB1-8276-3F88AD4B35AE}" destId="{2AE33EEF-7DE0-4B24-9B75-2C30CD61E3FD}" srcOrd="1" destOrd="0" presId="urn:microsoft.com/office/officeart/2005/8/layout/orgChart1"/>
    <dgm:cxn modelId="{BDC27652-F62F-40B7-AABB-42DA1CF7886A}" type="presParOf" srcId="{2AE33EEF-7DE0-4B24-9B75-2C30CD61E3FD}" destId="{96FD845F-2794-400F-90C0-47283B8C1DA5}" srcOrd="0" destOrd="0" presId="urn:microsoft.com/office/officeart/2005/8/layout/orgChart1"/>
    <dgm:cxn modelId="{0E0B2FD9-C862-4884-8B99-07F6083BED74}" type="presParOf" srcId="{96FD845F-2794-400F-90C0-47283B8C1DA5}" destId="{0DB4886A-C3F5-4CB3-923B-F302D125AC01}" srcOrd="0" destOrd="0" presId="urn:microsoft.com/office/officeart/2005/8/layout/orgChart1"/>
    <dgm:cxn modelId="{53DE46E4-B6CB-47BF-81CB-90AED3AD0B8F}" type="presParOf" srcId="{96FD845F-2794-400F-90C0-47283B8C1DA5}" destId="{F3613B53-CB54-403D-91F9-394479C88E56}" srcOrd="1" destOrd="0" presId="urn:microsoft.com/office/officeart/2005/8/layout/orgChart1"/>
    <dgm:cxn modelId="{3652E20B-FB8E-4120-91E5-485FA6334B44}" type="presParOf" srcId="{2AE33EEF-7DE0-4B24-9B75-2C30CD61E3FD}" destId="{DDC9CA42-9F9D-46AE-8BE1-65D76B77F296}" srcOrd="1" destOrd="0" presId="urn:microsoft.com/office/officeart/2005/8/layout/orgChart1"/>
    <dgm:cxn modelId="{D87C2FF7-920D-42BE-809D-C87063EBB79B}" type="presParOf" srcId="{2AE33EEF-7DE0-4B24-9B75-2C30CD61E3FD}" destId="{457A0F60-9217-4A37-AE06-61908D1A7E42}" srcOrd="2" destOrd="0" presId="urn:microsoft.com/office/officeart/2005/8/layout/orgChart1"/>
    <dgm:cxn modelId="{EE988F6F-543F-4A45-8F73-D91B40E44268}" type="presParOf" srcId="{8A6EFF61-28A8-4AB1-8276-3F88AD4B35AE}" destId="{0CE355A5-6DE2-434D-9766-862FAE1894EF}" srcOrd="2" destOrd="0" presId="urn:microsoft.com/office/officeart/2005/8/layout/orgChart1"/>
    <dgm:cxn modelId="{169527B6-6FC1-4BAF-9C79-D135ECFC90BA}" type="presParOf" srcId="{8A6EFF61-28A8-4AB1-8276-3F88AD4B35AE}" destId="{A0333E87-8BAD-4BEF-A31A-9DD0F0FAD1C9}" srcOrd="3" destOrd="0" presId="urn:microsoft.com/office/officeart/2005/8/layout/orgChart1"/>
    <dgm:cxn modelId="{831CE868-8220-4A98-8C2E-C455B1BC119B}" type="presParOf" srcId="{A0333E87-8BAD-4BEF-A31A-9DD0F0FAD1C9}" destId="{D975A38B-4ADC-4D52-8399-7151F9AED050}" srcOrd="0" destOrd="0" presId="urn:microsoft.com/office/officeart/2005/8/layout/orgChart1"/>
    <dgm:cxn modelId="{1DA17B60-BA91-48B1-ACAD-B06F77DAEA65}" type="presParOf" srcId="{D975A38B-4ADC-4D52-8399-7151F9AED050}" destId="{8B431C85-651A-4CF9-B88A-C1FC04013D4C}" srcOrd="0" destOrd="0" presId="urn:microsoft.com/office/officeart/2005/8/layout/orgChart1"/>
    <dgm:cxn modelId="{2FC50233-C04D-4D9B-BAA0-109D281E6CC7}" type="presParOf" srcId="{D975A38B-4ADC-4D52-8399-7151F9AED050}" destId="{0D76724C-7878-4A18-89BB-40FC204D7448}" srcOrd="1" destOrd="0" presId="urn:microsoft.com/office/officeart/2005/8/layout/orgChart1"/>
    <dgm:cxn modelId="{BA412769-2C8F-473F-80D6-12CDB4D22FDC}" type="presParOf" srcId="{A0333E87-8BAD-4BEF-A31A-9DD0F0FAD1C9}" destId="{F778D1F0-9DD2-4CFA-8917-0692EBD1B7E7}" srcOrd="1" destOrd="0" presId="urn:microsoft.com/office/officeart/2005/8/layout/orgChart1"/>
    <dgm:cxn modelId="{975E7DB9-D27B-4B8B-A53B-97A999A71DD7}" type="presParOf" srcId="{A0333E87-8BAD-4BEF-A31A-9DD0F0FAD1C9}" destId="{16DBA620-1585-41BA-8C72-373B54E2FF9A}" srcOrd="2" destOrd="0" presId="urn:microsoft.com/office/officeart/2005/8/layout/orgChart1"/>
    <dgm:cxn modelId="{389D23D3-1E36-43B7-A918-585845E02EA5}" type="presParOf" srcId="{FC2ED1B1-B04A-41E4-99BE-9D31DB8879B7}" destId="{B55D5F98-2A0F-4F20-A4C6-3E3A1ADB6F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355A5-6DE2-434D-9766-862FAE1894EF}">
      <dsp:nvSpPr>
        <dsp:cNvPr id="0" name=""/>
        <dsp:cNvSpPr/>
      </dsp:nvSpPr>
      <dsp:spPr>
        <a:xfrm>
          <a:off x="3048000" y="1742510"/>
          <a:ext cx="1668009" cy="578978"/>
        </a:xfrm>
        <a:custGeom>
          <a:avLst/>
          <a:gdLst/>
          <a:ahLst/>
          <a:cxnLst/>
          <a:rect l="0" t="0" r="0" b="0"/>
          <a:pathLst>
            <a:path>
              <a:moveTo>
                <a:pt x="0" y="0"/>
              </a:moveTo>
              <a:lnTo>
                <a:pt x="0" y="289489"/>
              </a:lnTo>
              <a:lnTo>
                <a:pt x="1668009" y="289489"/>
              </a:lnTo>
              <a:lnTo>
                <a:pt x="1668009" y="5789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BB1503-52A4-49B6-BC46-FEDB7C797F46}">
      <dsp:nvSpPr>
        <dsp:cNvPr id="0" name=""/>
        <dsp:cNvSpPr/>
      </dsp:nvSpPr>
      <dsp:spPr>
        <a:xfrm>
          <a:off x="1379990" y="1742510"/>
          <a:ext cx="1668009" cy="578978"/>
        </a:xfrm>
        <a:custGeom>
          <a:avLst/>
          <a:gdLst/>
          <a:ahLst/>
          <a:cxnLst/>
          <a:rect l="0" t="0" r="0" b="0"/>
          <a:pathLst>
            <a:path>
              <a:moveTo>
                <a:pt x="1668009" y="0"/>
              </a:moveTo>
              <a:lnTo>
                <a:pt x="1668009" y="289489"/>
              </a:lnTo>
              <a:lnTo>
                <a:pt x="0" y="289489"/>
              </a:lnTo>
              <a:lnTo>
                <a:pt x="0" y="57897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4174EF-F7DC-4AB6-AF24-5583F2B94D57}">
      <dsp:nvSpPr>
        <dsp:cNvPr id="0" name=""/>
        <dsp:cNvSpPr/>
      </dsp:nvSpPr>
      <dsp:spPr>
        <a:xfrm>
          <a:off x="1669479" y="363990"/>
          <a:ext cx="2757041" cy="13785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0" i="0" u="none" kern="1200" smtClean="0"/>
            <a:t>Changing Markets</a:t>
          </a:r>
          <a:endParaRPr lang="en-GB" sz="2800" kern="1200"/>
        </a:p>
      </dsp:txBody>
      <dsp:txXfrm>
        <a:off x="1669479" y="363990"/>
        <a:ext cx="2757041" cy="1378520"/>
      </dsp:txXfrm>
    </dsp:sp>
    <dsp:sp modelId="{0DB4886A-C3F5-4CB3-923B-F302D125AC01}">
      <dsp:nvSpPr>
        <dsp:cNvPr id="0" name=""/>
        <dsp:cNvSpPr/>
      </dsp:nvSpPr>
      <dsp:spPr>
        <a:xfrm>
          <a:off x="1469" y="2321489"/>
          <a:ext cx="2757041" cy="13785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0" i="0" u="none" kern="1200" dirty="0" smtClean="0"/>
            <a:t>New and emerging markets</a:t>
          </a:r>
          <a:endParaRPr lang="en-GB" sz="2800" b="0" kern="1200" dirty="0"/>
        </a:p>
      </dsp:txBody>
      <dsp:txXfrm>
        <a:off x="1469" y="2321489"/>
        <a:ext cx="2757041" cy="1378520"/>
      </dsp:txXfrm>
    </dsp:sp>
    <dsp:sp modelId="{8B431C85-651A-4CF9-B88A-C1FC04013D4C}">
      <dsp:nvSpPr>
        <dsp:cNvPr id="0" name=""/>
        <dsp:cNvSpPr/>
      </dsp:nvSpPr>
      <dsp:spPr>
        <a:xfrm>
          <a:off x="3337489" y="2321489"/>
          <a:ext cx="2757041" cy="13785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0" i="0" u="none" kern="1200" smtClean="0"/>
            <a:t>Emerging tourist-generating regions</a:t>
          </a:r>
          <a:endParaRPr lang="en-GB" sz="2800" b="0" kern="1200"/>
        </a:p>
      </dsp:txBody>
      <dsp:txXfrm>
        <a:off x="3337489" y="2321489"/>
        <a:ext cx="2757041" cy="13785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11.11.2021</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11.11.2021</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smtClean="0"/>
              <a:t>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ewJ6Ki666Ms" TargetMode="External"/><Relationship Id="rId2" Type="http://schemas.openxmlformats.org/officeDocument/2006/relationships/hyperlink" Target="https://www.statista.com/statistics/1093809/outbound-travel-and-tourism-expenditure-worldwide/" TargetMode="External"/><Relationship Id="rId1" Type="http://schemas.openxmlformats.org/officeDocument/2006/relationships/slideLayout" Target="../slideLayouts/slideLayout13.xml"/><Relationship Id="rId4" Type="http://schemas.openxmlformats.org/officeDocument/2006/relationships/hyperlink" Target="https://www.youtube.com/watch?v=e3DCrDrZ-w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AsnddtJVx0"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p:txBody>
          <a:bodyPr/>
          <a:lstStyle/>
          <a:p>
            <a:r>
              <a:rPr lang="en-US" dirty="0" smtClean="0"/>
              <a:t>Changing Markets</a:t>
            </a:r>
            <a:endParaRPr lang="ru-RU" dirty="0"/>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p:txBody>
          <a:bodyPr/>
          <a:lstStyle/>
          <a:p>
            <a:r>
              <a:rPr lang="en-US" dirty="0" smtClean="0"/>
              <a:t>Learning Aim E – E4</a:t>
            </a:r>
            <a:endParaRPr lang="ru-RU" dirty="0"/>
          </a:p>
        </p:txBody>
      </p:sp>
      <p:pic>
        <p:nvPicPr>
          <p:cNvPr id="12" name="Picture Placeholder 11">
            <a:extLst>
              <a:ext uri="{FF2B5EF4-FFF2-40B4-BE49-F238E27FC236}">
                <a16:creationId xmlns:a16="http://schemas.microsoft.com/office/drawing/2014/main" id="{A93ACF4C-E9B0-426E-B719-A441974AD9CE}"/>
              </a:ext>
            </a:extLst>
          </p:cNvPr>
          <p:cNvPicPr>
            <a:picLocks noGrp="1" noChangeAspect="1"/>
          </p:cNvPicPr>
          <p:nvPr>
            <p:ph type="pic" sz="quarter" idx="21"/>
          </p:nvPr>
        </p:nvPicPr>
        <p:blipFill>
          <a:blip r:embed="rId2">
            <a:extLst>
              <a:ext uri="{28A0092B-C50C-407E-A947-70E740481C1C}">
                <a14:useLocalDpi xmlns:a14="http://schemas.microsoft.com/office/drawing/2010/main" val="0"/>
              </a:ext>
            </a:extLst>
          </a:blip>
          <a:stretch>
            <a:fillRect/>
          </a:stretch>
        </p:blipFill>
        <p:spPr>
          <a:xfrm>
            <a:off x="4614953" y="838085"/>
            <a:ext cx="7585924" cy="4273402"/>
          </a:xfrm>
        </p:spPr>
      </p:pic>
    </p:spTree>
    <p:extLst>
      <p:ext uri="{BB962C8B-B14F-4D97-AF65-F5344CB8AC3E}">
        <p14:creationId xmlns:p14="http://schemas.microsoft.com/office/powerpoint/2010/main" val="165001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5397" y="903037"/>
            <a:ext cx="7524003" cy="1534026"/>
          </a:xfrm>
        </p:spPr>
        <p:txBody>
          <a:bodyPr>
            <a:normAutofit/>
          </a:bodyPr>
          <a:lstStyle/>
          <a:p>
            <a:r>
              <a:rPr lang="en-GB" u="sng" dirty="0"/>
              <a:t>Changing </a:t>
            </a:r>
            <a:r>
              <a:rPr lang="en-GB" u="sng" dirty="0" smtClean="0"/>
              <a:t>Markets</a:t>
            </a:r>
            <a:br>
              <a:rPr lang="en-GB" u="sng" dirty="0" smtClean="0"/>
            </a:br>
            <a:r>
              <a:rPr lang="en-GB" sz="1000" u="sng" dirty="0"/>
              <a:t> </a:t>
            </a:r>
            <a:r>
              <a:rPr lang="en-GB" dirty="0"/>
              <a:t/>
            </a:r>
            <a:br>
              <a:rPr lang="en-GB" dirty="0"/>
            </a:br>
            <a:r>
              <a:rPr lang="en-GB" sz="2200" dirty="0"/>
              <a:t>Can you work out which film or TV series has increased tourism in these places?</a:t>
            </a:r>
            <a:endParaRPr lang="en-GB" dirty="0"/>
          </a:p>
        </p:txBody>
      </p:sp>
      <p:sp>
        <p:nvSpPr>
          <p:cNvPr id="6" name="Content Placeholder 5"/>
          <p:cNvSpPr>
            <a:spLocks noGrp="1"/>
          </p:cNvSpPr>
          <p:nvPr>
            <p:ph sz="half" idx="1"/>
          </p:nvPr>
        </p:nvSpPr>
        <p:spPr>
          <a:xfrm>
            <a:off x="926675" y="2566978"/>
            <a:ext cx="3670723" cy="3638763"/>
          </a:xfrm>
        </p:spPr>
        <p:txBody>
          <a:bodyPr>
            <a:normAutofit/>
          </a:bodyPr>
          <a:lstStyle/>
          <a:p>
            <a:pPr marL="514350" indent="-514350" fontAlgn="base">
              <a:buFont typeface="+mj-lt"/>
              <a:buAutoNum type="arabicPeriod"/>
            </a:pPr>
            <a:r>
              <a:rPr lang="en-GB" sz="2000" dirty="0"/>
              <a:t>New Zealand</a:t>
            </a:r>
          </a:p>
          <a:p>
            <a:pPr marL="514350" indent="-514350" fontAlgn="base">
              <a:buFont typeface="+mj-lt"/>
              <a:buAutoNum type="arabicPeriod"/>
            </a:pPr>
            <a:r>
              <a:rPr lang="en-GB" sz="2000" dirty="0"/>
              <a:t>Northern Ireland, Iceland &amp; Malta </a:t>
            </a:r>
          </a:p>
          <a:p>
            <a:pPr marL="514350" indent="-514350" fontAlgn="base">
              <a:buFont typeface="+mj-lt"/>
              <a:buAutoNum type="arabicPeriod"/>
            </a:pPr>
            <a:r>
              <a:rPr lang="en-GB" sz="2000" dirty="0"/>
              <a:t>Scotland and Alnwick Castle, Northumberland</a:t>
            </a:r>
          </a:p>
          <a:p>
            <a:pPr marL="514350" indent="-514350" fontAlgn="base">
              <a:buFont typeface="+mj-lt"/>
              <a:buAutoNum type="arabicPeriod"/>
            </a:pPr>
            <a:r>
              <a:rPr lang="en-GB" sz="2000" dirty="0" err="1"/>
              <a:t>Skiathos</a:t>
            </a:r>
            <a:r>
              <a:rPr lang="en-GB" sz="2000" dirty="0"/>
              <a:t>, Greece</a:t>
            </a:r>
          </a:p>
          <a:p>
            <a:pPr marL="514350" indent="-514350" fontAlgn="base">
              <a:buFont typeface="+mj-lt"/>
              <a:buAutoNum type="arabicPeriod"/>
            </a:pPr>
            <a:r>
              <a:rPr lang="en-GB" sz="2000" dirty="0"/>
              <a:t>Salzburg, Austria</a:t>
            </a:r>
          </a:p>
          <a:p>
            <a:pPr marL="514350" indent="-514350" fontAlgn="base">
              <a:buFont typeface="+mj-lt"/>
              <a:buAutoNum type="arabicPeriod"/>
            </a:pPr>
            <a:r>
              <a:rPr lang="en-GB" sz="2000" dirty="0" err="1"/>
              <a:t>Highclere</a:t>
            </a:r>
            <a:r>
              <a:rPr lang="en-GB" sz="2000" dirty="0"/>
              <a:t> Castle, Hampshire</a:t>
            </a:r>
          </a:p>
          <a:p>
            <a:pPr marL="514350" indent="-514350" fontAlgn="base">
              <a:buFont typeface="+mj-lt"/>
              <a:buAutoNum type="arabicPeriod"/>
            </a:pPr>
            <a:r>
              <a:rPr lang="en-GB" sz="2000" dirty="0" err="1"/>
              <a:t>Ko</a:t>
            </a:r>
            <a:r>
              <a:rPr lang="en-GB" sz="2000" dirty="0"/>
              <a:t> Phi </a:t>
            </a:r>
            <a:r>
              <a:rPr lang="en-GB" sz="2000" dirty="0" err="1"/>
              <a:t>Phi</a:t>
            </a:r>
            <a:r>
              <a:rPr lang="en-GB" sz="2000" dirty="0"/>
              <a:t> </a:t>
            </a:r>
            <a:r>
              <a:rPr lang="en-GB" sz="2000" dirty="0" err="1"/>
              <a:t>Leh</a:t>
            </a:r>
            <a:r>
              <a:rPr lang="en-GB" sz="2000" dirty="0"/>
              <a:t>, Thailand</a:t>
            </a:r>
          </a:p>
        </p:txBody>
      </p:sp>
      <p:sp>
        <p:nvSpPr>
          <p:cNvPr id="7" name="Content Placeholder 6"/>
          <p:cNvSpPr>
            <a:spLocks noGrp="1"/>
          </p:cNvSpPr>
          <p:nvPr>
            <p:ph sz="half" idx="2"/>
          </p:nvPr>
        </p:nvSpPr>
        <p:spPr>
          <a:xfrm>
            <a:off x="5476079" y="2593956"/>
            <a:ext cx="3670720" cy="3638763"/>
          </a:xfrm>
        </p:spPr>
        <p:txBody>
          <a:bodyPr>
            <a:normAutofit/>
          </a:bodyPr>
          <a:lstStyle/>
          <a:p>
            <a:pPr marL="514350" indent="-514350" fontAlgn="base">
              <a:buFont typeface="+mj-lt"/>
              <a:buAutoNum type="arabicPeriod"/>
            </a:pPr>
            <a:r>
              <a:rPr lang="en-GB" sz="2000" dirty="0">
                <a:solidFill>
                  <a:srgbClr val="FF0000"/>
                </a:solidFill>
              </a:rPr>
              <a:t>Lord of the Rings</a:t>
            </a:r>
          </a:p>
          <a:p>
            <a:pPr marL="514350" indent="-514350" fontAlgn="base">
              <a:buFont typeface="+mj-lt"/>
              <a:buAutoNum type="arabicPeriod"/>
            </a:pPr>
            <a:r>
              <a:rPr lang="en-GB" sz="2000" dirty="0">
                <a:solidFill>
                  <a:srgbClr val="FF0000"/>
                </a:solidFill>
              </a:rPr>
              <a:t>Game of Thrones</a:t>
            </a:r>
          </a:p>
          <a:p>
            <a:pPr marL="514350" indent="-514350" fontAlgn="base">
              <a:buFont typeface="+mj-lt"/>
              <a:buAutoNum type="arabicPeriod"/>
            </a:pPr>
            <a:r>
              <a:rPr lang="en-GB" sz="2000" dirty="0">
                <a:solidFill>
                  <a:srgbClr val="FF0000"/>
                </a:solidFill>
              </a:rPr>
              <a:t>Harry Potter</a:t>
            </a:r>
          </a:p>
          <a:p>
            <a:pPr marL="514350" indent="-514350" fontAlgn="base">
              <a:buFont typeface="+mj-lt"/>
              <a:buAutoNum type="arabicPeriod"/>
            </a:pPr>
            <a:r>
              <a:rPr lang="en-GB" sz="2000" dirty="0">
                <a:solidFill>
                  <a:srgbClr val="FF0000"/>
                </a:solidFill>
              </a:rPr>
              <a:t>Mama Mia</a:t>
            </a:r>
          </a:p>
          <a:p>
            <a:pPr marL="514350" indent="-514350" fontAlgn="base">
              <a:buFont typeface="+mj-lt"/>
              <a:buAutoNum type="arabicPeriod"/>
            </a:pPr>
            <a:r>
              <a:rPr lang="en-GB" sz="2000" dirty="0">
                <a:solidFill>
                  <a:srgbClr val="FF0000"/>
                </a:solidFill>
              </a:rPr>
              <a:t>The Sound of Music</a:t>
            </a:r>
          </a:p>
          <a:p>
            <a:pPr marL="514350" indent="-514350" fontAlgn="base">
              <a:buFont typeface="+mj-lt"/>
              <a:buAutoNum type="arabicPeriod"/>
            </a:pPr>
            <a:r>
              <a:rPr lang="en-GB" sz="2000" dirty="0">
                <a:solidFill>
                  <a:srgbClr val="FF0000"/>
                </a:solidFill>
              </a:rPr>
              <a:t>Downton Abbey</a:t>
            </a:r>
          </a:p>
          <a:p>
            <a:pPr marL="514350" indent="-514350" fontAlgn="base">
              <a:buFont typeface="+mj-lt"/>
              <a:buAutoNum type="arabicPeriod"/>
            </a:pPr>
            <a:r>
              <a:rPr lang="en-GB" sz="2000" dirty="0">
                <a:solidFill>
                  <a:srgbClr val="FF0000"/>
                </a:solidFill>
              </a:rPr>
              <a:t>The Beach</a:t>
            </a:r>
          </a:p>
          <a:p>
            <a:endParaRPr lang="en-GB" dirty="0"/>
          </a:p>
        </p:txBody>
      </p:sp>
    </p:spTree>
    <p:extLst>
      <p:ext uri="{BB962C8B-B14F-4D97-AF65-F5344CB8AC3E}">
        <p14:creationId xmlns:p14="http://schemas.microsoft.com/office/powerpoint/2010/main" val="96484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oogle Shape;112;p5">
            <a:extLst>
              <a:ext uri="{FF2B5EF4-FFF2-40B4-BE49-F238E27FC236}">
                <a16:creationId xmlns:a16="http://schemas.microsoft.com/office/drawing/2014/main" id="{2E01EDA5-4F65-42F0-87B6-6CEDFAB8BACD}"/>
              </a:ext>
            </a:extLst>
          </p:cNvPr>
          <p:cNvGrpSpPr/>
          <p:nvPr/>
        </p:nvGrpSpPr>
        <p:grpSpPr>
          <a:xfrm>
            <a:off x="2966394" y="643468"/>
            <a:ext cx="6259209" cy="5571064"/>
            <a:chOff x="1409079" y="23449"/>
            <a:chExt cx="6144865" cy="6030049"/>
          </a:xfrm>
        </p:grpSpPr>
        <p:sp>
          <p:nvSpPr>
            <p:cNvPr id="9" name="Google Shape;113;p5">
              <a:extLst>
                <a:ext uri="{FF2B5EF4-FFF2-40B4-BE49-F238E27FC236}">
                  <a16:creationId xmlns:a16="http://schemas.microsoft.com/office/drawing/2014/main" id="{1C27FA7C-08DA-4315-88AC-A08B74B3E9B3}"/>
                </a:ext>
              </a:extLst>
            </p:cNvPr>
            <p:cNvSpPr/>
            <p:nvPr/>
          </p:nvSpPr>
          <p:spPr>
            <a:xfrm>
              <a:off x="3588931" y="2224514"/>
              <a:ext cx="1734713" cy="1931574"/>
            </a:xfrm>
            <a:prstGeom prst="ellipse">
              <a:avLst/>
            </a:prstGeom>
            <a:solidFill>
              <a:sysClr val="windowText" lastClr="00000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10" name="Google Shape;114;p5">
              <a:extLst>
                <a:ext uri="{FF2B5EF4-FFF2-40B4-BE49-F238E27FC236}">
                  <a16:creationId xmlns:a16="http://schemas.microsoft.com/office/drawing/2014/main" id="{A43E1C9A-B36C-4A28-A44F-10DFE8A1D432}"/>
                </a:ext>
              </a:extLst>
            </p:cNvPr>
            <p:cNvSpPr txBox="1"/>
            <p:nvPr/>
          </p:nvSpPr>
          <p:spPr>
            <a:xfrm>
              <a:off x="3782647" y="2578172"/>
              <a:ext cx="1328657" cy="1251117"/>
            </a:xfrm>
            <a:prstGeom prst="rect">
              <a:avLst/>
            </a:prstGeom>
            <a:noFill/>
            <a:ln>
              <a:noFill/>
            </a:ln>
          </p:spPr>
          <p:txBody>
            <a:bodyPr spcFirstLastPara="1" wrap="square" lIns="8250" tIns="8250" rIns="8250" bIns="8250" anchor="ctr" anchorCtr="0">
              <a:noAutofit/>
            </a:bodyPr>
            <a:lstStyle/>
            <a:p>
              <a:pPr algn="ctr" defTabSz="457200">
                <a:lnSpc>
                  <a:spcPct val="90000"/>
                </a:lnSpc>
                <a:spcAft>
                  <a:spcPts val="600"/>
                </a:spcAft>
                <a:buClr>
                  <a:prstClr val="white"/>
                </a:buClr>
                <a:buSzPts val="1300"/>
                <a:defRPr/>
              </a:pPr>
              <a:r>
                <a:rPr lang="en-GB" kern="0" dirty="0">
                  <a:solidFill>
                    <a:prstClr val="white"/>
                  </a:solidFill>
                  <a:latin typeface="Calibri"/>
                  <a:ea typeface="Calibri"/>
                  <a:cs typeface="Calibri"/>
                  <a:sym typeface="Calibri"/>
                </a:rPr>
                <a:t>Factors affecting the changing popularity &amp; appeal of destinations</a:t>
              </a:r>
              <a:endParaRPr kern="0" dirty="0">
                <a:solidFill>
                  <a:prstClr val="black"/>
                </a:solidFill>
                <a:latin typeface="Calibri" panose="020F0502020204030204"/>
              </a:endParaRPr>
            </a:p>
          </p:txBody>
        </p:sp>
        <p:sp>
          <p:nvSpPr>
            <p:cNvPr id="11" name="Google Shape;115;p5">
              <a:extLst>
                <a:ext uri="{FF2B5EF4-FFF2-40B4-BE49-F238E27FC236}">
                  <a16:creationId xmlns:a16="http://schemas.microsoft.com/office/drawing/2014/main" id="{41DCCBB4-B2AF-4F49-8521-2DCFC9A390B2}"/>
                </a:ext>
              </a:extLst>
            </p:cNvPr>
            <p:cNvSpPr/>
            <p:nvPr/>
          </p:nvSpPr>
          <p:spPr>
            <a:xfrm rot="-5400000">
              <a:off x="4089898" y="1964738"/>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12" name="Google Shape;116;p5">
              <a:extLst>
                <a:ext uri="{FF2B5EF4-FFF2-40B4-BE49-F238E27FC236}">
                  <a16:creationId xmlns:a16="http://schemas.microsoft.com/office/drawing/2014/main" id="{D10774B4-1D05-4641-8704-408280677AD1}"/>
                </a:ext>
              </a:extLst>
            </p:cNvPr>
            <p:cNvSpPr txBox="1"/>
            <p:nvPr/>
          </p:nvSpPr>
          <p:spPr>
            <a:xfrm rot="-5400000">
              <a:off x="4461931" y="1960876"/>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13" name="Google Shape;117;p5">
              <a:extLst>
                <a:ext uri="{FF2B5EF4-FFF2-40B4-BE49-F238E27FC236}">
                  <a16:creationId xmlns:a16="http://schemas.microsoft.com/office/drawing/2014/main" id="{DBF62C06-B459-45EE-8098-C475945347B7}"/>
                </a:ext>
              </a:extLst>
            </p:cNvPr>
            <p:cNvSpPr/>
            <p:nvPr/>
          </p:nvSpPr>
          <p:spPr>
            <a:xfrm>
              <a:off x="3698815" y="23449"/>
              <a:ext cx="1565393" cy="1565393"/>
            </a:xfrm>
            <a:prstGeom prst="ellipse">
              <a:avLst/>
            </a:prstGeom>
            <a:solidFill>
              <a:srgbClr val="FF000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14" name="Google Shape;118;p5">
              <a:extLst>
                <a:ext uri="{FF2B5EF4-FFF2-40B4-BE49-F238E27FC236}">
                  <a16:creationId xmlns:a16="http://schemas.microsoft.com/office/drawing/2014/main" id="{EAB88638-5798-419B-B15A-A75C56011C80}"/>
                </a:ext>
              </a:extLst>
            </p:cNvPr>
            <p:cNvSpPr txBox="1"/>
            <p:nvPr/>
          </p:nvSpPr>
          <p:spPr>
            <a:xfrm>
              <a:off x="3928061" y="252695"/>
              <a:ext cx="1106901"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dirty="0">
                  <a:solidFill>
                    <a:prstClr val="white"/>
                  </a:solidFill>
                  <a:latin typeface="Calibri"/>
                  <a:ea typeface="Calibri"/>
                  <a:cs typeface="Calibri"/>
                  <a:sym typeface="Calibri"/>
                </a:rPr>
                <a:t>Political factors</a:t>
              </a:r>
              <a:endParaRPr kern="0" dirty="0">
                <a:solidFill>
                  <a:prstClr val="black"/>
                </a:solidFill>
                <a:latin typeface="Calibri" panose="020F0502020204030204"/>
              </a:endParaRPr>
            </a:p>
          </p:txBody>
        </p:sp>
        <p:sp>
          <p:nvSpPr>
            <p:cNvPr id="15" name="Google Shape;119;p5">
              <a:extLst>
                <a:ext uri="{FF2B5EF4-FFF2-40B4-BE49-F238E27FC236}">
                  <a16:creationId xmlns:a16="http://schemas.microsoft.com/office/drawing/2014/main" id="{23239CE7-2D86-4653-A880-334D0C430854}"/>
                </a:ext>
              </a:extLst>
            </p:cNvPr>
            <p:cNvSpPr/>
            <p:nvPr/>
          </p:nvSpPr>
          <p:spPr>
            <a:xfrm rot="-2314286">
              <a:off x="5008011" y="2406878"/>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16" name="Google Shape;120;p5">
              <a:extLst>
                <a:ext uri="{FF2B5EF4-FFF2-40B4-BE49-F238E27FC236}">
                  <a16:creationId xmlns:a16="http://schemas.microsoft.com/office/drawing/2014/main" id="{2CB80DE4-62D7-4A91-A0B2-87A9198A1626}"/>
                </a:ext>
              </a:extLst>
            </p:cNvPr>
            <p:cNvSpPr txBox="1"/>
            <p:nvPr/>
          </p:nvSpPr>
          <p:spPr>
            <a:xfrm rot="-2314286">
              <a:off x="5380044" y="2403016"/>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17" name="Google Shape;121;p5">
              <a:extLst>
                <a:ext uri="{FF2B5EF4-FFF2-40B4-BE49-F238E27FC236}">
                  <a16:creationId xmlns:a16="http://schemas.microsoft.com/office/drawing/2014/main" id="{35028F4C-550E-4C47-A910-7A6EBA61A18C}"/>
                </a:ext>
              </a:extLst>
            </p:cNvPr>
            <p:cNvSpPr/>
            <p:nvPr/>
          </p:nvSpPr>
          <p:spPr>
            <a:xfrm>
              <a:off x="5535040" y="907729"/>
              <a:ext cx="1565393" cy="1565393"/>
            </a:xfrm>
            <a:prstGeom prst="ellipse">
              <a:avLst/>
            </a:prstGeom>
            <a:solidFill>
              <a:srgbClr val="FFC00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18" name="Google Shape;122;p5">
              <a:extLst>
                <a:ext uri="{FF2B5EF4-FFF2-40B4-BE49-F238E27FC236}">
                  <a16:creationId xmlns:a16="http://schemas.microsoft.com/office/drawing/2014/main" id="{C8AE1EF2-D954-4DF8-A887-18DD7897F384}"/>
                </a:ext>
              </a:extLst>
            </p:cNvPr>
            <p:cNvSpPr txBox="1"/>
            <p:nvPr/>
          </p:nvSpPr>
          <p:spPr>
            <a:xfrm>
              <a:off x="5764286" y="1136975"/>
              <a:ext cx="1106901"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a:solidFill>
                    <a:prstClr val="white"/>
                  </a:solidFill>
                  <a:latin typeface="Calibri"/>
                  <a:ea typeface="Calibri"/>
                  <a:cs typeface="Calibri"/>
                  <a:sym typeface="Calibri"/>
                </a:rPr>
                <a:t>Economic climate</a:t>
              </a:r>
              <a:endParaRPr kern="0">
                <a:solidFill>
                  <a:prstClr val="black"/>
                </a:solidFill>
                <a:latin typeface="Calibri" panose="020F0502020204030204"/>
              </a:endParaRPr>
            </a:p>
          </p:txBody>
        </p:sp>
        <p:sp>
          <p:nvSpPr>
            <p:cNvPr id="19" name="Google Shape;123;p5">
              <a:extLst>
                <a:ext uri="{FF2B5EF4-FFF2-40B4-BE49-F238E27FC236}">
                  <a16:creationId xmlns:a16="http://schemas.microsoft.com/office/drawing/2014/main" id="{8D7DEAE3-913F-430A-8768-F3375F52104A}"/>
                </a:ext>
              </a:extLst>
            </p:cNvPr>
            <p:cNvSpPr/>
            <p:nvPr/>
          </p:nvSpPr>
          <p:spPr>
            <a:xfrm rot="771429">
              <a:off x="5234766" y="3400357"/>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20" name="Google Shape;124;p5">
              <a:extLst>
                <a:ext uri="{FF2B5EF4-FFF2-40B4-BE49-F238E27FC236}">
                  <a16:creationId xmlns:a16="http://schemas.microsoft.com/office/drawing/2014/main" id="{2297CA6B-8B45-48AE-A4DE-BAADE13FA5CB}"/>
                </a:ext>
              </a:extLst>
            </p:cNvPr>
            <p:cNvSpPr txBox="1"/>
            <p:nvPr/>
          </p:nvSpPr>
          <p:spPr>
            <a:xfrm rot="771429">
              <a:off x="5606799" y="3396495"/>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21" name="Google Shape;125;p5">
              <a:extLst>
                <a:ext uri="{FF2B5EF4-FFF2-40B4-BE49-F238E27FC236}">
                  <a16:creationId xmlns:a16="http://schemas.microsoft.com/office/drawing/2014/main" id="{69506584-A3F2-40A7-BEA3-C1F4E5458EE8}"/>
                </a:ext>
              </a:extLst>
            </p:cNvPr>
            <p:cNvSpPr/>
            <p:nvPr/>
          </p:nvSpPr>
          <p:spPr>
            <a:xfrm>
              <a:off x="5988551" y="2894688"/>
              <a:ext cx="1565393" cy="1565393"/>
            </a:xfrm>
            <a:prstGeom prst="ellipse">
              <a:avLst/>
            </a:prstGeom>
            <a:solidFill>
              <a:srgbClr val="FFFF0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22" name="Google Shape;126;p5">
              <a:extLst>
                <a:ext uri="{FF2B5EF4-FFF2-40B4-BE49-F238E27FC236}">
                  <a16:creationId xmlns:a16="http://schemas.microsoft.com/office/drawing/2014/main" id="{28B989FB-4860-4CF5-9759-EC9265F5CC43}"/>
                </a:ext>
              </a:extLst>
            </p:cNvPr>
            <p:cNvSpPr txBox="1"/>
            <p:nvPr/>
          </p:nvSpPr>
          <p:spPr>
            <a:xfrm>
              <a:off x="6217797" y="3123934"/>
              <a:ext cx="1187134"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dirty="0">
                  <a:solidFill>
                    <a:prstClr val="black"/>
                  </a:solidFill>
                  <a:latin typeface="Calibri"/>
                  <a:ea typeface="Calibri"/>
                  <a:cs typeface="Calibri"/>
                  <a:sym typeface="Calibri"/>
                </a:rPr>
                <a:t>Accessibility and availability</a:t>
              </a:r>
              <a:endParaRPr kern="0" dirty="0">
                <a:solidFill>
                  <a:prstClr val="black"/>
                </a:solidFill>
                <a:latin typeface="Calibri" panose="020F0502020204030204"/>
              </a:endParaRPr>
            </a:p>
          </p:txBody>
        </p:sp>
        <p:sp>
          <p:nvSpPr>
            <p:cNvPr id="23" name="Google Shape;127;p5">
              <a:extLst>
                <a:ext uri="{FF2B5EF4-FFF2-40B4-BE49-F238E27FC236}">
                  <a16:creationId xmlns:a16="http://schemas.microsoft.com/office/drawing/2014/main" id="{AA70A52A-C00C-4BED-858E-8D984940A259}"/>
                </a:ext>
              </a:extLst>
            </p:cNvPr>
            <p:cNvSpPr/>
            <p:nvPr/>
          </p:nvSpPr>
          <p:spPr>
            <a:xfrm rot="3857143">
              <a:off x="4599412" y="4197066"/>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24" name="Google Shape;128;p5">
              <a:extLst>
                <a:ext uri="{FF2B5EF4-FFF2-40B4-BE49-F238E27FC236}">
                  <a16:creationId xmlns:a16="http://schemas.microsoft.com/office/drawing/2014/main" id="{1849F553-CA16-400F-99E5-327E3F954A59}"/>
                </a:ext>
              </a:extLst>
            </p:cNvPr>
            <p:cNvSpPr txBox="1"/>
            <p:nvPr/>
          </p:nvSpPr>
          <p:spPr>
            <a:xfrm rot="3857143">
              <a:off x="4971445" y="4193204"/>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25" name="Google Shape;129;p5">
              <a:extLst>
                <a:ext uri="{FF2B5EF4-FFF2-40B4-BE49-F238E27FC236}">
                  <a16:creationId xmlns:a16="http://schemas.microsoft.com/office/drawing/2014/main" id="{35B7E2F0-8F4E-4370-B85C-B3726AB6E51B}"/>
                </a:ext>
              </a:extLst>
            </p:cNvPr>
            <p:cNvSpPr/>
            <p:nvPr/>
          </p:nvSpPr>
          <p:spPr>
            <a:xfrm>
              <a:off x="4717843" y="4488105"/>
              <a:ext cx="1565393" cy="1565393"/>
            </a:xfrm>
            <a:prstGeom prst="ellipse">
              <a:avLst/>
            </a:prstGeom>
            <a:solidFill>
              <a:srgbClr val="92D05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26" name="Google Shape;130;p5">
              <a:extLst>
                <a:ext uri="{FF2B5EF4-FFF2-40B4-BE49-F238E27FC236}">
                  <a16:creationId xmlns:a16="http://schemas.microsoft.com/office/drawing/2014/main" id="{E6B5B246-3A31-4BA3-8003-5DC2839BE910}"/>
                </a:ext>
              </a:extLst>
            </p:cNvPr>
            <p:cNvSpPr txBox="1"/>
            <p:nvPr/>
          </p:nvSpPr>
          <p:spPr>
            <a:xfrm>
              <a:off x="4947089" y="4717351"/>
              <a:ext cx="1106901"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a:solidFill>
                    <a:prstClr val="white"/>
                  </a:solidFill>
                  <a:latin typeface="Calibri"/>
                  <a:ea typeface="Calibri"/>
                  <a:cs typeface="Calibri"/>
                  <a:sym typeface="Calibri"/>
                </a:rPr>
                <a:t>Image and promotion</a:t>
              </a:r>
              <a:endParaRPr kern="0">
                <a:solidFill>
                  <a:prstClr val="black"/>
                </a:solidFill>
                <a:latin typeface="Calibri" panose="020F0502020204030204"/>
              </a:endParaRPr>
            </a:p>
          </p:txBody>
        </p:sp>
        <p:sp>
          <p:nvSpPr>
            <p:cNvPr id="27" name="Google Shape;131;p5">
              <a:extLst>
                <a:ext uri="{FF2B5EF4-FFF2-40B4-BE49-F238E27FC236}">
                  <a16:creationId xmlns:a16="http://schemas.microsoft.com/office/drawing/2014/main" id="{469FCC6A-74FA-4756-8552-0BD75A030FD5}"/>
                </a:ext>
              </a:extLst>
            </p:cNvPr>
            <p:cNvSpPr/>
            <p:nvPr/>
          </p:nvSpPr>
          <p:spPr>
            <a:xfrm rot="6942857">
              <a:off x="3580384" y="4197066"/>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28" name="Google Shape;132;p5">
              <a:extLst>
                <a:ext uri="{FF2B5EF4-FFF2-40B4-BE49-F238E27FC236}">
                  <a16:creationId xmlns:a16="http://schemas.microsoft.com/office/drawing/2014/main" id="{FCCDEFC3-D8A1-4B71-850A-DC7A3F5D8E4A}"/>
                </a:ext>
              </a:extLst>
            </p:cNvPr>
            <p:cNvSpPr txBox="1"/>
            <p:nvPr/>
          </p:nvSpPr>
          <p:spPr>
            <a:xfrm rot="-3857143">
              <a:off x="3952417" y="4193204"/>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29" name="Google Shape;133;p5">
              <a:extLst>
                <a:ext uri="{FF2B5EF4-FFF2-40B4-BE49-F238E27FC236}">
                  <a16:creationId xmlns:a16="http://schemas.microsoft.com/office/drawing/2014/main" id="{4507C893-2D16-4D4F-B9B2-6A53183C68A0}"/>
                </a:ext>
              </a:extLst>
            </p:cNvPr>
            <p:cNvSpPr/>
            <p:nvPr/>
          </p:nvSpPr>
          <p:spPr>
            <a:xfrm>
              <a:off x="2679786" y="4488105"/>
              <a:ext cx="1565393" cy="1565393"/>
            </a:xfrm>
            <a:prstGeom prst="ellipse">
              <a:avLst/>
            </a:prstGeom>
            <a:solidFill>
              <a:srgbClr val="00B0F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30" name="Google Shape;134;p5">
              <a:extLst>
                <a:ext uri="{FF2B5EF4-FFF2-40B4-BE49-F238E27FC236}">
                  <a16:creationId xmlns:a16="http://schemas.microsoft.com/office/drawing/2014/main" id="{9B03F918-7D33-4A49-BF20-DF9CC4A86888}"/>
                </a:ext>
              </a:extLst>
            </p:cNvPr>
            <p:cNvSpPr txBox="1"/>
            <p:nvPr/>
          </p:nvSpPr>
          <p:spPr>
            <a:xfrm>
              <a:off x="2909032" y="4717351"/>
              <a:ext cx="1106901"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a:solidFill>
                    <a:prstClr val="white"/>
                  </a:solidFill>
                  <a:latin typeface="Calibri"/>
                  <a:ea typeface="Calibri"/>
                  <a:cs typeface="Calibri"/>
                  <a:sym typeface="Calibri"/>
                </a:rPr>
                <a:t>Changing markets</a:t>
              </a:r>
              <a:endParaRPr kern="0">
                <a:solidFill>
                  <a:prstClr val="black"/>
                </a:solidFill>
                <a:latin typeface="Calibri" panose="020F0502020204030204"/>
              </a:endParaRPr>
            </a:p>
          </p:txBody>
        </p:sp>
        <p:sp>
          <p:nvSpPr>
            <p:cNvPr id="31" name="Google Shape;135;p5">
              <a:extLst>
                <a:ext uri="{FF2B5EF4-FFF2-40B4-BE49-F238E27FC236}">
                  <a16:creationId xmlns:a16="http://schemas.microsoft.com/office/drawing/2014/main" id="{012A1AFA-AE15-4537-BC3A-353FB20D5928}"/>
                </a:ext>
              </a:extLst>
            </p:cNvPr>
            <p:cNvSpPr/>
            <p:nvPr/>
          </p:nvSpPr>
          <p:spPr>
            <a:xfrm rot="10028571">
              <a:off x="2945030" y="3400357"/>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32" name="Google Shape;136;p5">
              <a:extLst>
                <a:ext uri="{FF2B5EF4-FFF2-40B4-BE49-F238E27FC236}">
                  <a16:creationId xmlns:a16="http://schemas.microsoft.com/office/drawing/2014/main" id="{3441B55E-E2FD-4E84-96F1-B469A9C1AD9F}"/>
                </a:ext>
              </a:extLst>
            </p:cNvPr>
            <p:cNvSpPr txBox="1"/>
            <p:nvPr/>
          </p:nvSpPr>
          <p:spPr>
            <a:xfrm rot="-771429">
              <a:off x="3317063" y="3396495"/>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33" name="Google Shape;137;p5">
              <a:extLst>
                <a:ext uri="{FF2B5EF4-FFF2-40B4-BE49-F238E27FC236}">
                  <a16:creationId xmlns:a16="http://schemas.microsoft.com/office/drawing/2014/main" id="{81E04B75-6BA1-4581-A01A-5EBBF96A9A12}"/>
                </a:ext>
              </a:extLst>
            </p:cNvPr>
            <p:cNvSpPr/>
            <p:nvPr/>
          </p:nvSpPr>
          <p:spPr>
            <a:xfrm>
              <a:off x="1409079" y="2894688"/>
              <a:ext cx="1565393" cy="1565393"/>
            </a:xfrm>
            <a:prstGeom prst="ellipse">
              <a:avLst/>
            </a:prstGeom>
            <a:solidFill>
              <a:srgbClr val="00206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34" name="Google Shape;138;p5">
              <a:extLst>
                <a:ext uri="{FF2B5EF4-FFF2-40B4-BE49-F238E27FC236}">
                  <a16:creationId xmlns:a16="http://schemas.microsoft.com/office/drawing/2014/main" id="{D95BCA99-E0C7-4B7C-B9D1-DBAA143892C8}"/>
                </a:ext>
              </a:extLst>
            </p:cNvPr>
            <p:cNvSpPr txBox="1"/>
            <p:nvPr/>
          </p:nvSpPr>
          <p:spPr>
            <a:xfrm>
              <a:off x="1638325" y="3123934"/>
              <a:ext cx="1106901" cy="1106901"/>
            </a:xfrm>
            <a:prstGeom prst="rect">
              <a:avLst/>
            </a:prstGeom>
            <a:noFill/>
            <a:ln>
              <a:noFill/>
            </a:ln>
          </p:spPr>
          <p:txBody>
            <a:bodyPr spcFirstLastPara="1" wrap="square" lIns="10775" tIns="10775" rIns="10775" bIns="10775" anchor="ctr" anchorCtr="0">
              <a:normAutofit/>
            </a:bodyPr>
            <a:lstStyle/>
            <a:p>
              <a:pPr algn="ctr" defTabSz="457200">
                <a:lnSpc>
                  <a:spcPct val="90000"/>
                </a:lnSpc>
                <a:spcAft>
                  <a:spcPts val="600"/>
                </a:spcAft>
                <a:buClr>
                  <a:prstClr val="white"/>
                </a:buClr>
                <a:buSzPts val="1700"/>
                <a:defRPr/>
              </a:pPr>
              <a:r>
                <a:rPr lang="en-GB" kern="0">
                  <a:solidFill>
                    <a:prstClr val="white"/>
                  </a:solidFill>
                  <a:latin typeface="Calibri"/>
                  <a:ea typeface="Calibri"/>
                  <a:cs typeface="Calibri"/>
                  <a:sym typeface="Calibri"/>
                </a:rPr>
                <a:t>Natural disasters</a:t>
              </a:r>
              <a:endParaRPr kern="0">
                <a:solidFill>
                  <a:prstClr val="black"/>
                </a:solidFill>
                <a:latin typeface="Calibri" panose="020F0502020204030204"/>
              </a:endParaRPr>
            </a:p>
          </p:txBody>
        </p:sp>
        <p:sp>
          <p:nvSpPr>
            <p:cNvPr id="35" name="Google Shape;139;p5">
              <a:extLst>
                <a:ext uri="{FF2B5EF4-FFF2-40B4-BE49-F238E27FC236}">
                  <a16:creationId xmlns:a16="http://schemas.microsoft.com/office/drawing/2014/main" id="{C65EF195-871C-428E-ACB8-F9C24DA0FEAA}"/>
                </a:ext>
              </a:extLst>
            </p:cNvPr>
            <p:cNvSpPr/>
            <p:nvPr/>
          </p:nvSpPr>
          <p:spPr>
            <a:xfrm rot="-8485714">
              <a:off x="3171785" y="2406878"/>
              <a:ext cx="783227" cy="31437"/>
            </a:xfrm>
            <a:custGeom>
              <a:avLst/>
              <a:gdLst/>
              <a:ahLst/>
              <a:cxnLst/>
              <a:rect l="l" t="t" r="r" b="b"/>
              <a:pathLst>
                <a:path w="120000" h="120000" extrusionOk="0">
                  <a:moveTo>
                    <a:pt x="0" y="59998"/>
                  </a:moveTo>
                  <a:lnTo>
                    <a:pt x="120000" y="59998"/>
                  </a:lnTo>
                </a:path>
              </a:pathLst>
            </a:custGeom>
            <a:noFill/>
            <a:ln w="12700" cap="flat" cmpd="sng">
              <a:solidFill>
                <a:srgbClr val="345A99"/>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36" name="Google Shape;140;p5">
              <a:extLst>
                <a:ext uri="{FF2B5EF4-FFF2-40B4-BE49-F238E27FC236}">
                  <a16:creationId xmlns:a16="http://schemas.microsoft.com/office/drawing/2014/main" id="{AD87C71E-6D56-4C3D-9766-BBF918832605}"/>
                </a:ext>
              </a:extLst>
            </p:cNvPr>
            <p:cNvSpPr txBox="1"/>
            <p:nvPr/>
          </p:nvSpPr>
          <p:spPr>
            <a:xfrm rot="2314286">
              <a:off x="3543818" y="2403016"/>
              <a:ext cx="39161" cy="39161"/>
            </a:xfrm>
            <a:prstGeom prst="rect">
              <a:avLst/>
            </a:prstGeom>
            <a:noFill/>
            <a:ln>
              <a:noFill/>
            </a:ln>
          </p:spPr>
          <p:txBody>
            <a:bodyPr spcFirstLastPara="1" wrap="square" lIns="12700" tIns="0" rIns="12700" bIns="0" anchor="ctr" anchorCtr="0">
              <a:noAutofit/>
            </a:bodyPr>
            <a:lstStyle/>
            <a:p>
              <a:pPr algn="ctr" defTabSz="457200">
                <a:lnSpc>
                  <a:spcPct val="90000"/>
                </a:lnSpc>
                <a:buClr>
                  <a:prstClr val="black"/>
                </a:buClr>
                <a:buSzPts val="500"/>
                <a:defRPr/>
              </a:pPr>
              <a:endParaRPr kern="0">
                <a:solidFill>
                  <a:prstClr val="black"/>
                </a:solidFill>
                <a:latin typeface="Calibri"/>
                <a:ea typeface="Calibri"/>
                <a:cs typeface="Calibri"/>
                <a:sym typeface="Calibri"/>
              </a:endParaRPr>
            </a:p>
          </p:txBody>
        </p:sp>
        <p:sp>
          <p:nvSpPr>
            <p:cNvPr id="37" name="Google Shape;141;p5">
              <a:extLst>
                <a:ext uri="{FF2B5EF4-FFF2-40B4-BE49-F238E27FC236}">
                  <a16:creationId xmlns:a16="http://schemas.microsoft.com/office/drawing/2014/main" id="{C81B25CA-6CDC-4A7E-BEB8-27857D6A979E}"/>
                </a:ext>
              </a:extLst>
            </p:cNvPr>
            <p:cNvSpPr/>
            <p:nvPr/>
          </p:nvSpPr>
          <p:spPr>
            <a:xfrm>
              <a:off x="1862589" y="907729"/>
              <a:ext cx="1565393" cy="1565393"/>
            </a:xfrm>
            <a:prstGeom prst="ellipse">
              <a:avLst/>
            </a:prstGeom>
            <a:solidFill>
              <a:srgbClr val="7030A0"/>
            </a:solidFill>
            <a:ln w="12700" cap="flat" cmpd="sng">
              <a:solidFill>
                <a:sysClr val="window" lastClr="FFFFFF"/>
              </a:solidFill>
              <a:prstDash val="solid"/>
              <a:miter lim="800000"/>
              <a:headEnd type="none" w="sm" len="sm"/>
              <a:tailEnd type="none" w="sm" len="sm"/>
            </a:ln>
          </p:spPr>
          <p:txBody>
            <a:bodyPr spcFirstLastPara="1" wrap="square" lIns="91425" tIns="91425" rIns="91425" bIns="91425" anchor="ctr" anchorCtr="0">
              <a:noAutofit/>
            </a:bodyPr>
            <a:lstStyle/>
            <a:p>
              <a:pPr defTabSz="457200">
                <a:defRPr/>
              </a:pPr>
              <a:endParaRPr kern="0">
                <a:solidFill>
                  <a:prstClr val="black"/>
                </a:solidFill>
                <a:latin typeface="Calibri" panose="020F0502020204030204"/>
              </a:endParaRPr>
            </a:p>
          </p:txBody>
        </p:sp>
        <p:sp>
          <p:nvSpPr>
            <p:cNvPr id="38" name="Google Shape;142;p5">
              <a:extLst>
                <a:ext uri="{FF2B5EF4-FFF2-40B4-BE49-F238E27FC236}">
                  <a16:creationId xmlns:a16="http://schemas.microsoft.com/office/drawing/2014/main" id="{E3CD3B32-1381-4059-8F74-F111789B3611}"/>
                </a:ext>
              </a:extLst>
            </p:cNvPr>
            <p:cNvSpPr txBox="1"/>
            <p:nvPr/>
          </p:nvSpPr>
          <p:spPr>
            <a:xfrm>
              <a:off x="2091835" y="1136975"/>
              <a:ext cx="1106901" cy="1106901"/>
            </a:xfrm>
            <a:prstGeom prst="rect">
              <a:avLst/>
            </a:prstGeom>
            <a:noFill/>
            <a:ln>
              <a:noFill/>
            </a:ln>
          </p:spPr>
          <p:txBody>
            <a:bodyPr spcFirstLastPara="1" wrap="square" lIns="10775" tIns="10775" rIns="10775" bIns="10775" anchor="ctr" anchorCtr="0">
              <a:noAutofit/>
            </a:bodyPr>
            <a:lstStyle/>
            <a:p>
              <a:pPr algn="ctr" defTabSz="457200">
                <a:lnSpc>
                  <a:spcPct val="90000"/>
                </a:lnSpc>
                <a:spcAft>
                  <a:spcPts val="600"/>
                </a:spcAft>
                <a:buClr>
                  <a:prstClr val="white"/>
                </a:buClr>
                <a:buSzPts val="1700"/>
                <a:defRPr/>
              </a:pPr>
              <a:r>
                <a:rPr lang="en-GB" kern="0">
                  <a:solidFill>
                    <a:prstClr val="white"/>
                  </a:solidFill>
                  <a:latin typeface="Calibri"/>
                  <a:ea typeface="Calibri"/>
                  <a:cs typeface="Calibri"/>
                  <a:sym typeface="Calibri"/>
                </a:rPr>
                <a:t>Climate and its influence on travel</a:t>
              </a:r>
              <a:endParaRPr kern="0">
                <a:solidFill>
                  <a:prstClr val="black"/>
                </a:solidFill>
                <a:latin typeface="Calibri" panose="020F0502020204030204"/>
              </a:endParaRPr>
            </a:p>
          </p:txBody>
        </p:sp>
      </p:grpSp>
      <p:pic>
        <p:nvPicPr>
          <p:cNvPr id="39" name="Picture 38"/>
          <p:cNvPicPr>
            <a:picLocks noChangeAspect="1"/>
          </p:cNvPicPr>
          <p:nvPr/>
        </p:nvPicPr>
        <p:blipFill>
          <a:blip r:embed="rId2">
            <a:clrChange>
              <a:clrFrom>
                <a:srgbClr val="FEFEFE"/>
              </a:clrFrom>
              <a:clrTo>
                <a:srgbClr val="FEFEFE">
                  <a:alpha val="0"/>
                </a:srgbClr>
              </a:clrTo>
            </a:clrChange>
          </a:blip>
          <a:stretch>
            <a:fillRect/>
          </a:stretch>
        </p:blipFill>
        <p:spPr>
          <a:xfrm>
            <a:off x="5080474" y="611101"/>
            <a:ext cx="1991157" cy="1458367"/>
          </a:xfrm>
          <a:prstGeom prst="rect">
            <a:avLst/>
          </a:prstGeom>
        </p:spPr>
      </p:pic>
      <p:pic>
        <p:nvPicPr>
          <p:cNvPr id="40" name="Picture 39"/>
          <p:cNvPicPr>
            <a:picLocks noChangeAspect="1"/>
          </p:cNvPicPr>
          <p:nvPr/>
        </p:nvPicPr>
        <p:blipFill>
          <a:blip r:embed="rId2">
            <a:clrChange>
              <a:clrFrom>
                <a:srgbClr val="FEFEFE"/>
              </a:clrFrom>
              <a:clrTo>
                <a:srgbClr val="FEFEFE">
                  <a:alpha val="0"/>
                </a:srgbClr>
              </a:clrTo>
            </a:clrChange>
          </a:blip>
          <a:stretch>
            <a:fillRect/>
          </a:stretch>
        </p:blipFill>
        <p:spPr>
          <a:xfrm>
            <a:off x="6970813" y="1468826"/>
            <a:ext cx="1991157" cy="1458367"/>
          </a:xfrm>
          <a:prstGeom prst="rect">
            <a:avLst/>
          </a:prstGeom>
        </p:spPr>
      </p:pic>
      <p:pic>
        <p:nvPicPr>
          <p:cNvPr id="41" name="Picture 40"/>
          <p:cNvPicPr>
            <a:picLocks noChangeAspect="1"/>
          </p:cNvPicPr>
          <p:nvPr/>
        </p:nvPicPr>
        <p:blipFill>
          <a:blip r:embed="rId2">
            <a:clrChange>
              <a:clrFrom>
                <a:srgbClr val="FEFEFE"/>
              </a:clrFrom>
              <a:clrTo>
                <a:srgbClr val="FEFEFE">
                  <a:alpha val="0"/>
                </a:srgbClr>
              </a:clrTo>
            </a:clrChange>
          </a:blip>
          <a:stretch>
            <a:fillRect/>
          </a:stretch>
        </p:blipFill>
        <p:spPr>
          <a:xfrm>
            <a:off x="7464388" y="3243306"/>
            <a:ext cx="1991157" cy="1458367"/>
          </a:xfrm>
          <a:prstGeom prst="rect">
            <a:avLst/>
          </a:prstGeom>
        </p:spPr>
      </p:pic>
      <p:pic>
        <p:nvPicPr>
          <p:cNvPr id="42" name="Picture 41"/>
          <p:cNvPicPr>
            <a:picLocks noChangeAspect="1"/>
          </p:cNvPicPr>
          <p:nvPr/>
        </p:nvPicPr>
        <p:blipFill>
          <a:blip r:embed="rId2">
            <a:clrChange>
              <a:clrFrom>
                <a:srgbClr val="FEFEFE"/>
              </a:clrFrom>
              <a:clrTo>
                <a:srgbClr val="FEFEFE">
                  <a:alpha val="0"/>
                </a:srgbClr>
              </a:clrTo>
            </a:clrChange>
          </a:blip>
          <a:stretch>
            <a:fillRect/>
          </a:stretch>
        </p:blipFill>
        <p:spPr>
          <a:xfrm>
            <a:off x="6213163" y="4742401"/>
            <a:ext cx="1991157" cy="1458367"/>
          </a:xfrm>
          <a:prstGeom prst="rect">
            <a:avLst/>
          </a:prstGeom>
        </p:spPr>
      </p:pic>
    </p:spTree>
    <p:extLst>
      <p:ext uri="{BB962C8B-B14F-4D97-AF65-F5344CB8AC3E}">
        <p14:creationId xmlns:p14="http://schemas.microsoft.com/office/powerpoint/2010/main" val="44629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1000" fill="hold"/>
                                        <p:tgtEl>
                                          <p:spTgt spid="42"/>
                                        </p:tgtEl>
                                        <p:attrNameLst>
                                          <p:attrName>ppt_w</p:attrName>
                                        </p:attrNameLst>
                                      </p:cBhvr>
                                      <p:tavLst>
                                        <p:tav tm="0">
                                          <p:val>
                                            <p:fltVal val="0"/>
                                          </p:val>
                                        </p:tav>
                                        <p:tav tm="100000">
                                          <p:val>
                                            <p:strVal val="#ppt_w"/>
                                          </p:val>
                                        </p:tav>
                                      </p:tavLst>
                                    </p:anim>
                                    <p:anim calcmode="lin" valueType="num">
                                      <p:cBhvr>
                                        <p:cTn id="8" dur="1000" fill="hold"/>
                                        <p:tgtEl>
                                          <p:spTgt spid="42"/>
                                        </p:tgtEl>
                                        <p:attrNameLst>
                                          <p:attrName>ppt_h</p:attrName>
                                        </p:attrNameLst>
                                      </p:cBhvr>
                                      <p:tavLst>
                                        <p:tav tm="0">
                                          <p:val>
                                            <p:fltVal val="0"/>
                                          </p:val>
                                        </p:tav>
                                        <p:tav tm="100000">
                                          <p:val>
                                            <p:strVal val="#ppt_h"/>
                                          </p:val>
                                        </p:tav>
                                      </p:tavLst>
                                    </p:anim>
                                    <p:anim calcmode="lin" valueType="num">
                                      <p:cBhvr>
                                        <p:cTn id="9" dur="1000" fill="hold"/>
                                        <p:tgtEl>
                                          <p:spTgt spid="42"/>
                                        </p:tgtEl>
                                        <p:attrNameLst>
                                          <p:attrName>style.rotation</p:attrName>
                                        </p:attrNameLst>
                                      </p:cBhvr>
                                      <p:tavLst>
                                        <p:tav tm="0">
                                          <p:val>
                                            <p:fltVal val="90"/>
                                          </p:val>
                                        </p:tav>
                                        <p:tav tm="100000">
                                          <p:val>
                                            <p:fltVal val="0"/>
                                          </p:val>
                                        </p:tav>
                                      </p:tavLst>
                                    </p:anim>
                                    <p:animEffect transition="in" filter="fade">
                                      <p:cBhvr>
                                        <p:cTn id="10" dur="1000"/>
                                        <p:tgtEl>
                                          <p:spTgt spid="42"/>
                                        </p:tgtEl>
                                      </p:cBhvr>
                                    </p:animEffect>
                                  </p:childTnLst>
                                </p:cTn>
                              </p:par>
                              <p:par>
                                <p:cTn id="11" presetID="3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p:cTn id="13" dur="1000" fill="hold"/>
                                        <p:tgtEl>
                                          <p:spTgt spid="39"/>
                                        </p:tgtEl>
                                        <p:attrNameLst>
                                          <p:attrName>ppt_w</p:attrName>
                                        </p:attrNameLst>
                                      </p:cBhvr>
                                      <p:tavLst>
                                        <p:tav tm="0">
                                          <p:val>
                                            <p:fltVal val="0"/>
                                          </p:val>
                                        </p:tav>
                                        <p:tav tm="100000">
                                          <p:val>
                                            <p:strVal val="#ppt_w"/>
                                          </p:val>
                                        </p:tav>
                                      </p:tavLst>
                                    </p:anim>
                                    <p:anim calcmode="lin" valueType="num">
                                      <p:cBhvr>
                                        <p:cTn id="14" dur="1000" fill="hold"/>
                                        <p:tgtEl>
                                          <p:spTgt spid="39"/>
                                        </p:tgtEl>
                                        <p:attrNameLst>
                                          <p:attrName>ppt_h</p:attrName>
                                        </p:attrNameLst>
                                      </p:cBhvr>
                                      <p:tavLst>
                                        <p:tav tm="0">
                                          <p:val>
                                            <p:fltVal val="0"/>
                                          </p:val>
                                        </p:tav>
                                        <p:tav tm="100000">
                                          <p:val>
                                            <p:strVal val="#ppt_h"/>
                                          </p:val>
                                        </p:tav>
                                      </p:tavLst>
                                    </p:anim>
                                    <p:anim calcmode="lin" valueType="num">
                                      <p:cBhvr>
                                        <p:cTn id="15" dur="1000" fill="hold"/>
                                        <p:tgtEl>
                                          <p:spTgt spid="39"/>
                                        </p:tgtEl>
                                        <p:attrNameLst>
                                          <p:attrName>style.rotation</p:attrName>
                                        </p:attrNameLst>
                                      </p:cBhvr>
                                      <p:tavLst>
                                        <p:tav tm="0">
                                          <p:val>
                                            <p:fltVal val="90"/>
                                          </p:val>
                                        </p:tav>
                                        <p:tav tm="100000">
                                          <p:val>
                                            <p:fltVal val="0"/>
                                          </p:val>
                                        </p:tav>
                                      </p:tavLst>
                                    </p:anim>
                                    <p:animEffect transition="in" filter="fade">
                                      <p:cBhvr>
                                        <p:cTn id="16" dur="1000"/>
                                        <p:tgtEl>
                                          <p:spTgt spid="39"/>
                                        </p:tgtEl>
                                      </p:cBhvr>
                                    </p:animEffect>
                                  </p:childTnLst>
                                </p:cTn>
                              </p:par>
                              <p:par>
                                <p:cTn id="17" presetID="3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1000" fill="hold"/>
                                        <p:tgtEl>
                                          <p:spTgt spid="40"/>
                                        </p:tgtEl>
                                        <p:attrNameLst>
                                          <p:attrName>ppt_w</p:attrName>
                                        </p:attrNameLst>
                                      </p:cBhvr>
                                      <p:tavLst>
                                        <p:tav tm="0">
                                          <p:val>
                                            <p:fltVal val="0"/>
                                          </p:val>
                                        </p:tav>
                                        <p:tav tm="100000">
                                          <p:val>
                                            <p:strVal val="#ppt_w"/>
                                          </p:val>
                                        </p:tav>
                                      </p:tavLst>
                                    </p:anim>
                                    <p:anim calcmode="lin" valueType="num">
                                      <p:cBhvr>
                                        <p:cTn id="20" dur="1000" fill="hold"/>
                                        <p:tgtEl>
                                          <p:spTgt spid="40"/>
                                        </p:tgtEl>
                                        <p:attrNameLst>
                                          <p:attrName>ppt_h</p:attrName>
                                        </p:attrNameLst>
                                      </p:cBhvr>
                                      <p:tavLst>
                                        <p:tav tm="0">
                                          <p:val>
                                            <p:fltVal val="0"/>
                                          </p:val>
                                        </p:tav>
                                        <p:tav tm="100000">
                                          <p:val>
                                            <p:strVal val="#ppt_h"/>
                                          </p:val>
                                        </p:tav>
                                      </p:tavLst>
                                    </p:anim>
                                    <p:anim calcmode="lin" valueType="num">
                                      <p:cBhvr>
                                        <p:cTn id="21" dur="1000" fill="hold"/>
                                        <p:tgtEl>
                                          <p:spTgt spid="40"/>
                                        </p:tgtEl>
                                        <p:attrNameLst>
                                          <p:attrName>style.rotation</p:attrName>
                                        </p:attrNameLst>
                                      </p:cBhvr>
                                      <p:tavLst>
                                        <p:tav tm="0">
                                          <p:val>
                                            <p:fltVal val="90"/>
                                          </p:val>
                                        </p:tav>
                                        <p:tav tm="100000">
                                          <p:val>
                                            <p:fltVal val="0"/>
                                          </p:val>
                                        </p:tav>
                                      </p:tavLst>
                                    </p:anim>
                                    <p:animEffect transition="in" filter="fade">
                                      <p:cBhvr>
                                        <p:cTn id="22" dur="1000"/>
                                        <p:tgtEl>
                                          <p:spTgt spid="40"/>
                                        </p:tgtEl>
                                      </p:cBhvr>
                                    </p:animEffect>
                                  </p:childTnLst>
                                </p:cTn>
                              </p:par>
                              <p:par>
                                <p:cTn id="23" presetID="31" presetClass="entr" presetSubtype="0"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1000" fill="hold"/>
                                        <p:tgtEl>
                                          <p:spTgt spid="41"/>
                                        </p:tgtEl>
                                        <p:attrNameLst>
                                          <p:attrName>ppt_w</p:attrName>
                                        </p:attrNameLst>
                                      </p:cBhvr>
                                      <p:tavLst>
                                        <p:tav tm="0">
                                          <p:val>
                                            <p:fltVal val="0"/>
                                          </p:val>
                                        </p:tav>
                                        <p:tav tm="100000">
                                          <p:val>
                                            <p:strVal val="#ppt_w"/>
                                          </p:val>
                                        </p:tav>
                                      </p:tavLst>
                                    </p:anim>
                                    <p:anim calcmode="lin" valueType="num">
                                      <p:cBhvr>
                                        <p:cTn id="26" dur="1000" fill="hold"/>
                                        <p:tgtEl>
                                          <p:spTgt spid="41"/>
                                        </p:tgtEl>
                                        <p:attrNameLst>
                                          <p:attrName>ppt_h</p:attrName>
                                        </p:attrNameLst>
                                      </p:cBhvr>
                                      <p:tavLst>
                                        <p:tav tm="0">
                                          <p:val>
                                            <p:fltVal val="0"/>
                                          </p:val>
                                        </p:tav>
                                        <p:tav tm="100000">
                                          <p:val>
                                            <p:strVal val="#ppt_h"/>
                                          </p:val>
                                        </p:tav>
                                      </p:tavLst>
                                    </p:anim>
                                    <p:anim calcmode="lin" valueType="num">
                                      <p:cBhvr>
                                        <p:cTn id="27" dur="1000" fill="hold"/>
                                        <p:tgtEl>
                                          <p:spTgt spid="41"/>
                                        </p:tgtEl>
                                        <p:attrNameLst>
                                          <p:attrName>style.rotation</p:attrName>
                                        </p:attrNameLst>
                                      </p:cBhvr>
                                      <p:tavLst>
                                        <p:tav tm="0">
                                          <p:val>
                                            <p:fltVal val="90"/>
                                          </p:val>
                                        </p:tav>
                                        <p:tav tm="100000">
                                          <p:val>
                                            <p:fltVal val="0"/>
                                          </p:val>
                                        </p:tav>
                                      </p:tavLst>
                                    </p:anim>
                                    <p:animEffect transition="in" filter="fade">
                                      <p:cBhvr>
                                        <p:cTn id="28"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2951748" y="96987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516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Emerging Markets And Emerging Tourist Generating Regions </a:t>
            </a:r>
            <a:endParaRPr lang="en-GB" sz="3600" dirty="0"/>
          </a:p>
        </p:txBody>
      </p:sp>
      <p:sp>
        <p:nvSpPr>
          <p:cNvPr id="3" name="Content Placeholder 2"/>
          <p:cNvSpPr>
            <a:spLocks noGrp="1"/>
          </p:cNvSpPr>
          <p:nvPr>
            <p:ph idx="1"/>
          </p:nvPr>
        </p:nvSpPr>
        <p:spPr>
          <a:xfrm>
            <a:off x="659090" y="1655942"/>
            <a:ext cx="11180976" cy="5272760"/>
          </a:xfrm>
        </p:spPr>
        <p:txBody>
          <a:bodyPr>
            <a:noAutofit/>
          </a:bodyPr>
          <a:lstStyle/>
          <a:p>
            <a:r>
              <a:rPr lang="en-GB" sz="2400" dirty="0" smtClean="0">
                <a:solidFill>
                  <a:srgbClr val="0070C0"/>
                </a:solidFill>
              </a:rPr>
              <a:t>New destinations emerge as countries realise the economic importance </a:t>
            </a:r>
            <a:r>
              <a:rPr lang="en-GB" sz="2400" dirty="0" smtClean="0">
                <a:solidFill>
                  <a:srgbClr val="0070C0"/>
                </a:solidFill>
              </a:rPr>
              <a:t>of </a:t>
            </a:r>
            <a:r>
              <a:rPr lang="en-GB" sz="2400" dirty="0" smtClean="0">
                <a:solidFill>
                  <a:srgbClr val="0070C0"/>
                </a:solidFill>
              </a:rPr>
              <a:t>tourism and start to develop their tourism industry. </a:t>
            </a:r>
            <a:endParaRPr lang="en-GB" sz="2400" dirty="0" smtClean="0">
              <a:solidFill>
                <a:srgbClr val="0070C0"/>
              </a:solidFill>
            </a:endParaRPr>
          </a:p>
          <a:p>
            <a:r>
              <a:rPr lang="en-GB" sz="2400" dirty="0" smtClean="0">
                <a:solidFill>
                  <a:srgbClr val="0070C0"/>
                </a:solidFill>
              </a:rPr>
              <a:t>Previously </a:t>
            </a:r>
            <a:r>
              <a:rPr lang="en-GB" sz="2400" dirty="0" smtClean="0">
                <a:solidFill>
                  <a:srgbClr val="0070C0"/>
                </a:solidFill>
              </a:rPr>
              <a:t>you learned about St Helena’s efforts to encourage tourists to visit. Once potential tourists realise that new destinations are accessible, many people are keen to try visiting a new destination. </a:t>
            </a:r>
            <a:endParaRPr lang="en-GB" sz="2400" dirty="0">
              <a:solidFill>
                <a:srgbClr val="0070C0"/>
              </a:solidFill>
            </a:endParaRPr>
          </a:p>
          <a:p>
            <a:r>
              <a:rPr lang="en-GB" sz="2400" dirty="0" smtClean="0">
                <a:solidFill>
                  <a:srgbClr val="0070C0"/>
                </a:solidFill>
              </a:rPr>
              <a:t>The major </a:t>
            </a:r>
            <a:r>
              <a:rPr lang="en-GB" sz="2400" dirty="0" smtClean="0">
                <a:solidFill>
                  <a:srgbClr val="0070C0"/>
                </a:solidFill>
                <a:hlinkClick r:id="rId2"/>
              </a:rPr>
              <a:t>tourist generation countries </a:t>
            </a:r>
            <a:r>
              <a:rPr lang="en-GB" sz="2400" dirty="0" smtClean="0">
                <a:solidFill>
                  <a:srgbClr val="0070C0"/>
                </a:solidFill>
              </a:rPr>
              <a:t>include</a:t>
            </a:r>
            <a:r>
              <a:rPr lang="en-GB" sz="2400" dirty="0" smtClean="0">
                <a:solidFill>
                  <a:srgbClr val="0070C0"/>
                </a:solidFill>
              </a:rPr>
              <a:t> </a:t>
            </a:r>
            <a:r>
              <a:rPr lang="en-GB" sz="2400" dirty="0" smtClean="0">
                <a:solidFill>
                  <a:srgbClr val="0070C0"/>
                </a:solidFill>
              </a:rPr>
              <a:t>Germany, </a:t>
            </a:r>
            <a:r>
              <a:rPr lang="en-GB" sz="2400" dirty="0" smtClean="0">
                <a:solidFill>
                  <a:srgbClr val="0070C0"/>
                </a:solidFill>
              </a:rPr>
              <a:t>USA </a:t>
            </a:r>
            <a:r>
              <a:rPr lang="en-GB" sz="2400" dirty="0" smtClean="0">
                <a:solidFill>
                  <a:srgbClr val="0070C0"/>
                </a:solidFill>
              </a:rPr>
              <a:t>and </a:t>
            </a:r>
            <a:r>
              <a:rPr lang="en-GB" sz="2400" dirty="0" smtClean="0">
                <a:solidFill>
                  <a:srgbClr val="0070C0"/>
                </a:solidFill>
              </a:rPr>
              <a:t>UK</a:t>
            </a:r>
            <a:r>
              <a:rPr lang="en-GB" sz="2400" dirty="0" smtClean="0">
                <a:solidFill>
                  <a:srgbClr val="0070C0"/>
                </a:solidFill>
              </a:rPr>
              <a:t>. </a:t>
            </a:r>
            <a:r>
              <a:rPr lang="en-GB" sz="2400" dirty="0" smtClean="0">
                <a:solidFill>
                  <a:srgbClr val="0070C0"/>
                </a:solidFill>
              </a:rPr>
              <a:t>Why?</a:t>
            </a:r>
          </a:p>
          <a:p>
            <a:r>
              <a:rPr lang="en-GB" sz="2400" dirty="0" smtClean="0">
                <a:solidFill>
                  <a:srgbClr val="0070C0"/>
                </a:solidFill>
              </a:rPr>
              <a:t>“Emerging” </a:t>
            </a:r>
            <a:r>
              <a:rPr lang="en-GB" sz="2400" dirty="0" smtClean="0">
                <a:solidFill>
                  <a:srgbClr val="0070C0"/>
                </a:solidFill>
              </a:rPr>
              <a:t>tourist generation regions are countries and areas whose economies are </a:t>
            </a:r>
            <a:r>
              <a:rPr lang="en-GB" sz="2400" dirty="0" smtClean="0">
                <a:solidFill>
                  <a:srgbClr val="0070C0"/>
                </a:solidFill>
              </a:rPr>
              <a:t>starting to develop/grow, so </a:t>
            </a:r>
            <a:r>
              <a:rPr lang="en-GB" sz="2400" dirty="0" smtClean="0">
                <a:solidFill>
                  <a:srgbClr val="0070C0"/>
                </a:solidFill>
              </a:rPr>
              <a:t>that the population can spend it’s money on outbound travel </a:t>
            </a:r>
            <a:r>
              <a:rPr lang="en-GB" sz="2400" dirty="0" smtClean="0">
                <a:solidFill>
                  <a:srgbClr val="0070C0"/>
                </a:solidFill>
              </a:rPr>
              <a:t>(also </a:t>
            </a:r>
            <a:r>
              <a:rPr lang="en-GB" sz="2400" dirty="0" smtClean="0">
                <a:solidFill>
                  <a:srgbClr val="0070C0"/>
                </a:solidFill>
              </a:rPr>
              <a:t>where people have international freedom of </a:t>
            </a:r>
            <a:r>
              <a:rPr lang="en-GB" sz="2400" dirty="0" smtClean="0">
                <a:solidFill>
                  <a:srgbClr val="0070C0"/>
                </a:solidFill>
              </a:rPr>
              <a:t>movement). </a:t>
            </a:r>
            <a:endParaRPr lang="en-GB" sz="2400" dirty="0" smtClean="0">
              <a:solidFill>
                <a:srgbClr val="0070C0"/>
              </a:solidFill>
            </a:endParaRPr>
          </a:p>
          <a:p>
            <a:r>
              <a:rPr lang="en-GB" sz="2400" dirty="0" smtClean="0">
                <a:solidFill>
                  <a:srgbClr val="0070C0"/>
                </a:solidFill>
              </a:rPr>
              <a:t>For example in </a:t>
            </a:r>
            <a:r>
              <a:rPr lang="en-GB" sz="2400" dirty="0" smtClean="0">
                <a:solidFill>
                  <a:srgbClr val="0070C0"/>
                </a:solidFill>
                <a:hlinkClick r:id="rId3"/>
              </a:rPr>
              <a:t>China</a:t>
            </a:r>
            <a:r>
              <a:rPr lang="en-GB" sz="2400" dirty="0" smtClean="0">
                <a:solidFill>
                  <a:srgbClr val="0070C0"/>
                </a:solidFill>
              </a:rPr>
              <a:t>, the government has eased it’s restrictions, allowing Chinese people to travel outside their own country at a time when their economy is growing at a phenomenal rate. </a:t>
            </a:r>
            <a:r>
              <a:rPr lang="en-GB" sz="2400" dirty="0">
                <a:solidFill>
                  <a:srgbClr val="0070C0"/>
                </a:solidFill>
                <a:hlinkClick r:id="rId4"/>
              </a:rPr>
              <a:t>Now? </a:t>
            </a:r>
            <a:endParaRPr lang="en-GB" sz="2400" dirty="0">
              <a:solidFill>
                <a:srgbClr val="0070C0"/>
              </a:solidFill>
            </a:endParaRPr>
          </a:p>
        </p:txBody>
      </p:sp>
    </p:spTree>
    <p:extLst>
      <p:ext uri="{BB962C8B-B14F-4D97-AF65-F5344CB8AC3E}">
        <p14:creationId xmlns:p14="http://schemas.microsoft.com/office/powerpoint/2010/main" val="70909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hlinkClick r:id="rId2"/>
              </a:rPr>
              <a:t>Emerging Destinations </a:t>
            </a:r>
            <a:endParaRPr lang="en-GB" dirty="0"/>
          </a:p>
        </p:txBody>
      </p:sp>
      <p:sp>
        <p:nvSpPr>
          <p:cNvPr id="3" name="Content Placeholder 2"/>
          <p:cNvSpPr>
            <a:spLocks noGrp="1"/>
          </p:cNvSpPr>
          <p:nvPr>
            <p:ph idx="1"/>
          </p:nvPr>
        </p:nvSpPr>
        <p:spPr/>
        <p:txBody>
          <a:bodyPr>
            <a:normAutofit/>
          </a:bodyPr>
          <a:lstStyle/>
          <a:p>
            <a:r>
              <a:rPr lang="en-GB" sz="1800" dirty="0">
                <a:solidFill>
                  <a:srgbClr val="0070C0"/>
                </a:solidFill>
              </a:rPr>
              <a:t>E</a:t>
            </a:r>
            <a:r>
              <a:rPr lang="en-GB" sz="1800" dirty="0" smtClean="0">
                <a:solidFill>
                  <a:srgbClr val="0070C0"/>
                </a:solidFill>
              </a:rPr>
              <a:t>merging destinations are places which are new or expanding their tourism offering to attract more tourists to their destinations. They may need to improve their general infrastructure to enable tourism to grow. </a:t>
            </a:r>
          </a:p>
          <a:p>
            <a:r>
              <a:rPr lang="en-GB" sz="1800" dirty="0" smtClean="0">
                <a:solidFill>
                  <a:srgbClr val="0070C0"/>
                </a:solidFill>
              </a:rPr>
              <a:t>Gabon is an African Nation with jungle landscapes and a range of wildlife such as gorillas and elephants. Gabon hosted the 2017 African Nations Cup which promoted the country to potential tourists </a:t>
            </a:r>
          </a:p>
          <a:p>
            <a:r>
              <a:rPr lang="en-GB" sz="1800" dirty="0" smtClean="0">
                <a:solidFill>
                  <a:srgbClr val="0070C0"/>
                </a:solidFill>
              </a:rPr>
              <a:t>Alaska currently attracts few tourists, despite its national parks, stunning scenery and wildlife. Glacier Bay is part of a UNESCO World Heritage Site and can be accessed by small ship. </a:t>
            </a:r>
          </a:p>
          <a:p>
            <a:r>
              <a:rPr lang="en-GB" sz="1800" dirty="0" smtClean="0">
                <a:solidFill>
                  <a:srgbClr val="0070C0"/>
                </a:solidFill>
              </a:rPr>
              <a:t>Japan is becoming more popular as a tourist destination, with further developments to its transport infrastructure and additional flights from Europe.  Its unique culture us particularly attractive to </a:t>
            </a:r>
            <a:r>
              <a:rPr lang="en-GB" sz="1800" dirty="0" smtClean="0">
                <a:solidFill>
                  <a:srgbClr val="0070C0"/>
                </a:solidFill>
              </a:rPr>
              <a:t>tourists</a:t>
            </a:r>
            <a:endParaRPr lang="en-GB" sz="1800" dirty="0">
              <a:solidFill>
                <a:srgbClr val="0070C0"/>
              </a:solidFill>
            </a:endParaRPr>
          </a:p>
        </p:txBody>
      </p:sp>
    </p:spTree>
    <p:extLst>
      <p:ext uri="{BB962C8B-B14F-4D97-AF65-F5344CB8AC3E}">
        <p14:creationId xmlns:p14="http://schemas.microsoft.com/office/powerpoint/2010/main" val="319700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ADD A FOOTER</a:t>
            </a:r>
            <a:endParaRPr lang="ru-RU" dirty="0"/>
          </a:p>
        </p:txBody>
      </p:sp>
      <p:sp>
        <p:nvSpPr>
          <p:cNvPr id="3" name="Slide Number Placeholder 2"/>
          <p:cNvSpPr>
            <a:spLocks noGrp="1"/>
          </p:cNvSpPr>
          <p:nvPr>
            <p:ph type="sldNum" sz="quarter" idx="12"/>
          </p:nvPr>
        </p:nvSpPr>
        <p:spPr/>
        <p:txBody>
          <a:bodyPr/>
          <a:lstStyle/>
          <a:p>
            <a:fld id="{D495E168-DA5E-4888-8D8A-92B118324C14}" type="slidenum">
              <a:rPr lang="ru-RU" smtClean="0"/>
              <a:t>7</a:t>
            </a:fld>
            <a:endParaRPr lang="ru-RU" dirty="0"/>
          </a:p>
        </p:txBody>
      </p:sp>
      <p:sp>
        <p:nvSpPr>
          <p:cNvPr id="4" name="Content Placeholder 3"/>
          <p:cNvSpPr>
            <a:spLocks noGrp="1"/>
          </p:cNvSpPr>
          <p:nvPr>
            <p:ph idx="1"/>
          </p:nvPr>
        </p:nvSpPr>
        <p:spPr>
          <a:xfrm>
            <a:off x="838200" y="1825625"/>
            <a:ext cx="10515600" cy="4660016"/>
          </a:xfrm>
        </p:spPr>
        <p:txBody>
          <a:bodyPr>
            <a:normAutofit lnSpcReduction="10000"/>
          </a:bodyPr>
          <a:lstStyle/>
          <a:p>
            <a:r>
              <a:rPr lang="en-GB" sz="2000" dirty="0">
                <a:solidFill>
                  <a:srgbClr val="0070C0"/>
                </a:solidFill>
              </a:rPr>
              <a:t>Choose 2</a:t>
            </a:r>
            <a:r>
              <a:rPr lang="en-GB" sz="2000" dirty="0" smtClean="0">
                <a:solidFill>
                  <a:srgbClr val="0070C0"/>
                </a:solidFill>
              </a:rPr>
              <a:t> </a:t>
            </a:r>
            <a:r>
              <a:rPr lang="en-GB" sz="2000" dirty="0">
                <a:solidFill>
                  <a:srgbClr val="0070C0"/>
                </a:solidFill>
              </a:rPr>
              <a:t>emerging destinations and produce </a:t>
            </a:r>
            <a:r>
              <a:rPr lang="en-GB" sz="2000" dirty="0" smtClean="0">
                <a:solidFill>
                  <a:srgbClr val="0070C0"/>
                </a:solidFill>
              </a:rPr>
              <a:t>large </a:t>
            </a:r>
            <a:r>
              <a:rPr lang="en-GB" sz="2000" dirty="0">
                <a:solidFill>
                  <a:srgbClr val="0070C0"/>
                </a:solidFill>
              </a:rPr>
              <a:t>colourful fact </a:t>
            </a:r>
            <a:r>
              <a:rPr lang="en-GB" sz="2000" dirty="0" smtClean="0">
                <a:solidFill>
                  <a:srgbClr val="0070C0"/>
                </a:solidFill>
              </a:rPr>
              <a:t>sheets </a:t>
            </a:r>
            <a:r>
              <a:rPr lang="en-GB" sz="2000" dirty="0">
                <a:solidFill>
                  <a:srgbClr val="0070C0"/>
                </a:solidFill>
              </a:rPr>
              <a:t>on what </a:t>
            </a:r>
            <a:r>
              <a:rPr lang="en-GB" sz="2000" dirty="0" smtClean="0">
                <a:solidFill>
                  <a:srgbClr val="0070C0"/>
                </a:solidFill>
              </a:rPr>
              <a:t>each destination </a:t>
            </a:r>
            <a:r>
              <a:rPr lang="en-GB" sz="2000" dirty="0">
                <a:solidFill>
                  <a:srgbClr val="0070C0"/>
                </a:solidFill>
              </a:rPr>
              <a:t>has to offer an </a:t>
            </a:r>
            <a:r>
              <a:rPr lang="en-GB" sz="2000" u="sng" dirty="0">
                <a:solidFill>
                  <a:srgbClr val="0070C0"/>
                </a:solidFill>
              </a:rPr>
              <a:t>outbound UK tourist. </a:t>
            </a:r>
            <a:r>
              <a:rPr lang="en-GB" sz="2000" dirty="0" smtClean="0">
                <a:solidFill>
                  <a:srgbClr val="0070C0"/>
                </a:solidFill>
              </a:rPr>
              <a:t>Explain…</a:t>
            </a:r>
          </a:p>
          <a:p>
            <a:r>
              <a:rPr lang="en-GB" sz="2000" dirty="0" smtClean="0">
                <a:solidFill>
                  <a:srgbClr val="0070C0"/>
                </a:solidFill>
              </a:rPr>
              <a:t>How </a:t>
            </a:r>
            <a:r>
              <a:rPr lang="en-GB" sz="2000" dirty="0">
                <a:solidFill>
                  <a:srgbClr val="0070C0"/>
                </a:solidFill>
              </a:rPr>
              <a:t>they would reach the </a:t>
            </a:r>
            <a:r>
              <a:rPr lang="en-GB" sz="2000" dirty="0" smtClean="0">
                <a:solidFill>
                  <a:srgbClr val="0070C0"/>
                </a:solidFill>
              </a:rPr>
              <a:t>destination.</a:t>
            </a:r>
          </a:p>
          <a:p>
            <a:r>
              <a:rPr lang="en-GB" sz="2000" dirty="0">
                <a:solidFill>
                  <a:srgbClr val="0070C0"/>
                </a:solidFill>
              </a:rPr>
              <a:t>T</a:t>
            </a:r>
            <a:r>
              <a:rPr lang="en-GB" sz="2000" dirty="0" smtClean="0">
                <a:solidFill>
                  <a:srgbClr val="0070C0"/>
                </a:solidFill>
              </a:rPr>
              <a:t>he </a:t>
            </a:r>
            <a:r>
              <a:rPr lang="en-GB" sz="2000" dirty="0">
                <a:solidFill>
                  <a:srgbClr val="0070C0"/>
                </a:solidFill>
              </a:rPr>
              <a:t>types of accommodation on </a:t>
            </a:r>
            <a:r>
              <a:rPr lang="en-GB" sz="2000" dirty="0" smtClean="0">
                <a:solidFill>
                  <a:srgbClr val="0070C0"/>
                </a:solidFill>
              </a:rPr>
              <a:t>offer.</a:t>
            </a:r>
          </a:p>
          <a:p>
            <a:r>
              <a:rPr lang="en-GB" sz="2000" dirty="0" smtClean="0">
                <a:solidFill>
                  <a:srgbClr val="0070C0"/>
                </a:solidFill>
              </a:rPr>
              <a:t>What </a:t>
            </a:r>
            <a:r>
              <a:rPr lang="en-GB" sz="2000" dirty="0">
                <a:solidFill>
                  <a:srgbClr val="0070C0"/>
                </a:solidFill>
              </a:rPr>
              <a:t>there is to see and do when there</a:t>
            </a:r>
            <a:r>
              <a:rPr lang="en-GB" sz="2000" dirty="0" smtClean="0">
                <a:solidFill>
                  <a:srgbClr val="0070C0"/>
                </a:solidFill>
              </a:rPr>
              <a:t>.</a:t>
            </a:r>
          </a:p>
          <a:p>
            <a:pPr marL="0" indent="0">
              <a:buNone/>
            </a:pPr>
            <a:r>
              <a:rPr lang="en-GB" sz="2000" dirty="0" smtClean="0">
                <a:solidFill>
                  <a:srgbClr val="0070C0"/>
                </a:solidFill>
              </a:rPr>
              <a:t>  </a:t>
            </a:r>
          </a:p>
          <a:p>
            <a:r>
              <a:rPr lang="en-GB" sz="2000" dirty="0" smtClean="0">
                <a:solidFill>
                  <a:srgbClr val="0070C0"/>
                </a:solidFill>
              </a:rPr>
              <a:t>Also </a:t>
            </a:r>
            <a:r>
              <a:rPr lang="en-GB" sz="2000" dirty="0">
                <a:solidFill>
                  <a:srgbClr val="0070C0"/>
                </a:solidFill>
              </a:rPr>
              <a:t>explain the limitations of the destination to </a:t>
            </a:r>
            <a:r>
              <a:rPr lang="en-GB" sz="2000" dirty="0" smtClean="0">
                <a:solidFill>
                  <a:srgbClr val="0070C0"/>
                </a:solidFill>
              </a:rPr>
              <a:t>tourists</a:t>
            </a:r>
          </a:p>
          <a:p>
            <a:r>
              <a:rPr lang="en-GB" sz="2000" dirty="0" smtClean="0">
                <a:solidFill>
                  <a:srgbClr val="0070C0"/>
                </a:solidFill>
              </a:rPr>
              <a:t>standards/qualities</a:t>
            </a:r>
          </a:p>
          <a:p>
            <a:r>
              <a:rPr lang="en-GB" sz="2000" dirty="0" smtClean="0">
                <a:solidFill>
                  <a:srgbClr val="0070C0"/>
                </a:solidFill>
              </a:rPr>
              <a:t>accessibility</a:t>
            </a:r>
          </a:p>
          <a:p>
            <a:r>
              <a:rPr lang="en-GB" sz="2000" dirty="0" smtClean="0">
                <a:solidFill>
                  <a:srgbClr val="0070C0"/>
                </a:solidFill>
              </a:rPr>
              <a:t>climate</a:t>
            </a:r>
          </a:p>
          <a:p>
            <a:r>
              <a:rPr lang="en-GB" sz="2000" dirty="0" smtClean="0">
                <a:solidFill>
                  <a:srgbClr val="0070C0"/>
                </a:solidFill>
              </a:rPr>
              <a:t>safety. </a:t>
            </a:r>
          </a:p>
          <a:p>
            <a:pPr marL="0" indent="0">
              <a:buNone/>
            </a:pPr>
            <a:endParaRPr lang="en-GB" sz="2000" dirty="0" smtClean="0">
              <a:solidFill>
                <a:srgbClr val="0070C0"/>
              </a:solidFill>
            </a:endParaRPr>
          </a:p>
          <a:p>
            <a:r>
              <a:rPr lang="en-GB" sz="2000" dirty="0" smtClean="0">
                <a:solidFill>
                  <a:srgbClr val="0070C0"/>
                </a:solidFill>
              </a:rPr>
              <a:t>Justify </a:t>
            </a:r>
            <a:r>
              <a:rPr lang="en-GB" sz="2000" dirty="0">
                <a:solidFill>
                  <a:srgbClr val="0070C0"/>
                </a:solidFill>
              </a:rPr>
              <a:t>where would they be on the TALC model. </a:t>
            </a:r>
          </a:p>
          <a:p>
            <a:pPr marL="0" indent="0">
              <a:buNone/>
            </a:pPr>
            <a:endParaRPr lang="en-GB" dirty="0"/>
          </a:p>
        </p:txBody>
      </p:sp>
      <p:sp>
        <p:nvSpPr>
          <p:cNvPr id="5" name="Title 4"/>
          <p:cNvSpPr>
            <a:spLocks noGrp="1"/>
          </p:cNvSpPr>
          <p:nvPr>
            <p:ph type="title"/>
          </p:nvPr>
        </p:nvSpPr>
        <p:spPr/>
        <p:txBody>
          <a:bodyPr/>
          <a:lstStyle/>
          <a:p>
            <a:r>
              <a:rPr lang="en-GB" dirty="0" smtClean="0"/>
              <a:t>Activity</a:t>
            </a:r>
            <a:endParaRPr lang="en-GB" dirty="0"/>
          </a:p>
        </p:txBody>
      </p:sp>
    </p:spTree>
    <p:extLst>
      <p:ext uri="{BB962C8B-B14F-4D97-AF65-F5344CB8AC3E}">
        <p14:creationId xmlns:p14="http://schemas.microsoft.com/office/powerpoint/2010/main" val="86607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12024DF7-0783-4549-86B7-A48B29FBA9C2}">
  <ds:schemaRefs>
    <ds:schemaRef ds:uri="6dc4bcd6-49db-4c07-9060-8acfc67cef9f"/>
    <ds:schemaRef ds:uri="fb0879af-3eba-417a-a55a-ffe6dcd6ca77"/>
    <ds:schemaRef ds:uri="http://schemas.microsoft.com/office/2006/metadata/properties"/>
    <ds:schemaRef ds:uri="http://purl.org/dc/terms/"/>
    <ds:schemaRef ds:uri="http://purl.org/dc/dcmitype/"/>
    <ds:schemaRef ds:uri="http://schemas.microsoft.com/office/infopath/2007/PartnerControls"/>
    <ds:schemaRef ds:uri="http://schemas.microsoft.com/office/2006/documentManagement/types"/>
    <ds:schemaRef ds:uri="http://schemas.microsoft.com/sharepoint/v3"/>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476</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Office Theme</vt:lpstr>
      <vt:lpstr>Changing Markets</vt:lpstr>
      <vt:lpstr>Changing Markets   Can you work out which film or TV series has increased tourism in these places?</vt:lpstr>
      <vt:lpstr>PowerPoint Presentation</vt:lpstr>
      <vt:lpstr>PowerPoint Presentation</vt:lpstr>
      <vt:lpstr>Emerging Markets And Emerging Tourist Generating Regions </vt:lpstr>
      <vt:lpstr>Emerging Destinations </vt:lpstr>
      <vt:lpstr>Activity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2021-11-08T15:41:35Z</dcterms:created>
  <dcterms:modified xsi:type="dcterms:W3CDTF">2021-11-11T14:35:29Z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