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66" r:id="rId5"/>
    <p:sldId id="268" r:id="rId6"/>
    <p:sldId id="269" r:id="rId7"/>
    <p:sldId id="270" r:id="rId8"/>
    <p:sldId id="271" r:id="rId9"/>
    <p:sldId id="272" r:id="rId10"/>
    <p:sldId id="273" r:id="rId11"/>
    <p:sldId id="280" r:id="rId12"/>
    <p:sldId id="275" r:id="rId13"/>
    <p:sldId id="274" r:id="rId14"/>
    <p:sldId id="276" r:id="rId15"/>
    <p:sldId id="277" r:id="rId16"/>
    <p:sldId id="278" r:id="rId17"/>
    <p:sldId id="279" r:id="rId18"/>
    <p:sldId id="281" r:id="rId19"/>
    <p:sldId id="28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74" autoAdjust="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A5B2-8064-4382-9E31-9E46E0F5B2C3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2FEE5-93F6-4794-9247-D82E88608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01.11.2021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3721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5" name="Google Shape;18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58047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5422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3529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56435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36993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56042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6424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62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708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Staycation = domestic tourists taking a holiday in the UK rather than heading abroad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If economic situation is good then people will go abroad more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If less money then people stay in the UK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But also people might be worried about security, disease or are not able to go elsewhere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527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574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97389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/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75856" y="532519"/>
            <a:ext cx="6416144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1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999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1_Section Header">
    <p:bg>
      <p:bgPr>
        <a:solidFill>
          <a:schemeClr val="dk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 i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dt" idx="10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ftr" idx="11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sldNum" idx="12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09" name="Google Shape;109;p19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0" name="Google Shape;110;p19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l" t="t" r="r" b="b"/>
              <a:pathLst>
                <a:path w="1773" h="4320" extrusionOk="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111" name="Google Shape;111;p19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l" t="t" r="r" b="b"/>
              <a:pathLst>
                <a:path w="1037" h="4320" extrusionOk="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188073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7" y="172667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3286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55960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9" y="2267879"/>
            <a:ext cx="3016875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819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190660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7345849" y="-12701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9782306" y="458515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2701" y="2355829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49863"/>
            <a:ext cx="105156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12987" y="5718810"/>
            <a:ext cx="7366026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8826099" y="2044901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8810222" y="2029025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7329938" y="-9526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9766949" y="442639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9526" y="2340318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290" y="5816819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  <p:sldLayoutId id="2147483675" r:id="rId20"/>
    <p:sldLayoutId id="2147483676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0YLHwMrgm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dBDXmYL8Ko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TOdfGjasr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www.youtube.com/watch?v=V3HR9jSNgIc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o4MANtB8k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Climate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D6760C-D868-43F4-99FB-1B78C91F8F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Learning Aim E</a:t>
            </a:r>
            <a:endParaRPr lang="ru-RU" dirty="0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93ACF4C-E9B0-426E-B719-A441974AD9CE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953" y="446145"/>
            <a:ext cx="7585924" cy="5057282"/>
          </a:xfrm>
        </p:spPr>
      </p:pic>
    </p:spTree>
    <p:extLst>
      <p:ext uri="{BB962C8B-B14F-4D97-AF65-F5344CB8AC3E}">
        <p14:creationId xmlns:p14="http://schemas.microsoft.com/office/powerpoint/2010/main" val="165001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STAYCATIONS</a:t>
            </a:r>
            <a:endParaRPr/>
          </a:p>
        </p:txBody>
      </p:sp>
      <p:sp>
        <p:nvSpPr>
          <p:cNvPr id="169" name="Google Shape;169;p9"/>
          <p:cNvSpPr txBox="1">
            <a:spLocks noGrp="1"/>
          </p:cNvSpPr>
          <p:nvPr>
            <p:ph type="body" idx="1"/>
          </p:nvPr>
        </p:nvSpPr>
        <p:spPr>
          <a:xfrm>
            <a:off x="1168551" y="1230284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What is a staycation?</a:t>
            </a:r>
            <a:endParaRPr u="sng" dirty="0">
              <a:solidFill>
                <a:schemeClr val="hlink"/>
              </a:solidFill>
              <a:hlinkClick r:id="rId3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'Staycations' experience a surge in popularity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u="sng" dirty="0">
                <a:solidFill>
                  <a:schemeClr val="hlink"/>
                </a:solidFill>
                <a:hlinkClick r:id="rId4"/>
              </a:rPr>
              <a:t>(Top 5 UK Staycations</a:t>
            </a:r>
            <a:r>
              <a:rPr lang="en-GB" u="sng" dirty="0" smtClean="0">
                <a:solidFill>
                  <a:schemeClr val="hlink"/>
                </a:solidFill>
                <a:hlinkClick r:id="rId4"/>
              </a:rPr>
              <a:t>)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When are staycations more likely to be popular?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Why else might people choose to holiday in the UK rather than go abroad?</a:t>
            </a: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9369" y="4100810"/>
            <a:ext cx="4169439" cy="227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1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"/>
          <p:cNvSpPr txBox="1"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</a:pPr>
            <a:r>
              <a:rPr lang="en-GB"/>
              <a:t>CURRENCY FLUCTUATIONS</a:t>
            </a:r>
            <a:endParaRPr/>
          </a:p>
        </p:txBody>
      </p:sp>
      <p:sp>
        <p:nvSpPr>
          <p:cNvPr id="182" name="Google Shape;182;p11"/>
          <p:cNvSpPr txBox="1"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997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CURRENCY FLUCTUATIONS</a:t>
            </a:r>
            <a:endParaRPr/>
          </a:p>
        </p:txBody>
      </p:sp>
      <p:sp>
        <p:nvSpPr>
          <p:cNvPr id="188" name="Google Shape;188;p12"/>
          <p:cNvSpPr txBox="1">
            <a:spLocks noGrp="1"/>
          </p:cNvSpPr>
          <p:nvPr>
            <p:ph type="body" idx="1"/>
          </p:nvPr>
        </p:nvSpPr>
        <p:spPr>
          <a:xfrm>
            <a:off x="1251678" y="112845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Most costs paid out by tour companies are in foreign currencies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This will be for things such as accommodation, airport charges, and </a:t>
            </a:r>
            <a:r>
              <a:rPr lang="en-GB" dirty="0" smtClean="0"/>
              <a:t>transport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When exchange rates vary, tour operators may have to spend more than they had originally calculated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The price of oil can also vary which can have a significant impact on the price of air travel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5906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THOUGHTS</a:t>
            </a:r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body" idx="1"/>
          </p:nvPr>
        </p:nvSpPr>
        <p:spPr>
          <a:xfrm>
            <a:off x="1185176" y="1288473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Write down your definitions for the words ‘recession’, ‘disposable income’, and ‘exchange rate’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Try to do this without notes/internet but if you need to use them, please </a:t>
            </a:r>
            <a:r>
              <a:rPr lang="en-GB" dirty="0" smtClean="0"/>
              <a:t>do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What happens to a tourism when a country’s economy is doing well?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579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COST OF VISITING</a:t>
            </a:r>
            <a:endParaRPr/>
          </a:p>
        </p:txBody>
      </p:sp>
      <p:sp>
        <p:nvSpPr>
          <p:cNvPr id="200" name="Google Shape;200;p14"/>
          <p:cNvSpPr txBox="1">
            <a:spLocks noGrp="1"/>
          </p:cNvSpPr>
          <p:nvPr>
            <p:ph type="body" idx="1"/>
          </p:nvPr>
        </p:nvSpPr>
        <p:spPr>
          <a:xfrm>
            <a:off x="1143612" y="1388226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dirty="0"/>
              <a:t>Expensive countries vs cheap </a:t>
            </a:r>
            <a:r>
              <a:rPr lang="en-GB" dirty="0" smtClean="0"/>
              <a:t>countries</a:t>
            </a:r>
            <a:endParaRPr u="sng" dirty="0">
              <a:solidFill>
                <a:schemeClr val="hlink"/>
              </a:solidFill>
              <a:hlinkClick r:id="rId3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Richard </a:t>
            </a:r>
            <a:r>
              <a:rPr lang="en-GB" u="sng" dirty="0" err="1">
                <a:solidFill>
                  <a:schemeClr val="hlink"/>
                </a:solidFill>
                <a:hlinkClick r:id="rId3"/>
              </a:rPr>
              <a:t>Ayoade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 &amp; Fay Ripley in Oslo | 48hrs in...</a:t>
            </a:r>
            <a:r>
              <a:rPr lang="en-GB" u="sng" dirty="0" smtClean="0">
                <a:solidFill>
                  <a:schemeClr val="hlink"/>
                </a:solidFill>
                <a:hlinkClick r:id="rId3"/>
              </a:rPr>
              <a:t>Oslo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u="sng" dirty="0">
                <a:solidFill>
                  <a:schemeClr val="hlink"/>
                </a:solidFill>
                <a:hlinkClick r:id="rId4"/>
              </a:rPr>
              <a:t>Best of Stephen </a:t>
            </a:r>
            <a:r>
              <a:rPr lang="en-GB" u="sng" dirty="0" err="1">
                <a:solidFill>
                  <a:schemeClr val="hlink"/>
                </a:solidFill>
                <a:hlinkClick r:id="rId4"/>
              </a:rPr>
              <a:t>Mangan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 &amp; Richard </a:t>
            </a:r>
            <a:r>
              <a:rPr lang="en-GB" u="sng" dirty="0" err="1">
                <a:solidFill>
                  <a:schemeClr val="hlink"/>
                </a:solidFill>
                <a:hlinkClick r:id="rId4"/>
              </a:rPr>
              <a:t>Ayoade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 | Travel </a:t>
            </a:r>
            <a:r>
              <a:rPr lang="en-GB" u="sng" dirty="0" smtClean="0">
                <a:solidFill>
                  <a:schemeClr val="hlink"/>
                </a:solidFill>
                <a:hlinkClick r:id="rId4"/>
              </a:rPr>
              <a:t>Man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lang="en-GB" dirty="0" smtClean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GB" dirty="0" smtClean="0"/>
              <a:t>Come up with a list of cheap and expensive countries to visit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91729"/>
              </p:ext>
            </p:extLst>
          </p:nvPr>
        </p:nvGraphicFramePr>
        <p:xfrm>
          <a:off x="1251676" y="4240137"/>
          <a:ext cx="9546556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773278">
                  <a:extLst>
                    <a:ext uri="{9D8B030D-6E8A-4147-A177-3AD203B41FA5}">
                      <a16:colId xmlns:a16="http://schemas.microsoft.com/office/drawing/2014/main" val="3874184730"/>
                    </a:ext>
                  </a:extLst>
                </a:gridCol>
                <a:gridCol w="4773278">
                  <a:extLst>
                    <a:ext uri="{9D8B030D-6E8A-4147-A177-3AD203B41FA5}">
                      <a16:colId xmlns:a16="http://schemas.microsoft.com/office/drawing/2014/main" val="3747668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Cheap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Expensive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5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4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59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677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9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325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1042987"/>
            <a:ext cx="113919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03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232808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03022">
                  <a:extLst>
                    <a:ext uri="{9D8B030D-6E8A-4147-A177-3AD203B41FA5}">
                      <a16:colId xmlns:a16="http://schemas.microsoft.com/office/drawing/2014/main" val="1027686898"/>
                    </a:ext>
                  </a:extLst>
                </a:gridCol>
                <a:gridCol w="7812578">
                  <a:extLst>
                    <a:ext uri="{9D8B030D-6E8A-4147-A177-3AD203B41FA5}">
                      <a16:colId xmlns:a16="http://schemas.microsoft.com/office/drawing/2014/main" val="847906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Key Word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Definition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12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Stakeholder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944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Legislation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8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Staycation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02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Recession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9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Disposable income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45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Exchange rate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543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Visa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06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Outbound tourist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936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Inbound tourist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67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Schengen area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422160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Words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18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EXAM QUESTION – 10 MINUTES</a:t>
            </a:r>
            <a:endParaRPr/>
          </a:p>
        </p:txBody>
      </p:sp>
      <p:sp>
        <p:nvSpPr>
          <p:cNvPr id="123" name="Google Shape;123;p2"/>
          <p:cNvSpPr txBox="1">
            <a:spLocks noGrp="1"/>
          </p:cNvSpPr>
          <p:nvPr>
            <p:ph type="body" idx="1"/>
          </p:nvPr>
        </p:nvSpPr>
        <p:spPr>
          <a:xfrm>
            <a:off x="744602" y="1454729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Give examples of two political factors that could affect the popularity of a destination. </a:t>
            </a:r>
            <a:br>
              <a:rPr lang="en-GB" dirty="0"/>
            </a:br>
            <a:r>
              <a:rPr lang="en-GB" dirty="0"/>
              <a:t>Explain how they do so.</a:t>
            </a: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Try without your notes if you can, but feel free to use them if you need 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343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/>
              <a:t>“ECONOMIC CLIMATE”</a:t>
            </a:r>
            <a:endParaRPr/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1135300" y="118872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sz="2400" dirty="0"/>
              <a:t>What is the “economic climate”?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It’s basically </a:t>
            </a:r>
            <a:r>
              <a:rPr lang="en-GB" sz="2400" dirty="0" smtClean="0"/>
              <a:t>the </a:t>
            </a:r>
            <a:r>
              <a:rPr lang="en-GB" sz="2400" dirty="0"/>
              <a:t>general state of the economy in a country or globally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 smtClean="0"/>
              <a:t>It c</a:t>
            </a:r>
            <a:r>
              <a:rPr lang="en-GB" sz="2400" dirty="0" smtClean="0"/>
              <a:t>onsiders </a:t>
            </a:r>
            <a:r>
              <a:rPr lang="en-GB" sz="2400" dirty="0"/>
              <a:t>things like jobs, </a:t>
            </a:r>
            <a:r>
              <a:rPr lang="en-GB" sz="2400" dirty="0" smtClean="0"/>
              <a:t>the stock </a:t>
            </a:r>
            <a:r>
              <a:rPr lang="en-GB" sz="2400" dirty="0"/>
              <a:t>market, state of credit but also reflect how consumers and investors view the </a:t>
            </a:r>
            <a:r>
              <a:rPr lang="en-GB" sz="2400" dirty="0" smtClean="0"/>
              <a:t>market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If a country has a strong economic climate, then there will be more money floating around (disposable income)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And therefore people are more likely to go on holiday/be a tourist as people have more disposable </a:t>
            </a:r>
            <a:r>
              <a:rPr lang="en-GB" sz="2400" dirty="0" smtClean="0"/>
              <a:t>income</a:t>
            </a:r>
            <a:endParaRPr lang="en-GB"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 smtClean="0"/>
              <a:t>Strong economic growth in a country leads to a growth in travel from that country. 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9395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>
            <a:spLocks noGrp="1"/>
          </p:cNvSpPr>
          <p:nvPr>
            <p:ph type="title"/>
          </p:nvPr>
        </p:nvSpPr>
        <p:spPr>
          <a:xfrm>
            <a:off x="1110362" y="665018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 dirty="0"/>
              <a:t>“ECONOMIC CLIMATE”</a:t>
            </a:r>
            <a:endParaRPr dirty="0"/>
          </a:p>
        </p:txBody>
      </p:sp>
      <p:sp>
        <p:nvSpPr>
          <p:cNvPr id="142" name="Google Shape;142;p5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Strong global conditions may also lead to companies starting business in other countries…</a:t>
            </a: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What would this lead to?</a:t>
            </a: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228600" lvl="0" indent="-101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820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 dirty="0"/>
              <a:t>RECESSIONS</a:t>
            </a:r>
            <a:endParaRPr dirty="0"/>
          </a:p>
        </p:txBody>
      </p:sp>
      <p:pic>
        <p:nvPicPr>
          <p:cNvPr id="148" name="Google Shape;148;p6" descr="The Domino Effect: How to Create a Chain Reaction of Good ..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31122" y="4555375"/>
            <a:ext cx="3780522" cy="2302625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6"/>
          <p:cNvSpPr txBox="1">
            <a:spLocks noGrp="1"/>
          </p:cNvSpPr>
          <p:nvPr>
            <p:ph type="body" idx="1"/>
          </p:nvPr>
        </p:nvSpPr>
        <p:spPr>
          <a:xfrm>
            <a:off x="1043860" y="141815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We’ve looked at strong economic climates, but what about the opposite?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This is called a </a:t>
            </a:r>
            <a:r>
              <a:rPr lang="en-GB" dirty="0" smtClean="0"/>
              <a:t>recession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Recessions mean people have less money to spend on extras (including travel!)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This has knock on effects </a:t>
            </a:r>
            <a:r>
              <a:rPr lang="en-GB" dirty="0"/>
              <a:t>a</a:t>
            </a:r>
            <a:r>
              <a:rPr lang="en-GB" dirty="0" smtClean="0"/>
              <a:t>nd </a:t>
            </a:r>
            <a:r>
              <a:rPr lang="en-GB" dirty="0"/>
              <a:t>can therefore affect a number of different countries worldwide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290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 txBox="1"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</a:pPr>
            <a:r>
              <a:rPr lang="en-GB"/>
              <a:t>EXCHANGE RATES</a:t>
            </a:r>
            <a:endParaRPr/>
          </a:p>
        </p:txBody>
      </p:sp>
      <p:sp>
        <p:nvSpPr>
          <p:cNvPr id="155" name="Google Shape;155;p7"/>
          <p:cNvSpPr txBox="1"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845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>
            <a:spLocks noGrp="1"/>
          </p:cNvSpPr>
          <p:nvPr>
            <p:ph type="title"/>
          </p:nvPr>
        </p:nvSpPr>
        <p:spPr>
          <a:xfrm>
            <a:off x="778911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 dirty="0"/>
              <a:t>EXCHANGE RATES</a:t>
            </a:r>
            <a:endParaRPr dirty="0"/>
          </a:p>
        </p:txBody>
      </p:sp>
      <p:pic>
        <p:nvPicPr>
          <p:cNvPr id="161" name="Google Shape;161;p8" descr="The Money of International Business | Boundless Busines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228856">
            <a:off x="10923448" y="-424708"/>
            <a:ext cx="420528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8"/>
          <p:cNvSpPr txBox="1">
            <a:spLocks noGrp="1"/>
          </p:cNvSpPr>
          <p:nvPr>
            <p:ph type="body" idx="1"/>
          </p:nvPr>
        </p:nvSpPr>
        <p:spPr>
          <a:xfrm>
            <a:off x="778911" y="1128451"/>
            <a:ext cx="9077655" cy="372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sz="2400" dirty="0"/>
              <a:t>What is an exchange rate</a:t>
            </a:r>
            <a:r>
              <a:rPr lang="en-GB" sz="2400" dirty="0" smtClean="0"/>
              <a:t>?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The UK economy is (supposedly!) one of the strongest in Europe ( ignoring </a:t>
            </a:r>
            <a:r>
              <a:rPr lang="en-GB" sz="2400" dirty="0" err="1"/>
              <a:t>covid</a:t>
            </a:r>
            <a:r>
              <a:rPr lang="en-GB" sz="2400" dirty="0"/>
              <a:t>!)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Therefore, when the UK economy does well, the pound is stronger against the Euro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This means that outbound UK tourists could buy more Euros/Dollars/Dinar for their pounds (and get more spending money</a:t>
            </a:r>
            <a:r>
              <a:rPr lang="en-GB" sz="2400" dirty="0" smtClean="0"/>
              <a:t>)</a:t>
            </a:r>
            <a:endParaRPr sz="2400"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sz="2400" dirty="0"/>
              <a:t>However, when the pound is weak, tourists can buy less foreign currency and it becomes more expensive to travel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36184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32" y="221846"/>
            <a:ext cx="9747413" cy="627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53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 txBox="1">
            <a:spLocks noGrp="1"/>
          </p:cNvSpPr>
          <p:nvPr>
            <p:ph type="title"/>
          </p:nvPr>
        </p:nvSpPr>
        <p:spPr>
          <a:xfrm>
            <a:off x="606163" y="467052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GB" dirty="0"/>
              <a:t>THE EURO</a:t>
            </a:r>
            <a:endParaRPr dirty="0"/>
          </a:p>
        </p:txBody>
      </p:sp>
      <p:sp>
        <p:nvSpPr>
          <p:cNvPr id="175" name="Google Shape;175;p10"/>
          <p:cNvSpPr txBox="1">
            <a:spLocks noGrp="1"/>
          </p:cNvSpPr>
          <p:nvPr>
            <p:ph type="body" idx="1"/>
          </p:nvPr>
        </p:nvSpPr>
        <p:spPr>
          <a:xfrm>
            <a:off x="606163" y="1860765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The Euro had </a:t>
            </a:r>
            <a:r>
              <a:rPr lang="en-GB" dirty="0" smtClean="0"/>
              <a:t>a great </a:t>
            </a:r>
            <a:r>
              <a:rPr lang="en-GB" dirty="0"/>
              <a:t>impact on tourism </a:t>
            </a:r>
            <a:r>
              <a:rPr lang="en-GB" dirty="0" smtClean="0"/>
              <a:t>within Europe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Eurozone vs. EU: What's the difference</a:t>
            </a:r>
            <a:r>
              <a:rPr lang="en-GB" u="sng" dirty="0" smtClean="0">
                <a:solidFill>
                  <a:schemeClr val="hlink"/>
                </a:solidFill>
                <a:hlinkClick r:id="rId3"/>
              </a:rPr>
              <a:t>?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One shared currency and Schengen travel agreements meant that people could travel wherever they </a:t>
            </a:r>
            <a:r>
              <a:rPr lang="en-GB" dirty="0" smtClean="0"/>
              <a:t>wanted within </a:t>
            </a:r>
            <a:r>
              <a:rPr lang="en-GB" dirty="0"/>
              <a:t>Europe</a:t>
            </a:r>
            <a:endParaRPr dirty="0"/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GB" dirty="0"/>
              <a:t>There are even advantages for outbound UK tourists – as if they want to visit a number of European countries they only have to change money once!</a:t>
            </a:r>
            <a:endParaRPr dirty="0"/>
          </a:p>
        </p:txBody>
      </p:sp>
      <p:sp>
        <p:nvSpPr>
          <p:cNvPr id="176" name="Google Shape;176;p10"/>
          <p:cNvSpPr txBox="1"/>
          <p:nvPr/>
        </p:nvSpPr>
        <p:spPr>
          <a:xfrm rot="-603417">
            <a:off x="9537990" y="-684868"/>
            <a:ext cx="2492990" cy="4708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0"/>
              <a:buFont typeface="Arial"/>
              <a:buNone/>
            </a:pPr>
            <a:r>
              <a:rPr lang="en-GB" sz="30000" b="0" i="0" u="none" strike="noStrike" cap="none">
                <a:solidFill>
                  <a:schemeClr val="dk1"/>
                </a:solidFill>
                <a:latin typeface="Lemon"/>
                <a:ea typeface="Lemon"/>
                <a:cs typeface="Lemon"/>
                <a:sym typeface="Lemon"/>
              </a:rPr>
              <a:t>€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57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393BED-762D-4FA3-96CF-866F426A0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024DF7-0783-4549-86B7-A48B29FBA9C2}">
  <ds:schemaRefs>
    <ds:schemaRef ds:uri="fb0879af-3eba-417a-a55a-ffe6dcd6ca77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6dc4bcd6-49db-4c07-9060-8acfc67cef9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Fun vacation presentation</Template>
  <TotalTime>0</TotalTime>
  <Words>651</Words>
  <Application>Microsoft Office PowerPoint</Application>
  <PresentationFormat>Widescreen</PresentationFormat>
  <Paragraphs>80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Gill Sans</vt:lpstr>
      <vt:lpstr>Impact</vt:lpstr>
      <vt:lpstr>Lemon</vt:lpstr>
      <vt:lpstr>Office Theme</vt:lpstr>
      <vt:lpstr>Economic Climate</vt:lpstr>
      <vt:lpstr>EXAM QUESTION – 10 MINUTES</vt:lpstr>
      <vt:lpstr>“ECONOMIC CLIMATE”</vt:lpstr>
      <vt:lpstr>“ECONOMIC CLIMATE”</vt:lpstr>
      <vt:lpstr>RECESSIONS</vt:lpstr>
      <vt:lpstr>EXCHANGE RATES</vt:lpstr>
      <vt:lpstr>EXCHANGE RATES</vt:lpstr>
      <vt:lpstr>PowerPoint Presentation</vt:lpstr>
      <vt:lpstr>THE EURO</vt:lpstr>
      <vt:lpstr>STAYCATIONS</vt:lpstr>
      <vt:lpstr>CURRENCY FLUCTUATIONS</vt:lpstr>
      <vt:lpstr>CURRENCY FLUCTUATIONS</vt:lpstr>
      <vt:lpstr>THOUGHTS</vt:lpstr>
      <vt:lpstr>COST OF VISITING</vt:lpstr>
      <vt:lpstr>PowerPoint Presentation</vt:lpstr>
      <vt:lpstr>Key Words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2021-11-01T11:34:01Z</dcterms:created>
  <dcterms:modified xsi:type="dcterms:W3CDTF">2021-11-01T12:06:43Z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