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66" r:id="rId5"/>
    <p:sldId id="269" r:id="rId6"/>
    <p:sldId id="270" r:id="rId7"/>
    <p:sldId id="271" r:id="rId8"/>
    <p:sldId id="268" r:id="rId9"/>
    <p:sldId id="273" r:id="rId10"/>
    <p:sldId id="275" r:id="rId11"/>
    <p:sldId id="272" r:id="rId12"/>
    <p:sldId id="274" r:id="rId13"/>
    <p:sldId id="276" r:id="rId14"/>
    <p:sldId id="278" r:id="rId15"/>
    <p:sldId id="281" r:id="rId16"/>
    <p:sldId id="279" r:id="rId17"/>
    <p:sldId id="280" r:id="rId18"/>
    <p:sldId id="282" r:id="rId19"/>
    <p:sldId id="283" r:id="rId20"/>
    <p:sldId id="285" r:id="rId21"/>
    <p:sldId id="286" r:id="rId22"/>
    <p:sldId id="287" r:id="rId23"/>
    <p:sldId id="288" r:id="rId24"/>
    <p:sldId id="289" r:id="rId25"/>
    <p:sldId id="290"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070" autoAdjust="0"/>
  </p:normalViewPr>
  <p:slideViewPr>
    <p:cSldViewPr snapToGrid="0" showGuides="1">
      <p:cViewPr varScale="1">
        <p:scale>
          <a:sx n="97" d="100"/>
          <a:sy n="97" d="100"/>
        </p:scale>
        <p:origin x="1056" y="7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01.11.2021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01.11.2021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205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1" name="Google Shape;25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504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8374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https://www.bbc.co.uk/news/uk-46627083</a:t>
            </a:r>
            <a:endParaRPr dirty="0"/>
          </a:p>
        </p:txBody>
      </p:sp>
      <p:sp>
        <p:nvSpPr>
          <p:cNvPr id="264" name="Google Shape;2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10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935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22</a:t>
            </a:fld>
            <a:endParaRPr lang="ru-RU" dirty="0"/>
          </a:p>
        </p:txBody>
      </p:sp>
    </p:spTree>
    <p:extLst>
      <p:ext uri="{BB962C8B-B14F-4D97-AF65-F5344CB8AC3E}">
        <p14:creationId xmlns:p14="http://schemas.microsoft.com/office/powerpoint/2010/main" val="136205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774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Product development/innovation</a:t>
            </a:r>
            <a:endParaRPr/>
          </a:p>
          <a:p>
            <a:pPr marL="0" lvl="0" indent="0" algn="l" rtl="0">
              <a:lnSpc>
                <a:spcPct val="100000"/>
              </a:lnSpc>
              <a:spcBef>
                <a:spcPts val="0"/>
              </a:spcBef>
              <a:spcAft>
                <a:spcPts val="0"/>
              </a:spcAft>
              <a:buSzPts val="1400"/>
              <a:buNone/>
            </a:pPr>
            <a:r>
              <a:rPr lang="en-GB"/>
              <a:t>Introduction and growth of low cost airlines</a:t>
            </a:r>
            <a:endParaRPr/>
          </a:p>
          <a:p>
            <a:pPr marL="0" lvl="0" indent="0" algn="l" rtl="0">
              <a:lnSpc>
                <a:spcPct val="100000"/>
              </a:lnSpc>
              <a:spcBef>
                <a:spcPts val="0"/>
              </a:spcBef>
              <a:spcAft>
                <a:spcPts val="0"/>
              </a:spcAft>
              <a:buSzPts val="1400"/>
              <a:buNone/>
            </a:pPr>
            <a:r>
              <a:rPr lang="en-GB"/>
              <a:t>Airport growth (and better facilities at airports)</a:t>
            </a:r>
            <a:endParaRPr/>
          </a:p>
          <a:p>
            <a:pPr marL="0" lvl="0" indent="0" algn="l" rtl="0">
              <a:lnSpc>
                <a:spcPct val="100000"/>
              </a:lnSpc>
              <a:spcBef>
                <a:spcPts val="0"/>
              </a:spcBef>
              <a:spcAft>
                <a:spcPts val="0"/>
              </a:spcAft>
              <a:buSzPts val="1400"/>
              <a:buNone/>
            </a:pPr>
            <a:r>
              <a:rPr lang="en-GB"/>
              <a:t>Improved facilities in other hubs and gateways</a:t>
            </a:r>
            <a:endParaRPr/>
          </a:p>
          <a:p>
            <a:pPr marL="0" lvl="0" indent="0" algn="l" rtl="0">
              <a:lnSpc>
                <a:spcPct val="100000"/>
              </a:lnSpc>
              <a:spcBef>
                <a:spcPts val="0"/>
              </a:spcBef>
              <a:spcAft>
                <a:spcPts val="0"/>
              </a:spcAft>
              <a:buSzPts val="1400"/>
              <a:buNone/>
            </a:pPr>
            <a:r>
              <a:rPr lang="en-GB"/>
              <a:t>Increased range and choice or accommodation</a:t>
            </a:r>
            <a:endParaRPr/>
          </a:p>
          <a:p>
            <a:pPr marL="0" lvl="0" indent="0" algn="l" rtl="0">
              <a:lnSpc>
                <a:spcPct val="100000"/>
              </a:lnSpc>
              <a:spcBef>
                <a:spcPts val="0"/>
              </a:spcBef>
              <a:spcAft>
                <a:spcPts val="0"/>
              </a:spcAft>
              <a:buSzPts val="1400"/>
              <a:buNone/>
            </a:pPr>
            <a:r>
              <a:rPr lang="en-GB"/>
              <a:t>Increased variety of visitor attractions</a:t>
            </a:r>
            <a:endParaRPr/>
          </a:p>
          <a:p>
            <a:pPr marL="0" lvl="0" indent="0" algn="l" rtl="0">
              <a:lnSpc>
                <a:spcPct val="100000"/>
              </a:lnSpc>
              <a:spcBef>
                <a:spcPts val="0"/>
              </a:spcBef>
              <a:spcAft>
                <a:spcPts val="0"/>
              </a:spcAft>
              <a:buSzPts val="1400"/>
              <a:buNone/>
            </a:pPr>
            <a:r>
              <a:rPr lang="en-GB"/>
              <a:t>Developments in reservations and bookings</a:t>
            </a:r>
            <a:endParaRPr/>
          </a:p>
          <a:p>
            <a:pPr marL="0" lvl="0" indent="0" algn="l" rtl="0">
              <a:lnSpc>
                <a:spcPct val="100000"/>
              </a:lnSpc>
              <a:spcBef>
                <a:spcPts val="0"/>
              </a:spcBef>
              <a:spcAft>
                <a:spcPts val="0"/>
              </a:spcAft>
              <a:buSzPts val="1400"/>
              <a:buNone/>
            </a:pPr>
            <a:r>
              <a:rPr lang="en-GB"/>
              <a:t>Developments in cyber security</a:t>
            </a:r>
            <a:endParaRPr/>
          </a:p>
          <a:p>
            <a:pPr marL="0" lvl="0" indent="0" algn="l" rtl="0">
              <a:lnSpc>
                <a:spcPct val="100000"/>
              </a:lnSpc>
              <a:spcBef>
                <a:spcPts val="0"/>
              </a:spcBef>
              <a:spcAft>
                <a:spcPts val="0"/>
              </a:spcAft>
              <a:buSzPts val="1400"/>
              <a:buNone/>
            </a:pPr>
            <a:r>
              <a:rPr lang="en-GB"/>
              <a:t>Media factors?</a:t>
            </a:r>
            <a:endParaRPr/>
          </a:p>
          <a:p>
            <a:pPr marL="0" lvl="0" indent="0" algn="l" rtl="0">
              <a:lnSpc>
                <a:spcPct val="100000"/>
              </a:lnSpc>
              <a:spcBef>
                <a:spcPts val="0"/>
              </a:spcBef>
              <a:spcAft>
                <a:spcPts val="0"/>
              </a:spcAft>
              <a:buSzPts val="1400"/>
              <a:buNone/>
            </a:pPr>
            <a:r>
              <a:rPr lang="en-GB"/>
              <a:t>Economic factors</a:t>
            </a:r>
            <a:endParaRPr/>
          </a:p>
          <a:p>
            <a:pPr marL="0" lvl="0" indent="0" algn="l" rtl="0">
              <a:lnSpc>
                <a:spcPct val="100000"/>
              </a:lnSpc>
              <a:spcBef>
                <a:spcPts val="0"/>
              </a:spcBef>
              <a:spcAft>
                <a:spcPts val="0"/>
              </a:spcAft>
              <a:buSzPts val="1400"/>
              <a:buNone/>
            </a:pPr>
            <a:r>
              <a:rPr lang="en-GB"/>
              <a:t>Social and lifestyle factors</a:t>
            </a:r>
            <a:endParaRPr/>
          </a:p>
          <a:p>
            <a:pPr marL="0" lvl="0" indent="0" algn="l" rtl="0">
              <a:lnSpc>
                <a:spcPct val="100000"/>
              </a:lnSpc>
              <a:spcBef>
                <a:spcPts val="0"/>
              </a:spcBef>
              <a:spcAft>
                <a:spcPts val="0"/>
              </a:spcAft>
              <a:buSzPts val="1400"/>
              <a:buNone/>
            </a:pPr>
            <a:r>
              <a:rPr lang="en-GB"/>
              <a:t>Changing family strucurs</a:t>
            </a:r>
            <a:endParaRPr/>
          </a:p>
          <a:p>
            <a:pPr marL="0" lvl="0" indent="0" algn="l" rtl="0">
              <a:lnSpc>
                <a:spcPct val="100000"/>
              </a:lnSpc>
              <a:spcBef>
                <a:spcPts val="0"/>
              </a:spcBef>
              <a:spcAft>
                <a:spcPts val="0"/>
              </a:spcAft>
              <a:buSzPts val="1400"/>
              <a:buNone/>
            </a:pPr>
            <a:r>
              <a:rPr lang="en-GB"/>
              <a:t>Government legislation and legal factors</a:t>
            </a:r>
            <a:endParaRPr/>
          </a:p>
          <a:p>
            <a:pPr marL="0" lvl="0" indent="0" algn="l" rtl="0">
              <a:lnSpc>
                <a:spcPct val="100000"/>
              </a:lnSpc>
              <a:spcBef>
                <a:spcPts val="0"/>
              </a:spcBef>
              <a:spcAft>
                <a:spcPts val="0"/>
              </a:spcAft>
              <a:buSzPts val="1400"/>
              <a:buNone/>
            </a:pPr>
            <a:r>
              <a:rPr lang="en-GB"/>
              <a:t>Safety and security</a:t>
            </a:r>
            <a:endParaRPr/>
          </a:p>
          <a:p>
            <a:pPr marL="0" lvl="0" indent="0" algn="l" rtl="0">
              <a:lnSpc>
                <a:spcPct val="100000"/>
              </a:lnSpc>
              <a:spcBef>
                <a:spcPts val="0"/>
              </a:spcBef>
              <a:spcAft>
                <a:spcPts val="0"/>
              </a:spcAft>
              <a:buSzPts val="1400"/>
              <a:buNone/>
            </a:pPr>
            <a:r>
              <a:rPr lang="en-GB"/>
              <a:t>Environmental and climate factors</a:t>
            </a: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176863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041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419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10</a:t>
            </a:fld>
            <a:endParaRPr lang="ru-RU" dirty="0"/>
          </a:p>
        </p:txBody>
      </p:sp>
    </p:spTree>
    <p:extLst>
      <p:ext uri="{BB962C8B-B14F-4D97-AF65-F5344CB8AC3E}">
        <p14:creationId xmlns:p14="http://schemas.microsoft.com/office/powerpoint/2010/main" val="131292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Air connectivity </a:t>
            </a:r>
            <a:r>
              <a:rPr lang="en-GB" dirty="0" smtClean="0"/>
              <a:t>–Targeting </a:t>
            </a:r>
            <a:r>
              <a:rPr lang="en-GB" dirty="0"/>
              <a:t>for value – Identifying opportunities that deliver the biggest economic benefit</a:t>
            </a:r>
          </a:p>
          <a:p>
            <a:pPr marL="0" lvl="0" indent="0" algn="l" rtl="0">
              <a:lnSpc>
                <a:spcPct val="100000"/>
              </a:lnSpc>
              <a:spcBef>
                <a:spcPts val="0"/>
              </a:spcBef>
              <a:spcAft>
                <a:spcPts val="0"/>
              </a:spcAft>
              <a:buSzPts val="1400"/>
              <a:buNone/>
            </a:pPr>
            <a:r>
              <a:rPr lang="en-GB" dirty="0"/>
              <a:t>Visitor experience – improving visitors experiences so they stay longer, travel </a:t>
            </a:r>
            <a:r>
              <a:rPr lang="en-GB" dirty="0" smtClean="0"/>
              <a:t>more </a:t>
            </a:r>
            <a:r>
              <a:rPr lang="en-GB" dirty="0"/>
              <a:t>widely and spend more!</a:t>
            </a:r>
          </a:p>
          <a:p>
            <a:pPr marL="0" lvl="0" indent="0" algn="l" rtl="0">
              <a:lnSpc>
                <a:spcPct val="100000"/>
              </a:lnSpc>
              <a:spcBef>
                <a:spcPts val="0"/>
              </a:spcBef>
              <a:spcAft>
                <a:spcPts val="0"/>
              </a:spcAft>
              <a:buSzPts val="1400"/>
              <a:buNone/>
            </a:pPr>
            <a:r>
              <a:rPr lang="en-GB" dirty="0"/>
              <a:t>Productivity – improving tourism productivity for existing investments and attracting new investments</a:t>
            </a:r>
          </a:p>
          <a:p>
            <a:pPr marL="0" lvl="0" indent="0" algn="l" rtl="0">
              <a:lnSpc>
                <a:spcPct val="100000"/>
              </a:lnSpc>
              <a:spcBef>
                <a:spcPts val="0"/>
              </a:spcBef>
              <a:spcAft>
                <a:spcPts val="0"/>
              </a:spcAft>
              <a:buSzPts val="1400"/>
              <a:buNone/>
            </a:pPr>
            <a:r>
              <a:rPr lang="en-GB" dirty="0"/>
              <a:t>Insights – Driving strategic and operational decision making for tourism businesses</a:t>
            </a:r>
          </a:p>
        </p:txBody>
      </p:sp>
      <p:sp>
        <p:nvSpPr>
          <p:cNvPr id="4" name="Slide Number Placeholder 3"/>
          <p:cNvSpPr>
            <a:spLocks noGrp="1"/>
          </p:cNvSpPr>
          <p:nvPr>
            <p:ph type="sldNum" sz="quarter" idx="5"/>
          </p:nvPr>
        </p:nvSpPr>
        <p:spPr/>
        <p:txBody>
          <a:bodyPr/>
          <a:lstStyle/>
          <a:p>
            <a:fld id="{05F3966C-45FA-4FF3-8B70-43DD2F475C85}" type="slidenum">
              <a:rPr lang="en-GB" smtClean="0"/>
              <a:t>11</a:t>
            </a:fld>
            <a:endParaRPr lang="en-GB"/>
          </a:p>
        </p:txBody>
      </p:sp>
    </p:spTree>
    <p:extLst>
      <p:ext uri="{BB962C8B-B14F-4D97-AF65-F5344CB8AC3E}">
        <p14:creationId xmlns:p14="http://schemas.microsoft.com/office/powerpoint/2010/main" val="384914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15</a:t>
            </a:fld>
            <a:endParaRPr lang="ru-RU" dirty="0"/>
          </a:p>
        </p:txBody>
      </p:sp>
    </p:spTree>
    <p:extLst>
      <p:ext uri="{BB962C8B-B14F-4D97-AF65-F5344CB8AC3E}">
        <p14:creationId xmlns:p14="http://schemas.microsoft.com/office/powerpoint/2010/main" val="362179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16</a:t>
            </a:fld>
            <a:endParaRPr lang="ru-RU" dirty="0"/>
          </a:p>
        </p:txBody>
      </p:sp>
    </p:spTree>
    <p:extLst>
      <p:ext uri="{BB962C8B-B14F-4D97-AF65-F5344CB8AC3E}">
        <p14:creationId xmlns:p14="http://schemas.microsoft.com/office/powerpoint/2010/main" val="364880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smtClean="0"/>
              <a:t>Click to edit Master title style</a:t>
            </a:r>
            <a:endParaRPr lang="en-US"/>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8" name="Google Shape;28;p3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9039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smtClean="0"/>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 id="2147483675" r:id="rId20"/>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ssets.publishing.service.gov.uk/government/uploads/system/uploads/attachment_data/file/555039/Tourism_Action_Plan.pdf" TargetMode="Externa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s://www.visitbritain.org/sites/default/files/vb-corporate/Documents-Library/documents/Britain_Strategy.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2mWY2pJnvQ"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check-uk-visa%2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www.youtube.com/watch?v=EvTn6tPVQJ0" TargetMode="External"/><Relationship Id="rId4" Type="http://schemas.openxmlformats.org/officeDocument/2006/relationships/hyperlink" Target="https://www.gov.uk/standard-visito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www.bbc.co.uk/news/uk-46627083"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foreign-travel-advice"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GB" sz="4800" dirty="0"/>
              <a:t>Factors affecting the popularity and appeal of destinations</a:t>
            </a:r>
            <a:br>
              <a:rPr lang="en-GB" sz="4800" dirty="0"/>
            </a:br>
            <a:endParaRPr lang="ru-RU" sz="48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586753" y="4007254"/>
            <a:ext cx="3629300" cy="949829"/>
          </a:xfrm>
        </p:spPr>
        <p:txBody>
          <a:bodyPr/>
          <a:lstStyle/>
          <a:p>
            <a:r>
              <a:rPr lang="en-US" dirty="0" smtClean="0"/>
              <a:t>Learning Aim E</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14953" y="842287"/>
            <a:ext cx="7585924" cy="4264999"/>
          </a:xfrm>
        </p:spPr>
      </p:pic>
    </p:spTree>
    <p:extLst>
      <p:ext uri="{BB962C8B-B14F-4D97-AF65-F5344CB8AC3E}">
        <p14:creationId xmlns:p14="http://schemas.microsoft.com/office/powerpoint/2010/main" val="165001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10</a:t>
            </a:fld>
            <a:endParaRPr lang="ru-R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8491717"/>
              </p:ext>
            </p:extLst>
          </p:nvPr>
        </p:nvGraphicFramePr>
        <p:xfrm>
          <a:off x="838200" y="1825625"/>
          <a:ext cx="10515600" cy="4119880"/>
        </p:xfrm>
        <a:graphic>
          <a:graphicData uri="http://schemas.openxmlformats.org/drawingml/2006/table">
            <a:tbl>
              <a:tblPr firstRow="1" bandRow="1">
                <a:tableStyleId>{3B4B98B0-60AC-42C2-AFA5-B58CD77FA1E5}</a:tableStyleId>
              </a:tblPr>
              <a:tblGrid>
                <a:gridCol w="2203938">
                  <a:extLst>
                    <a:ext uri="{9D8B030D-6E8A-4147-A177-3AD203B41FA5}">
                      <a16:colId xmlns:a16="http://schemas.microsoft.com/office/drawing/2014/main" val="1946546237"/>
                    </a:ext>
                  </a:extLst>
                </a:gridCol>
                <a:gridCol w="8311662">
                  <a:extLst>
                    <a:ext uri="{9D8B030D-6E8A-4147-A177-3AD203B41FA5}">
                      <a16:colId xmlns:a16="http://schemas.microsoft.com/office/drawing/2014/main" val="1460541987"/>
                    </a:ext>
                  </a:extLst>
                </a:gridCol>
              </a:tblGrid>
              <a:tr h="370840">
                <a:tc>
                  <a:txBody>
                    <a:bodyPr/>
                    <a:lstStyle/>
                    <a:p>
                      <a:r>
                        <a:rPr lang="en-GB" dirty="0" smtClean="0">
                          <a:solidFill>
                            <a:srgbClr val="0070C0"/>
                          </a:solidFill>
                        </a:rPr>
                        <a:t>Legislation</a:t>
                      </a:r>
                      <a:r>
                        <a:rPr lang="en-GB" baseline="0" dirty="0" smtClean="0">
                          <a:solidFill>
                            <a:srgbClr val="0070C0"/>
                          </a:solidFill>
                        </a:rPr>
                        <a:t> Act</a:t>
                      </a:r>
                      <a:endParaRPr lang="en-GB" dirty="0">
                        <a:solidFill>
                          <a:srgbClr val="0070C0"/>
                        </a:solidFill>
                      </a:endParaRPr>
                    </a:p>
                  </a:txBody>
                  <a:tcPr/>
                </a:tc>
                <a:tc>
                  <a:txBody>
                    <a:bodyPr/>
                    <a:lstStyle/>
                    <a:p>
                      <a:r>
                        <a:rPr lang="en-GB" dirty="0" smtClean="0">
                          <a:solidFill>
                            <a:srgbClr val="0070C0"/>
                          </a:solidFill>
                        </a:rPr>
                        <a:t>Summary </a:t>
                      </a:r>
                      <a:endParaRPr lang="en-GB" dirty="0">
                        <a:solidFill>
                          <a:srgbClr val="0070C0"/>
                        </a:solidFill>
                      </a:endParaRPr>
                    </a:p>
                  </a:txBody>
                  <a:tcPr/>
                </a:tc>
                <a:extLst>
                  <a:ext uri="{0D108BD9-81ED-4DB2-BD59-A6C34878D82A}">
                    <a16:rowId xmlns:a16="http://schemas.microsoft.com/office/drawing/2014/main" val="3232983381"/>
                  </a:ext>
                </a:extLst>
              </a:tr>
              <a:tr h="370840">
                <a:tc>
                  <a:txBody>
                    <a:bodyPr/>
                    <a:lstStyle/>
                    <a:p>
                      <a:r>
                        <a:rPr lang="en-GB" dirty="0" smtClean="0"/>
                        <a:t>The Development of Tourism</a:t>
                      </a:r>
                      <a:r>
                        <a:rPr lang="en-GB" baseline="0" dirty="0" smtClean="0"/>
                        <a:t> Act </a:t>
                      </a:r>
                      <a:endParaRPr lang="en-GB" dirty="0"/>
                    </a:p>
                  </a:txBody>
                  <a:tcPr/>
                </a:tc>
                <a:tc>
                  <a:txBody>
                    <a:bodyPr/>
                    <a:lstStyle/>
                    <a:p>
                      <a:endParaRPr lang="en-GB"/>
                    </a:p>
                  </a:txBody>
                  <a:tcPr/>
                </a:tc>
                <a:extLst>
                  <a:ext uri="{0D108BD9-81ED-4DB2-BD59-A6C34878D82A}">
                    <a16:rowId xmlns:a16="http://schemas.microsoft.com/office/drawing/2014/main" val="4043679185"/>
                  </a:ext>
                </a:extLst>
              </a:tr>
              <a:tr h="370840">
                <a:tc>
                  <a:txBody>
                    <a:bodyPr/>
                    <a:lstStyle/>
                    <a:p>
                      <a:r>
                        <a:rPr lang="en-GB" dirty="0" smtClean="0"/>
                        <a:t>Transport Act 1980/85</a:t>
                      </a:r>
                      <a:endParaRPr lang="en-GB" dirty="0"/>
                    </a:p>
                  </a:txBody>
                  <a:tcPr/>
                </a:tc>
                <a:tc>
                  <a:txBody>
                    <a:bodyPr/>
                    <a:lstStyle/>
                    <a:p>
                      <a:endParaRPr lang="en-GB"/>
                    </a:p>
                  </a:txBody>
                  <a:tcPr/>
                </a:tc>
                <a:extLst>
                  <a:ext uri="{0D108BD9-81ED-4DB2-BD59-A6C34878D82A}">
                    <a16:rowId xmlns:a16="http://schemas.microsoft.com/office/drawing/2014/main" val="1020675657"/>
                  </a:ext>
                </a:extLst>
              </a:tr>
              <a:tr h="370840">
                <a:tc>
                  <a:txBody>
                    <a:bodyPr/>
                    <a:lstStyle/>
                    <a:p>
                      <a:r>
                        <a:rPr lang="en-GB" dirty="0" smtClean="0"/>
                        <a:t>Package Travel and Linked Travel Arrangement</a:t>
                      </a:r>
                      <a:r>
                        <a:rPr lang="en-GB" baseline="0" dirty="0" smtClean="0"/>
                        <a:t> Regulations 2018</a:t>
                      </a:r>
                      <a:endParaRPr lang="en-GB" dirty="0"/>
                    </a:p>
                  </a:txBody>
                  <a:tcPr/>
                </a:tc>
                <a:tc>
                  <a:txBody>
                    <a:bodyPr/>
                    <a:lstStyle/>
                    <a:p>
                      <a:endParaRPr lang="en-GB"/>
                    </a:p>
                  </a:txBody>
                  <a:tcPr/>
                </a:tc>
                <a:extLst>
                  <a:ext uri="{0D108BD9-81ED-4DB2-BD59-A6C34878D82A}">
                    <a16:rowId xmlns:a16="http://schemas.microsoft.com/office/drawing/2014/main" val="1435816990"/>
                  </a:ext>
                </a:extLst>
              </a:tr>
              <a:tr h="370840">
                <a:tc>
                  <a:txBody>
                    <a:bodyPr/>
                    <a:lstStyle/>
                    <a:p>
                      <a:r>
                        <a:rPr lang="en-GB" dirty="0" smtClean="0"/>
                        <a:t>The Countryside Act 1949</a:t>
                      </a:r>
                      <a:endParaRPr lang="en-GB" dirty="0"/>
                    </a:p>
                  </a:txBody>
                  <a:tcPr/>
                </a:tc>
                <a:tc>
                  <a:txBody>
                    <a:bodyPr/>
                    <a:lstStyle/>
                    <a:p>
                      <a:endParaRPr lang="en-GB" dirty="0"/>
                    </a:p>
                  </a:txBody>
                  <a:tcPr/>
                </a:tc>
                <a:extLst>
                  <a:ext uri="{0D108BD9-81ED-4DB2-BD59-A6C34878D82A}">
                    <a16:rowId xmlns:a16="http://schemas.microsoft.com/office/drawing/2014/main" val="45863659"/>
                  </a:ext>
                </a:extLst>
              </a:tr>
              <a:tr h="370840">
                <a:tc>
                  <a:txBody>
                    <a:bodyPr/>
                    <a:lstStyle/>
                    <a:p>
                      <a:r>
                        <a:rPr lang="en-GB" dirty="0" smtClean="0"/>
                        <a:t>Holiday</a:t>
                      </a:r>
                      <a:r>
                        <a:rPr lang="en-GB" baseline="0" dirty="0" smtClean="0"/>
                        <a:t> with Pay Act 1938</a:t>
                      </a:r>
                      <a:endParaRPr lang="en-GB" dirty="0"/>
                    </a:p>
                  </a:txBody>
                  <a:tcPr/>
                </a:tc>
                <a:tc>
                  <a:txBody>
                    <a:bodyPr/>
                    <a:lstStyle/>
                    <a:p>
                      <a:endParaRPr lang="en-GB" dirty="0"/>
                    </a:p>
                  </a:txBody>
                  <a:tcPr/>
                </a:tc>
                <a:extLst>
                  <a:ext uri="{0D108BD9-81ED-4DB2-BD59-A6C34878D82A}">
                    <a16:rowId xmlns:a16="http://schemas.microsoft.com/office/drawing/2014/main" val="2380829223"/>
                  </a:ext>
                </a:extLst>
              </a:tr>
            </a:tbl>
          </a:graphicData>
        </a:graphic>
      </p:graphicFrame>
      <p:sp>
        <p:nvSpPr>
          <p:cNvPr id="5" name="Title 4"/>
          <p:cNvSpPr>
            <a:spLocks noGrp="1"/>
          </p:cNvSpPr>
          <p:nvPr>
            <p:ph type="title"/>
          </p:nvPr>
        </p:nvSpPr>
        <p:spPr/>
        <p:txBody>
          <a:bodyPr>
            <a:normAutofit fontScale="90000"/>
          </a:bodyPr>
          <a:lstStyle/>
          <a:p>
            <a:r>
              <a:rPr lang="en-GB" dirty="0"/>
              <a:t>Research the following UK laws and summarise how they affect tourism?</a:t>
            </a:r>
          </a:p>
        </p:txBody>
      </p:sp>
    </p:spTree>
    <p:extLst>
      <p:ext uri="{BB962C8B-B14F-4D97-AF65-F5344CB8AC3E}">
        <p14:creationId xmlns:p14="http://schemas.microsoft.com/office/powerpoint/2010/main" val="3021402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7761-2F83-4F37-BC70-64D013374BBE}"/>
              </a:ext>
            </a:extLst>
          </p:cNvPr>
          <p:cNvSpPr>
            <a:spLocks noGrp="1"/>
          </p:cNvSpPr>
          <p:nvPr>
            <p:ph type="title"/>
          </p:nvPr>
        </p:nvSpPr>
        <p:spPr>
          <a:xfrm>
            <a:off x="766884" y="374489"/>
            <a:ext cx="8178799" cy="1135737"/>
          </a:xfrm>
        </p:spPr>
        <p:txBody>
          <a:bodyPr>
            <a:normAutofit/>
          </a:bodyPr>
          <a:lstStyle/>
          <a:p>
            <a:r>
              <a:rPr lang="en-GB" sz="3100" dirty="0"/>
              <a:t>TOURISM POLICIES</a:t>
            </a:r>
          </a:p>
        </p:txBody>
      </p:sp>
      <p:sp>
        <p:nvSpPr>
          <p:cNvPr id="3" name="Content Placeholder 2">
            <a:extLst>
              <a:ext uri="{FF2B5EF4-FFF2-40B4-BE49-F238E27FC236}">
                <a16:creationId xmlns:a16="http://schemas.microsoft.com/office/drawing/2014/main" id="{A11F0FF9-44E6-4562-A0A7-26B126974A08}"/>
              </a:ext>
            </a:extLst>
          </p:cNvPr>
          <p:cNvSpPr>
            <a:spLocks noGrp="1"/>
          </p:cNvSpPr>
          <p:nvPr>
            <p:ph idx="1"/>
          </p:nvPr>
        </p:nvSpPr>
        <p:spPr>
          <a:xfrm>
            <a:off x="766885" y="1774189"/>
            <a:ext cx="8178799" cy="4962376"/>
          </a:xfrm>
        </p:spPr>
        <p:txBody>
          <a:bodyPr>
            <a:normAutofit lnSpcReduction="10000"/>
          </a:bodyPr>
          <a:lstStyle/>
          <a:p>
            <a:r>
              <a:rPr lang="en-GB" sz="1800" dirty="0">
                <a:solidFill>
                  <a:srgbClr val="0070C0"/>
                </a:solidFill>
              </a:rPr>
              <a:t>All countries that want to promote tourism will have a tourism policy. </a:t>
            </a:r>
            <a:r>
              <a:rPr lang="en-GB" sz="1800" dirty="0" smtClean="0">
                <a:solidFill>
                  <a:srgbClr val="0070C0"/>
                </a:solidFill>
              </a:rPr>
              <a:t>These will </a:t>
            </a:r>
            <a:r>
              <a:rPr lang="en-GB" sz="1800" dirty="0">
                <a:solidFill>
                  <a:srgbClr val="0070C0"/>
                </a:solidFill>
              </a:rPr>
              <a:t>be interpreted and executed by tourist boards like VisitBritain</a:t>
            </a:r>
          </a:p>
          <a:p>
            <a:r>
              <a:rPr lang="en-GB" sz="1800" dirty="0">
                <a:solidFill>
                  <a:srgbClr val="0070C0"/>
                </a:solidFill>
              </a:rPr>
              <a:t>These tourist boards will also decide and determine which markets to target, and then organise promotions for these markets</a:t>
            </a:r>
          </a:p>
          <a:p>
            <a:r>
              <a:rPr lang="en-GB" sz="1800" dirty="0">
                <a:solidFill>
                  <a:srgbClr val="0070C0"/>
                </a:solidFill>
              </a:rPr>
              <a:t>They can also coordinate destination management</a:t>
            </a:r>
          </a:p>
          <a:p>
            <a:r>
              <a:rPr lang="en-GB" sz="1800" dirty="0">
                <a:solidFill>
                  <a:srgbClr val="0070C0"/>
                </a:solidFill>
              </a:rPr>
              <a:t>The NZ government has made a policy to grow tourism by 2025. This is through 5 main themes:</a:t>
            </a:r>
          </a:p>
          <a:p>
            <a:pPr lvl="1"/>
            <a:r>
              <a:rPr lang="en-GB" sz="1800" dirty="0">
                <a:solidFill>
                  <a:srgbClr val="0070C0"/>
                </a:solidFill>
              </a:rPr>
              <a:t>Air connectivity - improving air travel – 99% of international visitors arrive by </a:t>
            </a:r>
            <a:r>
              <a:rPr lang="en-GB" sz="1800" dirty="0" smtClean="0">
                <a:solidFill>
                  <a:srgbClr val="0070C0"/>
                </a:solidFill>
              </a:rPr>
              <a:t>air</a:t>
            </a:r>
            <a:endParaRPr lang="en-GB" sz="1800" dirty="0">
              <a:solidFill>
                <a:srgbClr val="0070C0"/>
              </a:solidFill>
            </a:endParaRPr>
          </a:p>
          <a:p>
            <a:pPr lvl="1"/>
            <a:r>
              <a:rPr lang="en-GB" sz="1800" dirty="0">
                <a:solidFill>
                  <a:srgbClr val="0070C0"/>
                </a:solidFill>
              </a:rPr>
              <a:t>Targeting for </a:t>
            </a:r>
            <a:r>
              <a:rPr lang="en-GB" sz="1800" dirty="0" smtClean="0">
                <a:solidFill>
                  <a:srgbClr val="0070C0"/>
                </a:solidFill>
              </a:rPr>
              <a:t>value </a:t>
            </a:r>
            <a:r>
              <a:rPr lang="en-GB" sz="1800" dirty="0">
                <a:solidFill>
                  <a:srgbClr val="0070C0"/>
                </a:solidFill>
              </a:rPr>
              <a:t>- improving visitors experiences so they stay longer, travel more widely and spend more</a:t>
            </a:r>
            <a:r>
              <a:rPr lang="en-GB" sz="1800" dirty="0" smtClean="0">
                <a:solidFill>
                  <a:srgbClr val="0070C0"/>
                </a:solidFill>
              </a:rPr>
              <a:t>!</a:t>
            </a:r>
            <a:endParaRPr lang="en-GB" sz="1800" dirty="0">
              <a:solidFill>
                <a:srgbClr val="0070C0"/>
              </a:solidFill>
            </a:endParaRPr>
          </a:p>
          <a:p>
            <a:pPr lvl="1"/>
            <a:r>
              <a:rPr lang="en-GB" sz="1800" dirty="0">
                <a:solidFill>
                  <a:srgbClr val="0070C0"/>
                </a:solidFill>
              </a:rPr>
              <a:t>Visitor </a:t>
            </a:r>
            <a:r>
              <a:rPr lang="en-GB" sz="1800" dirty="0" smtClean="0">
                <a:solidFill>
                  <a:srgbClr val="0070C0"/>
                </a:solidFill>
              </a:rPr>
              <a:t>experience </a:t>
            </a:r>
            <a:r>
              <a:rPr lang="en-GB" sz="1800" dirty="0">
                <a:solidFill>
                  <a:srgbClr val="0070C0"/>
                </a:solidFill>
              </a:rPr>
              <a:t>- improving visitors experiences so they stay longer, travel more widely and spend more</a:t>
            </a:r>
            <a:r>
              <a:rPr lang="en-GB" sz="1800" dirty="0" smtClean="0">
                <a:solidFill>
                  <a:srgbClr val="0070C0"/>
                </a:solidFill>
              </a:rPr>
              <a:t>!</a:t>
            </a:r>
            <a:endParaRPr lang="en-GB" sz="1800" dirty="0">
              <a:solidFill>
                <a:srgbClr val="0070C0"/>
              </a:solidFill>
            </a:endParaRPr>
          </a:p>
          <a:p>
            <a:pPr lvl="1"/>
            <a:r>
              <a:rPr lang="en-GB" sz="1800" dirty="0" smtClean="0">
                <a:solidFill>
                  <a:srgbClr val="0070C0"/>
                </a:solidFill>
              </a:rPr>
              <a:t>Productivity </a:t>
            </a:r>
            <a:r>
              <a:rPr lang="en-GB" sz="1800" dirty="0">
                <a:solidFill>
                  <a:srgbClr val="0070C0"/>
                </a:solidFill>
              </a:rPr>
              <a:t>- improving tourism productivity for existing investments and attracting new </a:t>
            </a:r>
            <a:r>
              <a:rPr lang="en-GB" sz="1800" dirty="0" smtClean="0">
                <a:solidFill>
                  <a:srgbClr val="0070C0"/>
                </a:solidFill>
              </a:rPr>
              <a:t>investments</a:t>
            </a:r>
            <a:endParaRPr lang="en-GB" sz="1800" dirty="0">
              <a:solidFill>
                <a:srgbClr val="0070C0"/>
              </a:solidFill>
            </a:endParaRPr>
          </a:p>
          <a:p>
            <a:pPr lvl="1"/>
            <a:r>
              <a:rPr lang="en-GB" sz="1800" dirty="0" smtClean="0">
                <a:solidFill>
                  <a:srgbClr val="0070C0"/>
                </a:solidFill>
              </a:rPr>
              <a:t>Insights </a:t>
            </a:r>
            <a:r>
              <a:rPr lang="en-GB" sz="1800" dirty="0">
                <a:solidFill>
                  <a:srgbClr val="0070C0"/>
                </a:solidFill>
              </a:rPr>
              <a:t>- Driving strategic and operational decision making for tourism </a:t>
            </a:r>
            <a:r>
              <a:rPr lang="en-GB" sz="1800" dirty="0" smtClean="0">
                <a:solidFill>
                  <a:srgbClr val="0070C0"/>
                </a:solidFill>
              </a:rPr>
              <a:t>businesses</a:t>
            </a:r>
            <a:endParaRPr lang="en-GB" sz="1800" dirty="0">
              <a:solidFill>
                <a:srgbClr val="0070C0"/>
              </a:solidFill>
            </a:endParaRPr>
          </a:p>
          <a:p>
            <a:endParaRPr lang="en-GB" sz="1700" dirty="0"/>
          </a:p>
        </p:txBody>
      </p:sp>
    </p:spTree>
    <p:extLst>
      <p:ext uri="{BB962C8B-B14F-4D97-AF65-F5344CB8AC3E}">
        <p14:creationId xmlns:p14="http://schemas.microsoft.com/office/powerpoint/2010/main" val="27331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FB117-4EAF-403A-BD86-0515B6C1E79B}"/>
              </a:ext>
            </a:extLst>
          </p:cNvPr>
          <p:cNvPicPr>
            <a:picLocks noChangeAspect="1"/>
          </p:cNvPicPr>
          <p:nvPr/>
        </p:nvPicPr>
        <p:blipFill rotWithShape="1">
          <a:blip r:embed="rId2"/>
          <a:srcRect l="3077" t="19968" r="1384" b="6423"/>
          <a:stretch/>
        </p:blipFill>
        <p:spPr>
          <a:xfrm>
            <a:off x="1565601" y="1308295"/>
            <a:ext cx="9158227" cy="3967090"/>
          </a:xfrm>
          <a:prstGeom prst="rect">
            <a:avLst/>
          </a:prstGeom>
        </p:spPr>
      </p:pic>
    </p:spTree>
    <p:extLst>
      <p:ext uri="{BB962C8B-B14F-4D97-AF65-F5344CB8AC3E}">
        <p14:creationId xmlns:p14="http://schemas.microsoft.com/office/powerpoint/2010/main" val="2925353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13</a:t>
            </a:fld>
            <a:endParaRPr lang="ru-RU" dirty="0"/>
          </a:p>
        </p:txBody>
      </p:sp>
      <p:pic>
        <p:nvPicPr>
          <p:cNvPr id="6" name="Content Placeholder 5">
            <a:hlinkClick r:id="rId2"/>
          </p:cNvPr>
          <p:cNvPicPr>
            <a:picLocks noGrp="1" noChangeAspect="1"/>
          </p:cNvPicPr>
          <p:nvPr>
            <p:ph idx="1"/>
          </p:nvPr>
        </p:nvPicPr>
        <p:blipFill>
          <a:blip r:embed="rId3"/>
          <a:stretch>
            <a:fillRect/>
          </a:stretch>
        </p:blipFill>
        <p:spPr>
          <a:xfrm>
            <a:off x="838200" y="1953445"/>
            <a:ext cx="2802012" cy="3971925"/>
          </a:xfrm>
          <a:prstGeom prst="rect">
            <a:avLst/>
          </a:prstGeom>
        </p:spPr>
      </p:pic>
      <p:sp>
        <p:nvSpPr>
          <p:cNvPr id="5" name="Title 4"/>
          <p:cNvSpPr>
            <a:spLocks noGrp="1"/>
          </p:cNvSpPr>
          <p:nvPr>
            <p:ph type="title"/>
          </p:nvPr>
        </p:nvSpPr>
        <p:spPr/>
        <p:txBody>
          <a:bodyPr/>
          <a:lstStyle/>
          <a:p>
            <a:r>
              <a:rPr lang="en-GB" dirty="0" smtClean="0"/>
              <a:t>The UK Tourism Policy ??</a:t>
            </a:r>
            <a:endParaRPr lang="en-GB" dirty="0"/>
          </a:p>
        </p:txBody>
      </p:sp>
      <p:pic>
        <p:nvPicPr>
          <p:cNvPr id="7" name="Picture 6">
            <a:hlinkClick r:id="rId4"/>
          </p:cNvPr>
          <p:cNvPicPr>
            <a:picLocks noChangeAspect="1"/>
          </p:cNvPicPr>
          <p:nvPr/>
        </p:nvPicPr>
        <p:blipFill>
          <a:blip r:embed="rId5"/>
          <a:stretch>
            <a:fillRect/>
          </a:stretch>
        </p:blipFill>
        <p:spPr>
          <a:xfrm>
            <a:off x="4596890" y="1953445"/>
            <a:ext cx="3235278" cy="4295928"/>
          </a:xfrm>
          <a:prstGeom prst="rect">
            <a:avLst/>
          </a:prstGeom>
        </p:spPr>
      </p:pic>
      <p:sp>
        <p:nvSpPr>
          <p:cNvPr id="8" name="TextBox 7"/>
          <p:cNvSpPr txBox="1"/>
          <p:nvPr/>
        </p:nvSpPr>
        <p:spPr>
          <a:xfrm>
            <a:off x="8113995" y="2901080"/>
            <a:ext cx="3549445" cy="1200329"/>
          </a:xfrm>
          <a:prstGeom prst="rect">
            <a:avLst/>
          </a:prstGeom>
          <a:noFill/>
        </p:spPr>
        <p:txBody>
          <a:bodyPr wrap="square" rtlCol="0">
            <a:spAutoFit/>
          </a:bodyPr>
          <a:lstStyle/>
          <a:p>
            <a:r>
              <a:rPr lang="en-GB" dirty="0" smtClean="0">
                <a:solidFill>
                  <a:srgbClr val="0070C0"/>
                </a:solidFill>
              </a:rPr>
              <a:t>What are the UK’s main tourism strategies? </a:t>
            </a:r>
          </a:p>
          <a:p>
            <a:r>
              <a:rPr lang="en-GB" dirty="0" smtClean="0">
                <a:solidFill>
                  <a:srgbClr val="0070C0"/>
                </a:solidFill>
              </a:rPr>
              <a:t>Read the documents and make some key notes from this. </a:t>
            </a:r>
            <a:endParaRPr lang="en-GB" dirty="0">
              <a:solidFill>
                <a:srgbClr val="0070C0"/>
              </a:solidFill>
            </a:endParaRPr>
          </a:p>
        </p:txBody>
      </p:sp>
    </p:spTree>
    <p:extLst>
      <p:ext uri="{BB962C8B-B14F-4D97-AF65-F5344CB8AC3E}">
        <p14:creationId xmlns:p14="http://schemas.microsoft.com/office/powerpoint/2010/main" val="437629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14</a:t>
            </a:fld>
            <a:endParaRPr lang="ru-RU" dirty="0"/>
          </a:p>
        </p:txBody>
      </p:sp>
      <p:sp>
        <p:nvSpPr>
          <p:cNvPr id="4" name="Content Placeholder 3"/>
          <p:cNvSpPr>
            <a:spLocks noGrp="1"/>
          </p:cNvSpPr>
          <p:nvPr>
            <p:ph idx="1"/>
          </p:nvPr>
        </p:nvSpPr>
        <p:spPr>
          <a:xfrm>
            <a:off x="838200" y="1825625"/>
            <a:ext cx="10515600" cy="3991194"/>
          </a:xfrm>
        </p:spPr>
        <p:txBody>
          <a:bodyPr/>
          <a:lstStyle/>
          <a:p>
            <a:pPr marL="0" indent="0">
              <a:buNone/>
            </a:pPr>
            <a:r>
              <a:rPr lang="en-GB" b="1" u="sng" dirty="0" smtClean="0">
                <a:solidFill>
                  <a:srgbClr val="0070C0"/>
                </a:solidFill>
              </a:rPr>
              <a:t>Key Points</a:t>
            </a:r>
            <a:endParaRPr lang="en-GB" b="1" u="sng" dirty="0">
              <a:solidFill>
                <a:srgbClr val="0070C0"/>
              </a:solidFill>
            </a:endParaRPr>
          </a:p>
        </p:txBody>
      </p:sp>
      <p:sp>
        <p:nvSpPr>
          <p:cNvPr id="5" name="Title 4"/>
          <p:cNvSpPr>
            <a:spLocks noGrp="1"/>
          </p:cNvSpPr>
          <p:nvPr>
            <p:ph type="title"/>
          </p:nvPr>
        </p:nvSpPr>
        <p:spPr/>
        <p:txBody>
          <a:bodyPr/>
          <a:lstStyle/>
          <a:p>
            <a:r>
              <a:rPr lang="en-GB" dirty="0" smtClean="0"/>
              <a:t>The UK’s Tourism Strategy Activity </a:t>
            </a:r>
            <a:endParaRPr lang="en-GB" dirty="0"/>
          </a:p>
        </p:txBody>
      </p:sp>
    </p:spTree>
    <p:extLst>
      <p:ext uri="{BB962C8B-B14F-4D97-AF65-F5344CB8AC3E}">
        <p14:creationId xmlns:p14="http://schemas.microsoft.com/office/powerpoint/2010/main" val="1720916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AB5D-2124-4AC0-BD7B-AEB841AC6121}"/>
              </a:ext>
            </a:extLst>
          </p:cNvPr>
          <p:cNvSpPr>
            <a:spLocks noGrp="1"/>
          </p:cNvSpPr>
          <p:nvPr>
            <p:ph type="title"/>
          </p:nvPr>
        </p:nvSpPr>
        <p:spPr>
          <a:xfrm>
            <a:off x="2006601" y="321735"/>
            <a:ext cx="8178799" cy="1135737"/>
          </a:xfrm>
        </p:spPr>
        <p:txBody>
          <a:bodyPr>
            <a:normAutofit/>
          </a:bodyPr>
          <a:lstStyle/>
          <a:p>
            <a:r>
              <a:rPr lang="en-GB" sz="3100"/>
              <a:t>TARGET MARKETS AND PROMOTION</a:t>
            </a:r>
          </a:p>
        </p:txBody>
      </p:sp>
      <p:sp>
        <p:nvSpPr>
          <p:cNvPr id="3" name="Content Placeholder 2">
            <a:extLst>
              <a:ext uri="{FF2B5EF4-FFF2-40B4-BE49-F238E27FC236}">
                <a16:creationId xmlns:a16="http://schemas.microsoft.com/office/drawing/2014/main" id="{0D6409EC-100D-424E-8EC8-5D5F1216C6BC}"/>
              </a:ext>
            </a:extLst>
          </p:cNvPr>
          <p:cNvSpPr>
            <a:spLocks noGrp="1"/>
          </p:cNvSpPr>
          <p:nvPr>
            <p:ph idx="1"/>
          </p:nvPr>
        </p:nvSpPr>
        <p:spPr>
          <a:xfrm>
            <a:off x="748072" y="1841974"/>
            <a:ext cx="8178799" cy="4393982"/>
          </a:xfrm>
        </p:spPr>
        <p:txBody>
          <a:bodyPr>
            <a:normAutofit/>
          </a:bodyPr>
          <a:lstStyle/>
          <a:p>
            <a:pPr marL="0" indent="0">
              <a:lnSpc>
                <a:spcPct val="110000"/>
              </a:lnSpc>
              <a:spcBef>
                <a:spcPts val="0"/>
              </a:spcBef>
              <a:buSzPts val="2000"/>
              <a:buNone/>
            </a:pPr>
            <a:r>
              <a:rPr lang="en-GB" sz="1800" dirty="0">
                <a:solidFill>
                  <a:srgbClr val="0070C0"/>
                </a:solidFill>
              </a:rPr>
              <a:t>Governments will sometimes want to target a specific market</a:t>
            </a:r>
          </a:p>
          <a:p>
            <a:pPr marL="0" indent="0">
              <a:lnSpc>
                <a:spcPct val="110000"/>
              </a:lnSpc>
              <a:spcBef>
                <a:spcPts val="700"/>
              </a:spcBef>
              <a:buSzPts val="2000"/>
              <a:buNone/>
            </a:pPr>
            <a:r>
              <a:rPr lang="en-GB" sz="1800" dirty="0">
                <a:solidFill>
                  <a:srgbClr val="0070C0"/>
                </a:solidFill>
              </a:rPr>
              <a:t>As such they will offer special promotions, or relax entry requirements</a:t>
            </a:r>
          </a:p>
        </p:txBody>
      </p:sp>
      <p:pic>
        <p:nvPicPr>
          <p:cNvPr id="4" name="Picture 3">
            <a:hlinkClick r:id="rId3"/>
            <a:extLst>
              <a:ext uri="{FF2B5EF4-FFF2-40B4-BE49-F238E27FC236}">
                <a16:creationId xmlns:a16="http://schemas.microsoft.com/office/drawing/2014/main" id="{8D7CDE7B-FED4-4E88-AA3F-AA516674D3C9}"/>
              </a:ext>
            </a:extLst>
          </p:cNvPr>
          <p:cNvPicPr>
            <a:picLocks noChangeAspect="1"/>
          </p:cNvPicPr>
          <p:nvPr/>
        </p:nvPicPr>
        <p:blipFill rotWithShape="1">
          <a:blip r:embed="rId4"/>
          <a:srcRect l="21539" t="27193" r="32615" b="6388"/>
          <a:stretch/>
        </p:blipFill>
        <p:spPr>
          <a:xfrm rot="605266">
            <a:off x="5726591" y="2986596"/>
            <a:ext cx="4192172" cy="3414557"/>
          </a:xfrm>
          <a:prstGeom prst="rect">
            <a:avLst/>
          </a:prstGeom>
        </p:spPr>
      </p:pic>
      <p:sp>
        <p:nvSpPr>
          <p:cNvPr id="5" name="Rectangle 4">
            <a:extLst>
              <a:ext uri="{FF2B5EF4-FFF2-40B4-BE49-F238E27FC236}">
                <a16:creationId xmlns:a16="http://schemas.microsoft.com/office/drawing/2014/main" id="{65DCA140-BB97-45B0-8FDC-1D8D037CDF63}"/>
              </a:ext>
            </a:extLst>
          </p:cNvPr>
          <p:cNvSpPr/>
          <p:nvPr/>
        </p:nvSpPr>
        <p:spPr>
          <a:xfrm>
            <a:off x="748072" y="2989563"/>
            <a:ext cx="2863100" cy="3408625"/>
          </a:xfrm>
          <a:prstGeom prst="rect">
            <a:avLst/>
          </a:prstGeom>
        </p:spPr>
        <p:txBody>
          <a:bodyPr wrap="square">
            <a:spAutoFit/>
          </a:bodyPr>
          <a:lstStyle/>
          <a:p>
            <a:pPr>
              <a:lnSpc>
                <a:spcPct val="110000"/>
              </a:lnSpc>
              <a:spcBef>
                <a:spcPts val="700"/>
              </a:spcBef>
              <a:buSzPts val="2000"/>
            </a:pPr>
            <a:r>
              <a:rPr lang="en-GB" b="1" dirty="0">
                <a:solidFill>
                  <a:srgbClr val="0070C0"/>
                </a:solidFill>
              </a:rPr>
              <a:t>Why target these countries?</a:t>
            </a:r>
          </a:p>
          <a:p>
            <a:pPr>
              <a:lnSpc>
                <a:spcPct val="110000"/>
              </a:lnSpc>
              <a:spcBef>
                <a:spcPts val="700"/>
              </a:spcBef>
              <a:buSzPts val="2000"/>
            </a:pPr>
            <a:r>
              <a:rPr lang="en-GB" dirty="0">
                <a:solidFill>
                  <a:srgbClr val="0070C0"/>
                </a:solidFill>
              </a:rPr>
              <a:t>Fast growing economies (good source of tourist income!)</a:t>
            </a:r>
          </a:p>
          <a:p>
            <a:pPr>
              <a:lnSpc>
                <a:spcPct val="110000"/>
              </a:lnSpc>
              <a:spcBef>
                <a:spcPts val="700"/>
              </a:spcBef>
              <a:buSzPts val="2000"/>
            </a:pPr>
            <a:r>
              <a:rPr lang="en-GB" dirty="0">
                <a:solidFill>
                  <a:srgbClr val="0070C0"/>
                </a:solidFill>
              </a:rPr>
              <a:t>Large number of potential inbound tourists</a:t>
            </a:r>
          </a:p>
          <a:p>
            <a:pPr>
              <a:lnSpc>
                <a:spcPct val="110000"/>
              </a:lnSpc>
              <a:spcBef>
                <a:spcPts val="700"/>
              </a:spcBef>
              <a:buSzPts val="2000"/>
            </a:pPr>
            <a:r>
              <a:rPr lang="en-GB" dirty="0">
                <a:solidFill>
                  <a:srgbClr val="0070C0"/>
                </a:solidFill>
              </a:rPr>
              <a:t>Or – that country may have relaxed restrictions itself….</a:t>
            </a:r>
            <a:endParaRPr lang="en-GB" sz="1700" dirty="0">
              <a:solidFill>
                <a:srgbClr val="0070C0"/>
              </a:solidFill>
            </a:endParaRPr>
          </a:p>
        </p:txBody>
      </p:sp>
    </p:spTree>
    <p:extLst>
      <p:ext uri="{BB962C8B-B14F-4D97-AF65-F5344CB8AC3E}">
        <p14:creationId xmlns:p14="http://schemas.microsoft.com/office/powerpoint/2010/main" val="2524631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FBD6-28B7-470D-B72E-DB485278F73F}"/>
              </a:ext>
            </a:extLst>
          </p:cNvPr>
          <p:cNvSpPr>
            <a:spLocks noGrp="1"/>
          </p:cNvSpPr>
          <p:nvPr>
            <p:ph type="title"/>
          </p:nvPr>
        </p:nvSpPr>
        <p:spPr>
          <a:xfrm>
            <a:off x="856227" y="243077"/>
            <a:ext cx="8178799" cy="1135737"/>
          </a:xfrm>
        </p:spPr>
        <p:txBody>
          <a:bodyPr>
            <a:normAutofit/>
          </a:bodyPr>
          <a:lstStyle/>
          <a:p>
            <a:r>
              <a:rPr lang="en-GB" sz="3100" dirty="0"/>
              <a:t>INDIA</a:t>
            </a:r>
          </a:p>
        </p:txBody>
      </p:sp>
      <p:sp>
        <p:nvSpPr>
          <p:cNvPr id="3" name="Content Placeholder 2">
            <a:extLst>
              <a:ext uri="{FF2B5EF4-FFF2-40B4-BE49-F238E27FC236}">
                <a16:creationId xmlns:a16="http://schemas.microsoft.com/office/drawing/2014/main" id="{E592A9E4-4724-4AD7-868E-D6E51AB614DD}"/>
              </a:ext>
            </a:extLst>
          </p:cNvPr>
          <p:cNvSpPr>
            <a:spLocks noGrp="1"/>
          </p:cNvSpPr>
          <p:nvPr>
            <p:ph idx="1"/>
          </p:nvPr>
        </p:nvSpPr>
        <p:spPr>
          <a:xfrm>
            <a:off x="767736" y="1851807"/>
            <a:ext cx="8178799" cy="4393982"/>
          </a:xfrm>
        </p:spPr>
        <p:txBody>
          <a:bodyPr>
            <a:normAutofit/>
          </a:bodyPr>
          <a:lstStyle/>
          <a:p>
            <a:pPr>
              <a:spcBef>
                <a:spcPts val="700"/>
              </a:spcBef>
              <a:buSzPts val="2000"/>
            </a:pPr>
            <a:r>
              <a:rPr lang="en-GB" sz="1800" dirty="0" smtClean="0">
                <a:solidFill>
                  <a:srgbClr val="0070C0"/>
                </a:solidFill>
              </a:rPr>
              <a:t>India </a:t>
            </a:r>
            <a:r>
              <a:rPr lang="en-GB" sz="1800" dirty="0">
                <a:solidFill>
                  <a:srgbClr val="0070C0"/>
                </a:solidFill>
              </a:rPr>
              <a:t>launched a promotion aimed towards English people, trying to persuade them to go to India</a:t>
            </a:r>
          </a:p>
          <a:p>
            <a:pPr>
              <a:spcBef>
                <a:spcPts val="700"/>
              </a:spcBef>
              <a:buSzPts val="2000"/>
            </a:pPr>
            <a:r>
              <a:rPr lang="en-GB" sz="1800" dirty="0">
                <a:solidFill>
                  <a:srgbClr val="0070C0"/>
                </a:solidFill>
              </a:rPr>
              <a:t>But… this all started because the UK government made it easier to apply for a Visa</a:t>
            </a:r>
          </a:p>
          <a:p>
            <a:pPr>
              <a:spcBef>
                <a:spcPts val="700"/>
              </a:spcBef>
              <a:buSzPts val="2000"/>
            </a:pPr>
            <a:r>
              <a:rPr lang="en-GB" sz="1800" u="sng" dirty="0">
                <a:hlinkClick r:id="rId3"/>
              </a:rPr>
              <a:t>https://</a:t>
            </a:r>
            <a:r>
              <a:rPr lang="en-GB" sz="1800" u="sng" dirty="0" smtClean="0">
                <a:hlinkClick r:id="rId3"/>
              </a:rPr>
              <a:t>www.gov.uk/check-uk-visa /</a:t>
            </a:r>
            <a:r>
              <a:rPr lang="en-GB" sz="1800" u="sng" dirty="0" smtClean="0"/>
              <a:t> </a:t>
            </a:r>
          </a:p>
          <a:p>
            <a:pPr>
              <a:spcBef>
                <a:spcPts val="700"/>
              </a:spcBef>
              <a:buSzPts val="2000"/>
            </a:pPr>
            <a:r>
              <a:rPr lang="en-GB" sz="1800" u="sng" dirty="0" smtClean="0">
                <a:hlinkClick r:id="rId4"/>
              </a:rPr>
              <a:t>https</a:t>
            </a:r>
            <a:r>
              <a:rPr lang="en-GB" sz="1800" u="sng" dirty="0">
                <a:hlinkClick r:id="rId4"/>
              </a:rPr>
              <a:t>://</a:t>
            </a:r>
            <a:r>
              <a:rPr lang="en-GB" sz="1800" u="sng" dirty="0" smtClean="0">
                <a:hlinkClick r:id="rId4"/>
              </a:rPr>
              <a:t>www.gov.uk/standard-visitor</a:t>
            </a:r>
            <a:endParaRPr lang="en-GB" sz="1800" dirty="0"/>
          </a:p>
          <a:p>
            <a:pPr>
              <a:spcBef>
                <a:spcPts val="700"/>
              </a:spcBef>
              <a:buSzPts val="2000"/>
            </a:pPr>
            <a:r>
              <a:rPr lang="en-GB" sz="1800" dirty="0">
                <a:solidFill>
                  <a:srgbClr val="0070C0"/>
                </a:solidFill>
              </a:rPr>
              <a:t>This then meant that in return the Indian government relaxed rules itself and tried to encourage people to go to India</a:t>
            </a:r>
          </a:p>
          <a:p>
            <a:pPr marL="0" indent="0">
              <a:buNone/>
            </a:pPr>
            <a:endParaRPr lang="en-GB" sz="1700" dirty="0"/>
          </a:p>
        </p:txBody>
      </p:sp>
      <p:pic>
        <p:nvPicPr>
          <p:cNvPr id="4" name="Picture 3">
            <a:hlinkClick r:id="rId5"/>
          </p:cNvPr>
          <p:cNvPicPr>
            <a:picLocks noChangeAspect="1"/>
          </p:cNvPicPr>
          <p:nvPr/>
        </p:nvPicPr>
        <p:blipFill>
          <a:blip r:embed="rId6"/>
          <a:stretch>
            <a:fillRect/>
          </a:stretch>
        </p:blipFill>
        <p:spPr>
          <a:xfrm>
            <a:off x="6566258" y="4149213"/>
            <a:ext cx="3456854" cy="2096576"/>
          </a:xfrm>
          <a:prstGeom prst="rect">
            <a:avLst/>
          </a:prstGeom>
        </p:spPr>
      </p:pic>
    </p:spTree>
    <p:extLst>
      <p:ext uri="{BB962C8B-B14F-4D97-AF65-F5344CB8AC3E}">
        <p14:creationId xmlns:p14="http://schemas.microsoft.com/office/powerpoint/2010/main" val="3068127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17</a:t>
            </a:fld>
            <a:endParaRPr lang="ru-RU" dirty="0"/>
          </a:p>
        </p:txBody>
      </p:sp>
      <p:sp>
        <p:nvSpPr>
          <p:cNvPr id="4" name="Content Placeholder 3"/>
          <p:cNvSpPr>
            <a:spLocks noGrp="1"/>
          </p:cNvSpPr>
          <p:nvPr>
            <p:ph idx="1"/>
          </p:nvPr>
        </p:nvSpPr>
        <p:spPr>
          <a:xfrm>
            <a:off x="838200" y="1825625"/>
            <a:ext cx="10515600" cy="4221214"/>
          </a:xfrm>
        </p:spPr>
        <p:txBody>
          <a:bodyPr/>
          <a:lstStyle/>
          <a:p>
            <a:pPr marL="0" indent="0">
              <a:buNone/>
            </a:pPr>
            <a:r>
              <a:rPr lang="en-GB" sz="2400" dirty="0">
                <a:solidFill>
                  <a:srgbClr val="0070C0"/>
                </a:solidFill>
              </a:rPr>
              <a:t>Destination management (i.e. managing all the bits that make up a destination) affects the way that country promotes </a:t>
            </a:r>
            <a:r>
              <a:rPr lang="en-GB" sz="2400" dirty="0" smtClean="0">
                <a:solidFill>
                  <a:srgbClr val="0070C0"/>
                </a:solidFill>
              </a:rPr>
              <a:t>tourism but </a:t>
            </a:r>
            <a:r>
              <a:rPr lang="en-GB" sz="2400" dirty="0">
                <a:solidFill>
                  <a:srgbClr val="0070C0"/>
                </a:solidFill>
              </a:rPr>
              <a:t>also, </a:t>
            </a:r>
            <a:r>
              <a:rPr lang="en-GB" sz="2400" dirty="0" smtClean="0">
                <a:solidFill>
                  <a:srgbClr val="0070C0"/>
                </a:solidFill>
              </a:rPr>
              <a:t>on </a:t>
            </a:r>
            <a:r>
              <a:rPr lang="en-GB" sz="2400" dirty="0">
                <a:solidFill>
                  <a:srgbClr val="0070C0"/>
                </a:solidFill>
              </a:rPr>
              <a:t>who it decides to target in its marketing activities</a:t>
            </a:r>
          </a:p>
          <a:p>
            <a:pPr marL="0" indent="0">
              <a:buNone/>
            </a:pPr>
            <a:r>
              <a:rPr lang="en-GB" sz="2400" dirty="0">
                <a:solidFill>
                  <a:srgbClr val="0070C0"/>
                </a:solidFill>
              </a:rPr>
              <a:t>Governments generally control destination management (through its tourism policy) but it will work with partner organisations</a:t>
            </a:r>
          </a:p>
          <a:p>
            <a:pPr marL="0" indent="0">
              <a:buNone/>
            </a:pPr>
            <a:r>
              <a:rPr lang="en-GB" sz="2400" dirty="0">
                <a:solidFill>
                  <a:srgbClr val="0070C0"/>
                </a:solidFill>
              </a:rPr>
              <a:t>For example, in Mexico the Mexican </a:t>
            </a:r>
            <a:r>
              <a:rPr lang="en-GB" sz="2400" dirty="0" smtClean="0">
                <a:solidFill>
                  <a:srgbClr val="0070C0"/>
                </a:solidFill>
              </a:rPr>
              <a:t>Tourism </a:t>
            </a:r>
            <a:r>
              <a:rPr lang="en-GB" sz="2400" dirty="0">
                <a:solidFill>
                  <a:srgbClr val="0070C0"/>
                </a:solidFill>
              </a:rPr>
              <a:t>Board is in charge </a:t>
            </a:r>
            <a:r>
              <a:rPr lang="en-GB" sz="2400" dirty="0" smtClean="0">
                <a:solidFill>
                  <a:srgbClr val="0070C0"/>
                </a:solidFill>
              </a:rPr>
              <a:t>of promoting </a:t>
            </a:r>
            <a:r>
              <a:rPr lang="en-GB" sz="2400" dirty="0">
                <a:solidFill>
                  <a:srgbClr val="0070C0"/>
                </a:solidFill>
              </a:rPr>
              <a:t>destinations and activities on offer in Mexico</a:t>
            </a:r>
          </a:p>
          <a:p>
            <a:pPr marL="0" indent="0">
              <a:buNone/>
            </a:pPr>
            <a:r>
              <a:rPr lang="en-GB" sz="2400" dirty="0" err="1">
                <a:solidFill>
                  <a:srgbClr val="0070C0"/>
                </a:solidFill>
              </a:rPr>
              <a:t>VisitBritain</a:t>
            </a:r>
            <a:r>
              <a:rPr lang="en-GB" sz="2400" dirty="0">
                <a:solidFill>
                  <a:srgbClr val="0070C0"/>
                </a:solidFill>
              </a:rPr>
              <a:t> does the same in Britain!</a:t>
            </a:r>
          </a:p>
          <a:p>
            <a:pPr marL="0" indent="0">
              <a:buNone/>
            </a:pPr>
            <a:endParaRPr lang="en-GB" dirty="0"/>
          </a:p>
        </p:txBody>
      </p:sp>
      <p:sp>
        <p:nvSpPr>
          <p:cNvPr id="5" name="Title 4"/>
          <p:cNvSpPr>
            <a:spLocks noGrp="1"/>
          </p:cNvSpPr>
          <p:nvPr>
            <p:ph type="title"/>
          </p:nvPr>
        </p:nvSpPr>
        <p:spPr/>
        <p:txBody>
          <a:bodyPr/>
          <a:lstStyle/>
          <a:p>
            <a:r>
              <a:rPr lang="en-GB" dirty="0" smtClean="0"/>
              <a:t>Destination Management </a:t>
            </a:r>
            <a:endParaRPr lang="en-GB" dirty="0"/>
          </a:p>
        </p:txBody>
      </p:sp>
    </p:spTree>
    <p:extLst>
      <p:ext uri="{BB962C8B-B14F-4D97-AF65-F5344CB8AC3E}">
        <p14:creationId xmlns:p14="http://schemas.microsoft.com/office/powerpoint/2010/main" val="1835382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GB" dirty="0" smtClean="0"/>
              <a:t>VISAS &amp; TRAVEL PERMITS</a:t>
            </a:r>
            <a:endParaRPr dirty="0"/>
          </a:p>
        </p:txBody>
      </p:sp>
      <p:sp>
        <p:nvSpPr>
          <p:cNvPr id="254" name="Google Shape;254;p22"/>
          <p:cNvSpPr txBox="1">
            <a:spLocks noGrp="1"/>
          </p:cNvSpPr>
          <p:nvPr>
            <p:ph type="body" idx="1"/>
          </p:nvPr>
        </p:nvSpPr>
        <p:spPr>
          <a:xfrm>
            <a:off x="946879" y="1774724"/>
            <a:ext cx="10178322" cy="3593591"/>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00000"/>
              </a:lnSpc>
              <a:spcBef>
                <a:spcPts val="0"/>
              </a:spcBef>
              <a:spcAft>
                <a:spcPts val="0"/>
              </a:spcAft>
              <a:buSzPts val="2000"/>
              <a:buChar char="•"/>
            </a:pPr>
            <a:r>
              <a:rPr lang="en-GB" dirty="0"/>
              <a:t>Lots of countries require visas to visit</a:t>
            </a:r>
            <a:endParaRPr dirty="0"/>
          </a:p>
          <a:p>
            <a:pPr marL="228600" lvl="0" indent="-228600" algn="l" rtl="0">
              <a:lnSpc>
                <a:spcPct val="100000"/>
              </a:lnSpc>
              <a:spcBef>
                <a:spcPts val="700"/>
              </a:spcBef>
              <a:spcAft>
                <a:spcPts val="0"/>
              </a:spcAft>
              <a:buSzPts val="2000"/>
              <a:buChar char="•"/>
            </a:pPr>
            <a:r>
              <a:rPr lang="en-GB" dirty="0"/>
              <a:t>This is mainly for </a:t>
            </a:r>
            <a:r>
              <a:rPr lang="en-GB" dirty="0" smtClean="0"/>
              <a:t>two/three reasons</a:t>
            </a:r>
            <a:r>
              <a:rPr lang="en-GB" dirty="0"/>
              <a:t>:</a:t>
            </a:r>
            <a:endParaRPr dirty="0"/>
          </a:p>
          <a:p>
            <a:pPr marL="685800" lvl="1" indent="-228600" algn="l" rtl="0">
              <a:lnSpc>
                <a:spcPct val="100000"/>
              </a:lnSpc>
              <a:spcBef>
                <a:spcPts val="700"/>
              </a:spcBef>
              <a:spcAft>
                <a:spcPts val="0"/>
              </a:spcAft>
              <a:buSzPts val="1800"/>
              <a:buChar char="–"/>
            </a:pPr>
            <a:r>
              <a:rPr lang="en-GB" dirty="0"/>
              <a:t>Control borders</a:t>
            </a:r>
            <a:endParaRPr dirty="0"/>
          </a:p>
          <a:p>
            <a:pPr marL="685800" lvl="1" indent="-228600" algn="l" rtl="0">
              <a:lnSpc>
                <a:spcPct val="100000"/>
              </a:lnSpc>
              <a:spcBef>
                <a:spcPts val="700"/>
              </a:spcBef>
              <a:spcAft>
                <a:spcPts val="0"/>
              </a:spcAft>
              <a:buSzPts val="1800"/>
              <a:buChar char="–"/>
            </a:pPr>
            <a:r>
              <a:rPr lang="en-GB" dirty="0"/>
              <a:t>Control health (human or animal/plant)</a:t>
            </a:r>
            <a:endParaRPr dirty="0"/>
          </a:p>
          <a:p>
            <a:pPr marL="685800" lvl="1" indent="-228600" algn="l" rtl="0">
              <a:lnSpc>
                <a:spcPct val="100000"/>
              </a:lnSpc>
              <a:spcBef>
                <a:spcPts val="700"/>
              </a:spcBef>
              <a:spcAft>
                <a:spcPts val="0"/>
              </a:spcAft>
              <a:buSzPts val="1800"/>
              <a:buChar char="–"/>
            </a:pPr>
            <a:r>
              <a:rPr lang="en-GB" dirty="0"/>
              <a:t>Raise money</a:t>
            </a:r>
            <a:endParaRPr dirty="0"/>
          </a:p>
          <a:p>
            <a:pPr marL="457200" lvl="1" indent="0" algn="l" rtl="0">
              <a:lnSpc>
                <a:spcPct val="100000"/>
              </a:lnSpc>
              <a:spcBef>
                <a:spcPts val="700"/>
              </a:spcBef>
              <a:spcAft>
                <a:spcPts val="0"/>
              </a:spcAft>
              <a:buSzPts val="1800"/>
              <a:buNone/>
            </a:pPr>
            <a:endParaRPr dirty="0"/>
          </a:p>
          <a:p>
            <a:pPr marL="228600" lvl="0" indent="-228600" algn="l" rtl="0">
              <a:lnSpc>
                <a:spcPct val="100000"/>
              </a:lnSpc>
              <a:spcBef>
                <a:spcPts val="700"/>
              </a:spcBef>
              <a:spcAft>
                <a:spcPts val="0"/>
              </a:spcAft>
              <a:buSzPts val="2000"/>
              <a:buChar char="•"/>
            </a:pPr>
            <a:r>
              <a:rPr lang="en-GB" dirty="0"/>
              <a:t>However this can cause barriers to travel due to the expense and difficulty of obtaining them</a:t>
            </a:r>
            <a:endParaRPr dirty="0"/>
          </a:p>
          <a:p>
            <a:pPr marL="228600" lvl="0" indent="-228600" algn="l" rtl="0">
              <a:lnSpc>
                <a:spcPct val="100000"/>
              </a:lnSpc>
              <a:spcBef>
                <a:spcPts val="700"/>
              </a:spcBef>
              <a:spcAft>
                <a:spcPts val="0"/>
              </a:spcAft>
              <a:buSzPts val="2000"/>
              <a:buChar char="•"/>
            </a:pPr>
            <a:r>
              <a:rPr lang="en-GB" dirty="0"/>
              <a:t>Destinations can make it easier </a:t>
            </a:r>
            <a:r>
              <a:rPr lang="en-GB" dirty="0" smtClean="0"/>
              <a:t>for </a:t>
            </a:r>
            <a:r>
              <a:rPr lang="en-GB" dirty="0"/>
              <a:t>particular groups or nationalities to travel by lowering the cost of visas or allowing them to buy electronic ones online.</a:t>
            </a:r>
            <a:endParaRPr dirty="0"/>
          </a:p>
          <a:p>
            <a:pPr marL="457200" lvl="1" indent="0" algn="l" rtl="0">
              <a:lnSpc>
                <a:spcPct val="100000"/>
              </a:lnSpc>
              <a:spcBef>
                <a:spcPts val="700"/>
              </a:spcBef>
              <a:spcAft>
                <a:spcPts val="0"/>
              </a:spcAft>
              <a:buSzPts val="1800"/>
              <a:buNone/>
            </a:pPr>
            <a:endParaRPr dirty="0"/>
          </a:p>
        </p:txBody>
      </p:sp>
    </p:spTree>
    <p:extLst>
      <p:ext uri="{BB962C8B-B14F-4D97-AF65-F5344CB8AC3E}">
        <p14:creationId xmlns:p14="http://schemas.microsoft.com/office/powerpoint/2010/main" val="15293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5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5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500"/>
                                        <p:tgtEl>
                                          <p:spTgt spid="2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xEl>
                                              <p:pRg st="3" end="3"/>
                                            </p:txEl>
                                          </p:spTgt>
                                        </p:tgtEl>
                                        <p:attrNameLst>
                                          <p:attrName>style.visibility</p:attrName>
                                        </p:attrNameLst>
                                      </p:cBhvr>
                                      <p:to>
                                        <p:strVal val="visible"/>
                                      </p:to>
                                    </p:set>
                                    <p:animEffect transition="in" filter="fade">
                                      <p:cBhvr>
                                        <p:cTn id="22" dur="500"/>
                                        <p:tgtEl>
                                          <p:spTgt spid="2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
                                            <p:txEl>
                                              <p:pRg st="4" end="4"/>
                                            </p:txEl>
                                          </p:spTgt>
                                        </p:tgtEl>
                                        <p:attrNameLst>
                                          <p:attrName>style.visibility</p:attrName>
                                        </p:attrNameLst>
                                      </p:cBhvr>
                                      <p:to>
                                        <p:strVal val="visible"/>
                                      </p:to>
                                    </p:set>
                                    <p:animEffect transition="in" filter="fade">
                                      <p:cBhvr>
                                        <p:cTn id="27" dur="500"/>
                                        <p:tgtEl>
                                          <p:spTgt spid="2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xEl>
                                              <p:pRg st="6" end="6"/>
                                            </p:txEl>
                                          </p:spTgt>
                                        </p:tgtEl>
                                        <p:attrNameLst>
                                          <p:attrName>style.visibility</p:attrName>
                                        </p:attrNameLst>
                                      </p:cBhvr>
                                      <p:to>
                                        <p:strVal val="visible"/>
                                      </p:to>
                                    </p:set>
                                    <p:animEffect transition="in" filter="fade">
                                      <p:cBhvr>
                                        <p:cTn id="32" dur="500"/>
                                        <p:tgtEl>
                                          <p:spTgt spid="25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4">
                                            <p:txEl>
                                              <p:pRg st="7" end="7"/>
                                            </p:txEl>
                                          </p:spTgt>
                                        </p:tgtEl>
                                        <p:attrNameLst>
                                          <p:attrName>style.visibility</p:attrName>
                                        </p:attrNameLst>
                                      </p:cBhvr>
                                      <p:to>
                                        <p:strVal val="visible"/>
                                      </p:to>
                                    </p:set>
                                    <p:animEffect transition="in" filter="fade">
                                      <p:cBhvr>
                                        <p:cTn id="37" dur="500"/>
                                        <p:tgtEl>
                                          <p:spTgt spid="2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3"/>
          <p:cNvSpPr txBox="1">
            <a:spLocks noGrp="1"/>
          </p:cNvSpPr>
          <p:nvPr>
            <p:ph type="title"/>
          </p:nvPr>
        </p:nvSpPr>
        <p:spPr>
          <a:xfrm>
            <a:off x="1251678" y="793869"/>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GB" dirty="0" smtClean="0"/>
              <a:t>COMPATIBLE TRAVEL </a:t>
            </a:r>
            <a:r>
              <a:rPr lang="en-GB" dirty="0"/>
              <a:t>ARRANGEMENTS</a:t>
            </a:r>
            <a:endParaRPr dirty="0"/>
          </a:p>
        </p:txBody>
      </p:sp>
      <p:sp>
        <p:nvSpPr>
          <p:cNvPr id="260" name="Google Shape;260;p23"/>
          <p:cNvSpPr txBox="1">
            <a:spLocks noGrp="1"/>
          </p:cNvSpPr>
          <p:nvPr>
            <p:ph type="body" idx="1"/>
          </p:nvPr>
        </p:nvSpPr>
        <p:spPr>
          <a:xfrm>
            <a:off x="1251678" y="1833717"/>
            <a:ext cx="10178322" cy="359359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SzPts val="2000"/>
              <a:buChar char="•"/>
            </a:pPr>
            <a:r>
              <a:rPr lang="en-GB" dirty="0"/>
              <a:t>Governments must ensure that travel arrangements meet legislation</a:t>
            </a:r>
            <a:endParaRPr dirty="0"/>
          </a:p>
          <a:p>
            <a:pPr marL="228600" lvl="0" indent="-228600" algn="l" rtl="0">
              <a:lnSpc>
                <a:spcPct val="110000"/>
              </a:lnSpc>
              <a:spcBef>
                <a:spcPts val="700"/>
              </a:spcBef>
              <a:spcAft>
                <a:spcPts val="0"/>
              </a:spcAft>
              <a:buSzPts val="2000"/>
              <a:buChar char="•"/>
            </a:pPr>
            <a:r>
              <a:rPr lang="en-GB" dirty="0"/>
              <a:t>For example, New Zealand and Australia have the Trans-Tasman </a:t>
            </a:r>
            <a:r>
              <a:rPr lang="en-GB" dirty="0" smtClean="0"/>
              <a:t>agreement, within the EU there is a free travel agreement meaning that anyone within the European passport has the right to enter any other European country. </a:t>
            </a:r>
            <a:endParaRPr dirty="0"/>
          </a:p>
          <a:p>
            <a:pPr marL="228600" lvl="0" indent="-228600" algn="l" rtl="0">
              <a:lnSpc>
                <a:spcPct val="110000"/>
              </a:lnSpc>
              <a:spcBef>
                <a:spcPts val="700"/>
              </a:spcBef>
              <a:spcAft>
                <a:spcPts val="0"/>
              </a:spcAft>
              <a:buSzPts val="2000"/>
              <a:buChar char="•"/>
            </a:pPr>
            <a:r>
              <a:rPr lang="en-GB" dirty="0"/>
              <a:t>This means that each country has the right to enter the </a:t>
            </a:r>
            <a:r>
              <a:rPr lang="en-GB" dirty="0" smtClean="0"/>
              <a:t>other</a:t>
            </a:r>
            <a:r>
              <a:rPr lang="en-GB" dirty="0"/>
              <a:t> b</a:t>
            </a:r>
            <a:r>
              <a:rPr lang="en-GB" dirty="0" smtClean="0"/>
              <a:t>ut </a:t>
            </a:r>
            <a:r>
              <a:rPr lang="en-GB" dirty="0"/>
              <a:t>also that they can work and live in those </a:t>
            </a:r>
            <a:r>
              <a:rPr lang="en-GB" dirty="0" smtClean="0"/>
              <a:t>countries</a:t>
            </a:r>
            <a:r>
              <a:rPr lang="en-GB" dirty="0"/>
              <a:t> </a:t>
            </a:r>
            <a:r>
              <a:rPr lang="en-GB" dirty="0" smtClean="0"/>
              <a:t>however </a:t>
            </a:r>
            <a:r>
              <a:rPr lang="en-GB" dirty="0"/>
              <a:t>these agreements can </a:t>
            </a:r>
            <a:r>
              <a:rPr lang="en-GB" dirty="0" smtClean="0"/>
              <a:t>change (Brexit???)</a:t>
            </a:r>
            <a:endParaRPr dirty="0"/>
          </a:p>
        </p:txBody>
      </p:sp>
      <p:pic>
        <p:nvPicPr>
          <p:cNvPr id="261" name="Google Shape;261;p23"/>
          <p:cNvPicPr preferRelativeResize="0"/>
          <p:nvPr/>
        </p:nvPicPr>
        <p:blipFill rotWithShape="1">
          <a:blip r:embed="rId3">
            <a:alphaModFix/>
          </a:blip>
          <a:srcRect/>
          <a:stretch/>
        </p:blipFill>
        <p:spPr>
          <a:xfrm>
            <a:off x="8505928" y="4955458"/>
            <a:ext cx="3046976" cy="1628311"/>
          </a:xfrm>
          <a:prstGeom prst="rect">
            <a:avLst/>
          </a:prstGeom>
          <a:noFill/>
          <a:ln>
            <a:noFill/>
          </a:ln>
        </p:spPr>
      </p:pic>
    </p:spTree>
    <p:extLst>
      <p:ext uri="{BB962C8B-B14F-4D97-AF65-F5344CB8AC3E}">
        <p14:creationId xmlns:p14="http://schemas.microsoft.com/office/powerpoint/2010/main" val="42929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5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fade">
                                      <p:cBhvr>
                                        <p:cTn id="12" dur="500"/>
                                        <p:tgtEl>
                                          <p:spTgt spid="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Effect transition="in" filter="fade">
                                      <p:cBhvr>
                                        <p:cTn id="17" dur="500"/>
                                        <p:tgtEl>
                                          <p:spTgt spid="2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GB" dirty="0"/>
              <a:t>CHANGING </a:t>
            </a:r>
            <a:r>
              <a:rPr lang="en-GB" dirty="0" smtClean="0"/>
              <a:t>TRENDS OF DESTINATIONS</a:t>
            </a:r>
            <a:endParaRPr dirty="0"/>
          </a:p>
        </p:txBody>
      </p:sp>
      <p:sp>
        <p:nvSpPr>
          <p:cNvPr id="123" name="Google Shape;123;p2"/>
          <p:cNvSpPr txBox="1">
            <a:spLocks noGrp="1"/>
          </p:cNvSpPr>
          <p:nvPr>
            <p:ph type="body" idx="1"/>
          </p:nvPr>
        </p:nvSpPr>
        <p:spPr>
          <a:xfrm>
            <a:off x="1251678" y="1205347"/>
            <a:ext cx="10178322" cy="3593591"/>
          </a:xfrm>
          <a:prstGeom prst="rect">
            <a:avLst/>
          </a:prstGeom>
          <a:noFill/>
          <a:ln>
            <a:noFill/>
          </a:ln>
        </p:spPr>
        <p:txBody>
          <a:bodyPr spcFirstLastPara="1" wrap="square" lIns="91425" tIns="45700" rIns="91425" bIns="45700" anchor="t" anchorCtr="0">
            <a:normAutofit/>
          </a:bodyPr>
          <a:lstStyle/>
          <a:p>
            <a:pPr marL="228600" lvl="0" indent="-101600" algn="l" rtl="0">
              <a:lnSpc>
                <a:spcPct val="110000"/>
              </a:lnSpc>
              <a:spcBef>
                <a:spcPts val="0"/>
              </a:spcBef>
              <a:spcAft>
                <a:spcPts val="0"/>
              </a:spcAft>
              <a:buSzPts val="2000"/>
              <a:buNone/>
            </a:pPr>
            <a:endParaRPr dirty="0"/>
          </a:p>
          <a:p>
            <a:pPr marL="228600" lvl="0" indent="-228600" algn="l" rtl="0">
              <a:lnSpc>
                <a:spcPct val="110000"/>
              </a:lnSpc>
              <a:spcBef>
                <a:spcPts val="700"/>
              </a:spcBef>
              <a:spcAft>
                <a:spcPts val="0"/>
              </a:spcAft>
              <a:buSzPts val="2000"/>
              <a:buChar char="•"/>
            </a:pPr>
            <a:r>
              <a:rPr lang="en-GB" dirty="0"/>
              <a:t>Destination managers try to react to changing trends</a:t>
            </a:r>
            <a:endParaRPr dirty="0"/>
          </a:p>
          <a:p>
            <a:pPr marL="228600" lvl="0" indent="-228600" algn="l" rtl="0">
              <a:lnSpc>
                <a:spcPct val="110000"/>
              </a:lnSpc>
              <a:spcBef>
                <a:spcPts val="700"/>
              </a:spcBef>
              <a:spcAft>
                <a:spcPts val="0"/>
              </a:spcAft>
              <a:buSzPts val="2000"/>
              <a:buChar char="•"/>
            </a:pPr>
            <a:r>
              <a:rPr lang="en-GB" dirty="0"/>
              <a:t>But, they can’t control them</a:t>
            </a:r>
            <a:endParaRPr dirty="0"/>
          </a:p>
          <a:p>
            <a:pPr marL="228600" lvl="0" indent="-228600" algn="l" rtl="0">
              <a:lnSpc>
                <a:spcPct val="110000"/>
              </a:lnSpc>
              <a:spcBef>
                <a:spcPts val="700"/>
              </a:spcBef>
              <a:spcAft>
                <a:spcPts val="0"/>
              </a:spcAft>
              <a:buSzPts val="2000"/>
              <a:buChar char="•"/>
            </a:pPr>
            <a:r>
              <a:rPr lang="en-GB" b="1" dirty="0"/>
              <a:t>Stakeholders</a:t>
            </a:r>
            <a:r>
              <a:rPr lang="en-GB" dirty="0"/>
              <a:t> can </a:t>
            </a:r>
            <a:r>
              <a:rPr lang="en-GB" dirty="0" smtClean="0"/>
              <a:t>control </a:t>
            </a:r>
            <a:r>
              <a:rPr lang="en-GB" dirty="0"/>
              <a:t>some of these factors</a:t>
            </a:r>
            <a:endParaRPr dirty="0"/>
          </a:p>
          <a:p>
            <a:pPr marL="228600" lvl="0" indent="-228600" algn="l" rtl="0">
              <a:lnSpc>
                <a:spcPct val="110000"/>
              </a:lnSpc>
              <a:spcBef>
                <a:spcPts val="700"/>
              </a:spcBef>
              <a:spcAft>
                <a:spcPts val="0"/>
              </a:spcAft>
              <a:buSzPts val="2000"/>
              <a:buChar char="•"/>
            </a:pPr>
            <a:r>
              <a:rPr lang="en-GB" dirty="0"/>
              <a:t>But lots are outside of their control</a:t>
            </a:r>
            <a:endParaRPr dirty="0"/>
          </a:p>
        </p:txBody>
      </p:sp>
    </p:spTree>
    <p:extLst>
      <p:ext uri="{BB962C8B-B14F-4D97-AF65-F5344CB8AC3E}">
        <p14:creationId xmlns:p14="http://schemas.microsoft.com/office/powerpoint/2010/main" val="4147660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4"/>
          <p:cNvSpPr txBox="1">
            <a:spLocks noGrp="1"/>
          </p:cNvSpPr>
          <p:nvPr>
            <p:ph type="title"/>
          </p:nvPr>
        </p:nvSpPr>
        <p:spPr>
          <a:xfrm>
            <a:off x="1222181" y="657688"/>
            <a:ext cx="10178322" cy="7581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GB" dirty="0"/>
              <a:t>SCHENGEN </a:t>
            </a:r>
            <a:r>
              <a:rPr lang="en-GB" dirty="0" smtClean="0"/>
              <a:t>AREA ACTIVITY</a:t>
            </a:r>
            <a:endParaRPr dirty="0"/>
          </a:p>
        </p:txBody>
      </p:sp>
      <p:sp>
        <p:nvSpPr>
          <p:cNvPr id="267" name="Google Shape;267;p24"/>
          <p:cNvSpPr txBox="1">
            <a:spLocks noGrp="1"/>
          </p:cNvSpPr>
          <p:nvPr>
            <p:ph type="body" idx="1"/>
          </p:nvPr>
        </p:nvSpPr>
        <p:spPr>
          <a:xfrm>
            <a:off x="1084530" y="1500891"/>
            <a:ext cx="10178322" cy="3593591"/>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n-GB" sz="2000" dirty="0"/>
              <a:t>What is it?</a:t>
            </a:r>
            <a:endParaRPr sz="2000" dirty="0"/>
          </a:p>
          <a:p>
            <a:pPr marL="228600" lvl="0" indent="-228600" algn="l" rtl="0">
              <a:lnSpc>
                <a:spcPct val="110000"/>
              </a:lnSpc>
              <a:spcBef>
                <a:spcPts val="700"/>
              </a:spcBef>
              <a:spcAft>
                <a:spcPts val="0"/>
              </a:spcAft>
              <a:buSzPts val="2000"/>
              <a:buChar char="•"/>
            </a:pPr>
            <a:r>
              <a:rPr lang="en-GB" sz="2000" dirty="0"/>
              <a:t>What countries are part of it?</a:t>
            </a:r>
            <a:endParaRPr sz="2000" dirty="0"/>
          </a:p>
          <a:p>
            <a:pPr marL="228600" lvl="0" indent="-228600" algn="l" rtl="0">
              <a:lnSpc>
                <a:spcPct val="110000"/>
              </a:lnSpc>
              <a:spcBef>
                <a:spcPts val="700"/>
              </a:spcBef>
              <a:spcAft>
                <a:spcPts val="0"/>
              </a:spcAft>
              <a:buSzPts val="2000"/>
              <a:buChar char="•"/>
            </a:pPr>
            <a:r>
              <a:rPr lang="en-GB" sz="2000" dirty="0"/>
              <a:t>How much does a Schengen Visa cost if you live outside the EU?</a:t>
            </a:r>
            <a:endParaRPr sz="2000" dirty="0"/>
          </a:p>
          <a:p>
            <a:pPr marL="228600" lvl="0" indent="-228600" algn="l" rtl="0">
              <a:lnSpc>
                <a:spcPct val="110000"/>
              </a:lnSpc>
              <a:spcBef>
                <a:spcPts val="700"/>
              </a:spcBef>
              <a:spcAft>
                <a:spcPts val="0"/>
              </a:spcAft>
              <a:buSzPts val="2000"/>
              <a:buChar char="•"/>
            </a:pPr>
            <a:r>
              <a:rPr lang="en-GB" sz="2000" dirty="0"/>
              <a:t>What happened on the 1</a:t>
            </a:r>
            <a:r>
              <a:rPr lang="en-GB" sz="2000" baseline="30000" dirty="0"/>
              <a:t>st</a:t>
            </a:r>
            <a:r>
              <a:rPr lang="en-GB" sz="2000" dirty="0"/>
              <a:t> January 2021?</a:t>
            </a:r>
            <a:endParaRPr sz="2000" dirty="0"/>
          </a:p>
          <a:p>
            <a:pPr marL="228600" lvl="0" indent="-228600">
              <a:buSzPts val="2000"/>
            </a:pPr>
            <a:r>
              <a:rPr lang="en-GB" sz="2000" dirty="0"/>
              <a:t>What impact(s) did this have? (</a:t>
            </a:r>
            <a:r>
              <a:rPr lang="en-GB" sz="2000" dirty="0">
                <a:hlinkClick r:id="rId3"/>
              </a:rPr>
              <a:t>https://</a:t>
            </a:r>
            <a:r>
              <a:rPr lang="en-GB" sz="2000" dirty="0" smtClean="0">
                <a:hlinkClick r:id="rId3"/>
              </a:rPr>
              <a:t>www.bbc.co.uk/news/uk-46627083</a:t>
            </a:r>
            <a:r>
              <a:rPr lang="en-GB" sz="2000" dirty="0" smtClean="0"/>
              <a:t>)</a:t>
            </a:r>
          </a:p>
          <a:p>
            <a:pPr marL="228600" lvl="0" indent="-228600">
              <a:buSzPts val="2000"/>
            </a:pPr>
            <a:endParaRPr lang="en-GB" sz="2000" dirty="0"/>
          </a:p>
          <a:p>
            <a:pPr marL="228600" lvl="0" indent="-228600" algn="l" rtl="0">
              <a:lnSpc>
                <a:spcPct val="110000"/>
              </a:lnSpc>
              <a:spcBef>
                <a:spcPts val="700"/>
              </a:spcBef>
              <a:spcAft>
                <a:spcPts val="0"/>
              </a:spcAft>
              <a:buSzPts val="2000"/>
              <a:buChar char="•"/>
            </a:pPr>
            <a:endParaRPr sz="2000" dirty="0"/>
          </a:p>
          <a:p>
            <a:pPr marL="228600" lvl="0" indent="-101600" algn="l" rtl="0">
              <a:lnSpc>
                <a:spcPct val="110000"/>
              </a:lnSpc>
              <a:spcBef>
                <a:spcPts val="700"/>
              </a:spcBef>
              <a:spcAft>
                <a:spcPts val="0"/>
              </a:spcAft>
              <a:buSzPts val="2000"/>
              <a:buNone/>
            </a:pPr>
            <a:endParaRPr dirty="0"/>
          </a:p>
        </p:txBody>
      </p:sp>
    </p:spTree>
    <p:extLst>
      <p:ext uri="{BB962C8B-B14F-4D97-AF65-F5344CB8AC3E}">
        <p14:creationId xmlns:p14="http://schemas.microsoft.com/office/powerpoint/2010/main" val="16012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500"/>
                                        <p:tgtEl>
                                          <p:spTgt spid="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Effect transition="in" filter="fade">
                                      <p:cBhvr>
                                        <p:cTn id="12" dur="500"/>
                                        <p:tgtEl>
                                          <p:spTgt spid="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Effect transition="in" filter="fade">
                                      <p:cBhvr>
                                        <p:cTn id="17" dur="500"/>
                                        <p:tgtEl>
                                          <p:spTgt spid="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Effect transition="in" filter="fade">
                                      <p:cBhvr>
                                        <p:cTn id="22" dur="500"/>
                                        <p:tgtEl>
                                          <p:spTgt spid="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Effect transition="in" filter="fade">
                                      <p:cBhvr>
                                        <p:cTn id="27" dur="500"/>
                                        <p:tgtEl>
                                          <p:spTgt spid="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1182852" y="657688"/>
            <a:ext cx="10178322" cy="7581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GB" dirty="0" smtClean="0"/>
              <a:t>Safety and Security </a:t>
            </a:r>
            <a:endParaRPr dirty="0"/>
          </a:p>
        </p:txBody>
      </p:sp>
      <p:sp>
        <p:nvSpPr>
          <p:cNvPr id="279" name="Google Shape;279;p26"/>
          <p:cNvSpPr txBox="1">
            <a:spLocks noGrp="1"/>
          </p:cNvSpPr>
          <p:nvPr>
            <p:ph type="body" idx="1"/>
          </p:nvPr>
        </p:nvSpPr>
        <p:spPr>
          <a:xfrm>
            <a:off x="1251678" y="1415845"/>
            <a:ext cx="10178322" cy="4463747"/>
          </a:xfrm>
          <a:prstGeom prst="rect">
            <a:avLst/>
          </a:prstGeom>
          <a:noFill/>
          <a:ln>
            <a:noFill/>
          </a:ln>
        </p:spPr>
        <p:txBody>
          <a:bodyPr spcFirstLastPara="1" wrap="square" lIns="91425" tIns="45700" rIns="91425" bIns="45700" anchor="t" anchorCtr="0">
            <a:normAutofit fontScale="92500" lnSpcReduction="10000"/>
          </a:bodyPr>
          <a:lstStyle/>
          <a:p>
            <a:pPr marL="0" lvl="0" indent="0">
              <a:spcBef>
                <a:spcPts val="0"/>
              </a:spcBef>
              <a:buSzPts val="2000"/>
              <a:buNone/>
            </a:pPr>
            <a:r>
              <a:rPr lang="en-GB" dirty="0" smtClean="0"/>
              <a:t>What could be the result of political problems?</a:t>
            </a:r>
          </a:p>
          <a:p>
            <a:pPr marL="0" lvl="0" indent="0">
              <a:spcBef>
                <a:spcPts val="0"/>
              </a:spcBef>
              <a:buSzPts val="2000"/>
              <a:buNone/>
            </a:pPr>
            <a:endParaRPr lang="en-GB" dirty="0"/>
          </a:p>
          <a:p>
            <a:pPr marL="0" lvl="0" indent="0" algn="l" rtl="0">
              <a:lnSpc>
                <a:spcPct val="110000"/>
              </a:lnSpc>
              <a:spcBef>
                <a:spcPts val="0"/>
              </a:spcBef>
              <a:spcAft>
                <a:spcPts val="0"/>
              </a:spcAft>
              <a:buSzPts val="2000"/>
              <a:buNone/>
            </a:pPr>
            <a:r>
              <a:rPr lang="en-GB" dirty="0" smtClean="0"/>
              <a:t>War</a:t>
            </a:r>
            <a:r>
              <a:rPr lang="en-GB" dirty="0"/>
              <a:t>?</a:t>
            </a:r>
            <a:endParaRPr dirty="0"/>
          </a:p>
          <a:p>
            <a:pPr marL="0" lvl="0" indent="0" algn="l" rtl="0">
              <a:lnSpc>
                <a:spcPct val="110000"/>
              </a:lnSpc>
              <a:spcBef>
                <a:spcPts val="700"/>
              </a:spcBef>
              <a:spcAft>
                <a:spcPts val="0"/>
              </a:spcAft>
              <a:buSzPts val="2000"/>
              <a:buNone/>
            </a:pPr>
            <a:r>
              <a:rPr lang="en-GB" dirty="0"/>
              <a:t>Poverty?</a:t>
            </a:r>
            <a:endParaRPr dirty="0"/>
          </a:p>
          <a:p>
            <a:pPr marL="0" lvl="0" indent="0" algn="l" rtl="0">
              <a:lnSpc>
                <a:spcPct val="110000"/>
              </a:lnSpc>
              <a:spcBef>
                <a:spcPts val="700"/>
              </a:spcBef>
              <a:spcAft>
                <a:spcPts val="0"/>
              </a:spcAft>
              <a:buSzPts val="2000"/>
              <a:buNone/>
            </a:pPr>
            <a:r>
              <a:rPr lang="en-GB" dirty="0"/>
              <a:t>Famine?</a:t>
            </a:r>
            <a:endParaRPr dirty="0"/>
          </a:p>
          <a:p>
            <a:pPr marL="0" lvl="0" indent="0" algn="l" rtl="0">
              <a:lnSpc>
                <a:spcPct val="110000"/>
              </a:lnSpc>
              <a:spcBef>
                <a:spcPts val="700"/>
              </a:spcBef>
              <a:spcAft>
                <a:spcPts val="0"/>
              </a:spcAft>
              <a:buSzPts val="2000"/>
              <a:buNone/>
            </a:pPr>
            <a:r>
              <a:rPr lang="en-GB" dirty="0"/>
              <a:t>Disease?</a:t>
            </a:r>
            <a:endParaRPr dirty="0"/>
          </a:p>
          <a:p>
            <a:pPr marL="0" lvl="0" indent="0" algn="l" rtl="0">
              <a:lnSpc>
                <a:spcPct val="110000"/>
              </a:lnSpc>
              <a:spcBef>
                <a:spcPts val="700"/>
              </a:spcBef>
              <a:spcAft>
                <a:spcPts val="0"/>
              </a:spcAft>
              <a:buSzPts val="2000"/>
              <a:buNone/>
            </a:pPr>
            <a:r>
              <a:rPr lang="en-GB" dirty="0"/>
              <a:t>Civil unrest/demonstrations</a:t>
            </a:r>
            <a:endParaRPr dirty="0"/>
          </a:p>
          <a:p>
            <a:pPr marL="228600" lvl="0" indent="-101600" algn="l" rtl="0">
              <a:lnSpc>
                <a:spcPct val="110000"/>
              </a:lnSpc>
              <a:spcBef>
                <a:spcPts val="700"/>
              </a:spcBef>
              <a:spcAft>
                <a:spcPts val="0"/>
              </a:spcAft>
              <a:buSzPts val="2000"/>
              <a:buNone/>
            </a:pPr>
            <a:endParaRPr dirty="0"/>
          </a:p>
          <a:p>
            <a:pPr marL="0" lvl="0" indent="0" algn="l" rtl="0">
              <a:lnSpc>
                <a:spcPct val="110000"/>
              </a:lnSpc>
              <a:spcBef>
                <a:spcPts val="700"/>
              </a:spcBef>
              <a:spcAft>
                <a:spcPts val="0"/>
              </a:spcAft>
              <a:buSzPts val="2000"/>
              <a:buNone/>
            </a:pPr>
            <a:r>
              <a:rPr lang="en-GB" dirty="0" smtClean="0"/>
              <a:t>Will </a:t>
            </a:r>
            <a:r>
              <a:rPr lang="en-GB" dirty="0"/>
              <a:t>these be long </a:t>
            </a:r>
            <a:r>
              <a:rPr lang="en-GB" dirty="0" smtClean="0"/>
              <a:t>or short term issues?</a:t>
            </a:r>
            <a:endParaRPr dirty="0"/>
          </a:p>
        </p:txBody>
      </p:sp>
    </p:spTree>
    <p:extLst>
      <p:ext uri="{BB962C8B-B14F-4D97-AF65-F5344CB8AC3E}">
        <p14:creationId xmlns:p14="http://schemas.microsoft.com/office/powerpoint/2010/main" val="1404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22</a:t>
            </a:fld>
            <a:endParaRPr lang="en-GB"/>
          </a:p>
        </p:txBody>
      </p:sp>
      <p:sp>
        <p:nvSpPr>
          <p:cNvPr id="7" name="Content Placeholder 6"/>
          <p:cNvSpPr>
            <a:spLocks noGrp="1"/>
          </p:cNvSpPr>
          <p:nvPr>
            <p:ph idx="1"/>
          </p:nvPr>
        </p:nvSpPr>
        <p:spPr>
          <a:xfrm>
            <a:off x="838200" y="1825625"/>
            <a:ext cx="10515600" cy="3837756"/>
          </a:xfrm>
        </p:spPr>
        <p:txBody>
          <a:bodyPr/>
          <a:lstStyle/>
          <a:p>
            <a:pPr marL="0" indent="0">
              <a:spcBef>
                <a:spcPts val="0"/>
              </a:spcBef>
              <a:buSzPts val="2000"/>
              <a:buNone/>
            </a:pPr>
            <a:r>
              <a:rPr lang="en-GB" dirty="0">
                <a:solidFill>
                  <a:srgbClr val="0070C0"/>
                </a:solidFill>
              </a:rPr>
              <a:t>If areas are known to be unstable the UK government will advise against travelling to an area</a:t>
            </a:r>
          </a:p>
          <a:p>
            <a:pPr marL="0" indent="0">
              <a:spcBef>
                <a:spcPts val="525"/>
              </a:spcBef>
              <a:buSzPts val="2000"/>
              <a:buNone/>
            </a:pPr>
            <a:r>
              <a:rPr lang="en-GB" dirty="0" smtClean="0">
                <a:solidFill>
                  <a:srgbClr val="0070C0"/>
                </a:solidFill>
              </a:rPr>
              <a:t>FCO </a:t>
            </a:r>
            <a:r>
              <a:rPr lang="en-GB" dirty="0">
                <a:solidFill>
                  <a:srgbClr val="0070C0"/>
                </a:solidFill>
              </a:rPr>
              <a:t>travel advice gives this information</a:t>
            </a:r>
          </a:p>
          <a:p>
            <a:pPr marL="0" indent="0">
              <a:spcBef>
                <a:spcPts val="525"/>
              </a:spcBef>
              <a:buSzPts val="2000"/>
              <a:buNone/>
            </a:pPr>
            <a:r>
              <a:rPr lang="en-GB" dirty="0">
                <a:solidFill>
                  <a:srgbClr val="0070C0"/>
                </a:solidFill>
              </a:rPr>
              <a:t>It is often difficult to access these countries anyway as airlines will limit or axe flights to these destinations</a:t>
            </a:r>
          </a:p>
          <a:p>
            <a:pPr marL="0" indent="0">
              <a:spcBef>
                <a:spcPts val="525"/>
              </a:spcBef>
              <a:buSzPts val="2000"/>
              <a:buNone/>
            </a:pPr>
            <a:r>
              <a:rPr lang="en-GB" dirty="0">
                <a:solidFill>
                  <a:srgbClr val="0070C0"/>
                </a:solidFill>
              </a:rPr>
              <a:t>This is to protect staff and passengers</a:t>
            </a:r>
          </a:p>
          <a:p>
            <a:pPr marL="0" indent="0">
              <a:buNone/>
            </a:pPr>
            <a:r>
              <a:rPr lang="en-GB" dirty="0" smtClean="0">
                <a:solidFill>
                  <a:srgbClr val="0070C0"/>
                </a:solidFill>
              </a:rPr>
              <a:t>Research five destinations in the world that the UK advise against all travel to due to political issues with an explanation as to why. Use the FCO website to help you: </a:t>
            </a:r>
            <a:r>
              <a:rPr lang="en-GB" dirty="0">
                <a:solidFill>
                  <a:srgbClr val="0070C0"/>
                </a:solidFill>
                <a:hlinkClick r:id="rId3"/>
              </a:rPr>
              <a:t>https://www.gov.uk/foreign-travel-advice</a:t>
            </a:r>
            <a:r>
              <a:rPr lang="en-GB" dirty="0">
                <a:solidFill>
                  <a:srgbClr val="0070C0"/>
                </a:solidFill>
              </a:rPr>
              <a:t> </a:t>
            </a:r>
          </a:p>
          <a:p>
            <a:pPr marL="0" indent="0">
              <a:buNone/>
            </a:pPr>
            <a:endParaRPr lang="en-GB" dirty="0" smtClean="0">
              <a:solidFill>
                <a:srgbClr val="0070C0"/>
              </a:solidFill>
            </a:endParaRPr>
          </a:p>
          <a:p>
            <a:pPr marL="0" indent="0">
              <a:buNone/>
            </a:pPr>
            <a:endParaRPr lang="en-GB" dirty="0"/>
          </a:p>
        </p:txBody>
      </p:sp>
      <p:sp>
        <p:nvSpPr>
          <p:cNvPr id="6" name="Title 5"/>
          <p:cNvSpPr>
            <a:spLocks noGrp="1"/>
          </p:cNvSpPr>
          <p:nvPr>
            <p:ph type="title"/>
          </p:nvPr>
        </p:nvSpPr>
        <p:spPr/>
        <p:txBody>
          <a:bodyPr/>
          <a:lstStyle/>
          <a:p>
            <a:r>
              <a:rPr lang="en-GB" dirty="0" smtClean="0"/>
              <a:t>Safety and Security</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760790698"/>
              </p:ext>
            </p:extLst>
          </p:nvPr>
        </p:nvGraphicFramePr>
        <p:xfrm>
          <a:off x="938743" y="3744503"/>
          <a:ext cx="10140336" cy="2225040"/>
        </p:xfrm>
        <a:graphic>
          <a:graphicData uri="http://schemas.openxmlformats.org/drawingml/2006/table">
            <a:tbl>
              <a:tblPr firstRow="1" bandRow="1">
                <a:tableStyleId>{3B4B98B0-60AC-42C2-AFA5-B58CD77FA1E5}</a:tableStyleId>
              </a:tblPr>
              <a:tblGrid>
                <a:gridCol w="1479992">
                  <a:extLst>
                    <a:ext uri="{9D8B030D-6E8A-4147-A177-3AD203B41FA5}">
                      <a16:colId xmlns:a16="http://schemas.microsoft.com/office/drawing/2014/main" val="3429703607"/>
                    </a:ext>
                  </a:extLst>
                </a:gridCol>
                <a:gridCol w="8660344">
                  <a:extLst>
                    <a:ext uri="{9D8B030D-6E8A-4147-A177-3AD203B41FA5}">
                      <a16:colId xmlns:a16="http://schemas.microsoft.com/office/drawing/2014/main" val="2372053552"/>
                    </a:ext>
                  </a:extLst>
                </a:gridCol>
              </a:tblGrid>
              <a:tr h="370840">
                <a:tc>
                  <a:txBody>
                    <a:bodyPr/>
                    <a:lstStyle/>
                    <a:p>
                      <a:r>
                        <a:rPr lang="en-GB" dirty="0" smtClean="0">
                          <a:solidFill>
                            <a:srgbClr val="0070C0"/>
                          </a:solidFill>
                        </a:rPr>
                        <a:t>Country</a:t>
                      </a:r>
                      <a:endParaRPr lang="en-GB" dirty="0">
                        <a:solidFill>
                          <a:srgbClr val="0070C0"/>
                        </a:solidFill>
                      </a:endParaRPr>
                    </a:p>
                  </a:txBody>
                  <a:tcPr/>
                </a:tc>
                <a:tc>
                  <a:txBody>
                    <a:bodyPr/>
                    <a:lstStyle/>
                    <a:p>
                      <a:r>
                        <a:rPr lang="en-GB" dirty="0" smtClean="0">
                          <a:solidFill>
                            <a:srgbClr val="0070C0"/>
                          </a:solidFill>
                        </a:rPr>
                        <a:t>Explanation</a:t>
                      </a:r>
                      <a:endParaRPr lang="en-GB" dirty="0">
                        <a:solidFill>
                          <a:srgbClr val="0070C0"/>
                        </a:solidFill>
                      </a:endParaRPr>
                    </a:p>
                  </a:txBody>
                  <a:tcPr/>
                </a:tc>
                <a:extLst>
                  <a:ext uri="{0D108BD9-81ED-4DB2-BD59-A6C34878D82A}">
                    <a16:rowId xmlns:a16="http://schemas.microsoft.com/office/drawing/2014/main" val="2331270459"/>
                  </a:ext>
                </a:extLst>
              </a:tr>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40797048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42685897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705900523"/>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233949017"/>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20675758"/>
                  </a:ext>
                </a:extLst>
              </a:tr>
            </a:tbl>
          </a:graphicData>
        </a:graphic>
      </p:graphicFrame>
    </p:spTree>
    <p:extLst>
      <p:ext uri="{BB962C8B-B14F-4D97-AF65-F5344CB8AC3E}">
        <p14:creationId xmlns:p14="http://schemas.microsoft.com/office/powerpoint/2010/main" val="351459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GB"/>
              <a:t>DRAG YOUR MIND BACK TO UNIT 1…</a:t>
            </a:r>
            <a:endParaRPr/>
          </a:p>
        </p:txBody>
      </p:sp>
      <p:sp>
        <p:nvSpPr>
          <p:cNvPr id="129" name="Google Shape;129;p3"/>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700"/>
              </a:spcBef>
              <a:spcAft>
                <a:spcPts val="0"/>
              </a:spcAft>
              <a:buSzPts val="2000"/>
              <a:buNone/>
            </a:pPr>
            <a:r>
              <a:rPr lang="en-GB" dirty="0" smtClean="0"/>
              <a:t>What </a:t>
            </a:r>
            <a:r>
              <a:rPr lang="en-GB" dirty="0"/>
              <a:t>is a stakeholder?</a:t>
            </a:r>
            <a:endParaRPr dirty="0"/>
          </a:p>
        </p:txBody>
      </p:sp>
      <p:pic>
        <p:nvPicPr>
          <p:cNvPr id="130" name="Google Shape;130;p3" descr="Don't Manage Your Stakeholders...Engage Them - MCFTech"/>
          <p:cNvPicPr preferRelativeResize="0"/>
          <p:nvPr/>
        </p:nvPicPr>
        <p:blipFill rotWithShape="1">
          <a:blip r:embed="rId3">
            <a:alphaModFix/>
          </a:blip>
          <a:srcRect/>
          <a:stretch/>
        </p:blipFill>
        <p:spPr>
          <a:xfrm>
            <a:off x="5394959" y="1769865"/>
            <a:ext cx="4691465" cy="4206543"/>
          </a:xfrm>
          <a:prstGeom prst="rect">
            <a:avLst/>
          </a:prstGeom>
          <a:noFill/>
          <a:ln>
            <a:noFill/>
          </a:ln>
        </p:spPr>
      </p:pic>
    </p:spTree>
    <p:extLst>
      <p:ext uri="{BB962C8B-B14F-4D97-AF65-F5344CB8AC3E}">
        <p14:creationId xmlns:p14="http://schemas.microsoft.com/office/powerpoint/2010/main" val="196799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GB"/>
              <a:t>DRAG YOUR MIND BACK TO UNIT 1…</a:t>
            </a:r>
            <a:endParaRPr/>
          </a:p>
        </p:txBody>
      </p:sp>
      <p:sp>
        <p:nvSpPr>
          <p:cNvPr id="137" name="Google Shape;137;p4"/>
          <p:cNvSpPr txBox="1">
            <a:spLocks noGrp="1"/>
          </p:cNvSpPr>
          <p:nvPr>
            <p:ph type="body" idx="1"/>
          </p:nvPr>
        </p:nvSpPr>
        <p:spPr>
          <a:xfrm>
            <a:off x="1251678" y="1280161"/>
            <a:ext cx="10178322" cy="359359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700"/>
              </a:spcBef>
              <a:spcAft>
                <a:spcPts val="0"/>
              </a:spcAft>
              <a:buSzPts val="2000"/>
              <a:buNone/>
            </a:pPr>
            <a:r>
              <a:rPr lang="en-GB" dirty="0" smtClean="0"/>
              <a:t>We </a:t>
            </a:r>
            <a:r>
              <a:rPr lang="en-GB" dirty="0"/>
              <a:t>looked at lots of factors that affect travel and tourism organisations</a:t>
            </a:r>
            <a:endParaRPr dirty="0"/>
          </a:p>
          <a:p>
            <a:pPr marL="228600" lvl="0" indent="-228600" algn="l" rtl="0">
              <a:lnSpc>
                <a:spcPct val="110000"/>
              </a:lnSpc>
              <a:spcBef>
                <a:spcPts val="700"/>
              </a:spcBef>
              <a:spcAft>
                <a:spcPts val="0"/>
              </a:spcAft>
              <a:buSzPts val="2000"/>
              <a:buChar char="•"/>
            </a:pPr>
            <a:r>
              <a:rPr lang="en-GB" dirty="0"/>
              <a:t>Can you remember any of them</a:t>
            </a:r>
            <a:r>
              <a:rPr lang="en-GB" dirty="0" smtClean="0"/>
              <a:t>?</a:t>
            </a:r>
          </a:p>
          <a:p>
            <a:pPr marL="0" lvl="0" indent="0" algn="l" rtl="0">
              <a:lnSpc>
                <a:spcPct val="110000"/>
              </a:lnSpc>
              <a:spcBef>
                <a:spcPts val="700"/>
              </a:spcBef>
              <a:spcAft>
                <a:spcPts val="0"/>
              </a:spcAft>
              <a:buSzPts val="2000"/>
              <a:buNone/>
            </a:pPr>
            <a:endParaRPr dirty="0"/>
          </a:p>
        </p:txBody>
      </p:sp>
      <p:pic>
        <p:nvPicPr>
          <p:cNvPr id="2" name="Picture 1"/>
          <p:cNvPicPr>
            <a:picLocks noChangeAspect="1"/>
          </p:cNvPicPr>
          <p:nvPr/>
        </p:nvPicPr>
        <p:blipFill>
          <a:blip r:embed="rId3"/>
          <a:stretch>
            <a:fillRect/>
          </a:stretch>
        </p:blipFill>
        <p:spPr>
          <a:xfrm>
            <a:off x="1251678" y="3175891"/>
            <a:ext cx="3109229" cy="2883658"/>
          </a:xfrm>
          <a:prstGeom prst="rect">
            <a:avLst/>
          </a:prstGeom>
        </p:spPr>
      </p:pic>
    </p:spTree>
    <p:extLst>
      <p:ext uri="{BB962C8B-B14F-4D97-AF65-F5344CB8AC3E}">
        <p14:creationId xmlns:p14="http://schemas.microsoft.com/office/powerpoint/2010/main" val="38786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12;p5">
            <a:extLst>
              <a:ext uri="{FF2B5EF4-FFF2-40B4-BE49-F238E27FC236}">
                <a16:creationId xmlns:a16="http://schemas.microsoft.com/office/drawing/2014/main" id="{2E01EDA5-4F65-42F0-87B6-6CEDFAB8BACD}"/>
              </a:ext>
            </a:extLst>
          </p:cNvPr>
          <p:cNvGrpSpPr/>
          <p:nvPr/>
        </p:nvGrpSpPr>
        <p:grpSpPr>
          <a:xfrm>
            <a:off x="2966394" y="643468"/>
            <a:ext cx="6259209" cy="5571064"/>
            <a:chOff x="1409079" y="23449"/>
            <a:chExt cx="6144865" cy="6030049"/>
          </a:xfrm>
        </p:grpSpPr>
        <p:sp>
          <p:nvSpPr>
            <p:cNvPr id="3" name="Google Shape;113;p5">
              <a:extLst>
                <a:ext uri="{FF2B5EF4-FFF2-40B4-BE49-F238E27FC236}">
                  <a16:creationId xmlns:a16="http://schemas.microsoft.com/office/drawing/2014/main" id="{1C27FA7C-08DA-4315-88AC-A08B74B3E9B3}"/>
                </a:ext>
              </a:extLst>
            </p:cNvPr>
            <p:cNvSpPr/>
            <p:nvPr/>
          </p:nvSpPr>
          <p:spPr>
            <a:xfrm>
              <a:off x="3588931" y="2224514"/>
              <a:ext cx="1734713" cy="1931574"/>
            </a:xfrm>
            <a:prstGeom prst="ellipse">
              <a:avLst/>
            </a:prstGeom>
            <a:solidFill>
              <a:schemeClr val="tx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4" name="Google Shape;114;p5">
              <a:extLst>
                <a:ext uri="{FF2B5EF4-FFF2-40B4-BE49-F238E27FC236}">
                  <a16:creationId xmlns:a16="http://schemas.microsoft.com/office/drawing/2014/main" id="{A43E1C9A-B36C-4A28-A44F-10DFE8A1D432}"/>
                </a:ext>
              </a:extLst>
            </p:cNvPr>
            <p:cNvSpPr txBox="1"/>
            <p:nvPr/>
          </p:nvSpPr>
          <p:spPr>
            <a:xfrm>
              <a:off x="3830646" y="2601316"/>
              <a:ext cx="1328657" cy="1251117"/>
            </a:xfrm>
            <a:prstGeom prst="rect">
              <a:avLst/>
            </a:prstGeom>
            <a:noFill/>
            <a:ln>
              <a:noFill/>
            </a:ln>
          </p:spPr>
          <p:txBody>
            <a:bodyPr spcFirstLastPara="1" wrap="square" lIns="8250" tIns="8250" rIns="8250" bIns="8250" anchor="ctr" anchorCtr="0">
              <a:noAutofit/>
            </a:bodyPr>
            <a:lstStyle/>
            <a:p>
              <a:pPr algn="ctr">
                <a:lnSpc>
                  <a:spcPct val="90000"/>
                </a:lnSpc>
                <a:spcAft>
                  <a:spcPts val="600"/>
                </a:spcAft>
                <a:buClr>
                  <a:schemeClr val="lt1"/>
                </a:buClr>
                <a:buSzPts val="1300"/>
              </a:pPr>
              <a:r>
                <a:rPr lang="en-GB" dirty="0">
                  <a:solidFill>
                    <a:schemeClr val="lt1"/>
                  </a:solidFill>
                  <a:latin typeface="Calibri"/>
                  <a:ea typeface="Calibri"/>
                  <a:cs typeface="Calibri"/>
                  <a:sym typeface="Calibri"/>
                </a:rPr>
                <a:t>Factors affecting the changing popularity &amp; appeal of destinations</a:t>
              </a:r>
              <a:endParaRPr dirty="0"/>
            </a:p>
          </p:txBody>
        </p:sp>
        <p:sp>
          <p:nvSpPr>
            <p:cNvPr id="5" name="Google Shape;115;p5">
              <a:extLst>
                <a:ext uri="{FF2B5EF4-FFF2-40B4-BE49-F238E27FC236}">
                  <a16:creationId xmlns:a16="http://schemas.microsoft.com/office/drawing/2014/main" id="{41DCCBB4-B2AF-4F49-8521-2DCFC9A390B2}"/>
                </a:ext>
              </a:extLst>
            </p:cNvPr>
            <p:cNvSpPr/>
            <p:nvPr/>
          </p:nvSpPr>
          <p:spPr>
            <a:xfrm rot="-5400000">
              <a:off x="4089898" y="1964738"/>
              <a:ext cx="783227" cy="3143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6" name="Google Shape;116;p5">
              <a:extLst>
                <a:ext uri="{FF2B5EF4-FFF2-40B4-BE49-F238E27FC236}">
                  <a16:creationId xmlns:a16="http://schemas.microsoft.com/office/drawing/2014/main" id="{D10774B4-1D05-4641-8704-408280677AD1}"/>
                </a:ext>
              </a:extLst>
            </p:cNvPr>
            <p:cNvSpPr txBox="1"/>
            <p:nvPr/>
          </p:nvSpPr>
          <p:spPr>
            <a:xfrm rot="-5400000">
              <a:off x="4461931" y="1960876"/>
              <a:ext cx="39161" cy="39161"/>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a:solidFill>
                  <a:schemeClr val="dk1"/>
                </a:solidFill>
                <a:latin typeface="Calibri"/>
                <a:ea typeface="Calibri"/>
                <a:cs typeface="Calibri"/>
                <a:sym typeface="Calibri"/>
              </a:endParaRPr>
            </a:p>
          </p:txBody>
        </p:sp>
        <p:sp>
          <p:nvSpPr>
            <p:cNvPr id="7" name="Google Shape;117;p5">
              <a:extLst>
                <a:ext uri="{FF2B5EF4-FFF2-40B4-BE49-F238E27FC236}">
                  <a16:creationId xmlns:a16="http://schemas.microsoft.com/office/drawing/2014/main" id="{DBF62C06-B459-45EE-8098-C475945347B7}"/>
                </a:ext>
              </a:extLst>
            </p:cNvPr>
            <p:cNvSpPr/>
            <p:nvPr/>
          </p:nvSpPr>
          <p:spPr>
            <a:xfrm>
              <a:off x="3698815" y="23449"/>
              <a:ext cx="1565393" cy="1565393"/>
            </a:xfrm>
            <a:prstGeom prst="ellipse">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8" name="Google Shape;118;p5">
              <a:extLst>
                <a:ext uri="{FF2B5EF4-FFF2-40B4-BE49-F238E27FC236}">
                  <a16:creationId xmlns:a16="http://schemas.microsoft.com/office/drawing/2014/main" id="{EAB88638-5798-419B-B15A-A75C56011C80}"/>
                </a:ext>
              </a:extLst>
            </p:cNvPr>
            <p:cNvSpPr txBox="1"/>
            <p:nvPr/>
          </p:nvSpPr>
          <p:spPr>
            <a:xfrm>
              <a:off x="3928061" y="252695"/>
              <a:ext cx="1106901" cy="1106901"/>
            </a:xfrm>
            <a:prstGeom prst="rect">
              <a:avLst/>
            </a:prstGeom>
            <a:noFill/>
            <a:ln>
              <a:noFill/>
            </a:ln>
          </p:spPr>
          <p:txBody>
            <a:bodyPr spcFirstLastPara="1" wrap="square" lIns="10775" tIns="10775" rIns="10775" bIns="10775" anchor="ctr" anchorCtr="0">
              <a:normAutofit/>
            </a:bodyPr>
            <a:lstStyle/>
            <a:p>
              <a:pPr algn="ctr">
                <a:lnSpc>
                  <a:spcPct val="90000"/>
                </a:lnSpc>
                <a:spcAft>
                  <a:spcPts val="600"/>
                </a:spcAft>
                <a:buClr>
                  <a:schemeClr val="lt1"/>
                </a:buClr>
                <a:buSzPts val="1700"/>
              </a:pPr>
              <a:r>
                <a:rPr lang="en-GB" b="1">
                  <a:solidFill>
                    <a:schemeClr val="lt1"/>
                  </a:solidFill>
                  <a:latin typeface="Calibri"/>
                  <a:ea typeface="Calibri"/>
                  <a:cs typeface="Calibri"/>
                  <a:sym typeface="Calibri"/>
                </a:rPr>
                <a:t>Political factors</a:t>
              </a:r>
              <a:endParaRPr b="1"/>
            </a:p>
          </p:txBody>
        </p:sp>
        <p:sp>
          <p:nvSpPr>
            <p:cNvPr id="9" name="Google Shape;119;p5">
              <a:extLst>
                <a:ext uri="{FF2B5EF4-FFF2-40B4-BE49-F238E27FC236}">
                  <a16:creationId xmlns:a16="http://schemas.microsoft.com/office/drawing/2014/main" id="{23239CE7-2D86-4653-A880-334D0C430854}"/>
                </a:ext>
              </a:extLst>
            </p:cNvPr>
            <p:cNvSpPr/>
            <p:nvPr/>
          </p:nvSpPr>
          <p:spPr>
            <a:xfrm rot="-2314286">
              <a:off x="5008011" y="2406878"/>
              <a:ext cx="783227" cy="3143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0" name="Google Shape;120;p5">
              <a:extLst>
                <a:ext uri="{FF2B5EF4-FFF2-40B4-BE49-F238E27FC236}">
                  <a16:creationId xmlns:a16="http://schemas.microsoft.com/office/drawing/2014/main" id="{2CB80DE4-62D7-4A91-A0B2-87A9198A1626}"/>
                </a:ext>
              </a:extLst>
            </p:cNvPr>
            <p:cNvSpPr txBox="1"/>
            <p:nvPr/>
          </p:nvSpPr>
          <p:spPr>
            <a:xfrm rot="-2314286">
              <a:off x="5380044" y="2403016"/>
              <a:ext cx="39161" cy="39161"/>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a:solidFill>
                  <a:schemeClr val="dk1"/>
                </a:solidFill>
                <a:latin typeface="Calibri"/>
                <a:ea typeface="Calibri"/>
                <a:cs typeface="Calibri"/>
                <a:sym typeface="Calibri"/>
              </a:endParaRPr>
            </a:p>
          </p:txBody>
        </p:sp>
        <p:sp>
          <p:nvSpPr>
            <p:cNvPr id="11" name="Google Shape;121;p5">
              <a:extLst>
                <a:ext uri="{FF2B5EF4-FFF2-40B4-BE49-F238E27FC236}">
                  <a16:creationId xmlns:a16="http://schemas.microsoft.com/office/drawing/2014/main" id="{35028F4C-550E-4C47-A910-7A6EBA61A18C}"/>
                </a:ext>
              </a:extLst>
            </p:cNvPr>
            <p:cNvSpPr/>
            <p:nvPr/>
          </p:nvSpPr>
          <p:spPr>
            <a:xfrm>
              <a:off x="5535040" y="907729"/>
              <a:ext cx="1565393" cy="1565393"/>
            </a:xfrm>
            <a:prstGeom prst="ellipse">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 name="Google Shape;122;p5">
              <a:extLst>
                <a:ext uri="{FF2B5EF4-FFF2-40B4-BE49-F238E27FC236}">
                  <a16:creationId xmlns:a16="http://schemas.microsoft.com/office/drawing/2014/main" id="{C8AE1EF2-D954-4DF8-A887-18DD7897F384}"/>
                </a:ext>
              </a:extLst>
            </p:cNvPr>
            <p:cNvSpPr txBox="1"/>
            <p:nvPr/>
          </p:nvSpPr>
          <p:spPr>
            <a:xfrm>
              <a:off x="5764286" y="1136975"/>
              <a:ext cx="1106901" cy="1106901"/>
            </a:xfrm>
            <a:prstGeom prst="rect">
              <a:avLst/>
            </a:prstGeom>
            <a:noFill/>
            <a:ln>
              <a:noFill/>
            </a:ln>
          </p:spPr>
          <p:txBody>
            <a:bodyPr spcFirstLastPara="1" wrap="square" lIns="10775" tIns="10775" rIns="10775" bIns="10775" anchor="ctr" anchorCtr="0">
              <a:normAutofit/>
            </a:bodyPr>
            <a:lstStyle/>
            <a:p>
              <a:pPr algn="ctr">
                <a:lnSpc>
                  <a:spcPct val="90000"/>
                </a:lnSpc>
                <a:spcAft>
                  <a:spcPts val="600"/>
                </a:spcAft>
                <a:buClr>
                  <a:schemeClr val="lt1"/>
                </a:buClr>
                <a:buSzPts val="1700"/>
              </a:pPr>
              <a:r>
                <a:rPr lang="en-GB">
                  <a:solidFill>
                    <a:schemeClr val="lt1"/>
                  </a:solidFill>
                  <a:latin typeface="Calibri"/>
                  <a:ea typeface="Calibri"/>
                  <a:cs typeface="Calibri"/>
                  <a:sym typeface="Calibri"/>
                </a:rPr>
                <a:t>Economic climate</a:t>
              </a:r>
              <a:endParaRPr/>
            </a:p>
          </p:txBody>
        </p:sp>
        <p:sp>
          <p:nvSpPr>
            <p:cNvPr id="13" name="Google Shape;123;p5">
              <a:extLst>
                <a:ext uri="{FF2B5EF4-FFF2-40B4-BE49-F238E27FC236}">
                  <a16:creationId xmlns:a16="http://schemas.microsoft.com/office/drawing/2014/main" id="{8D7DEAE3-913F-430A-8768-F3375F52104A}"/>
                </a:ext>
              </a:extLst>
            </p:cNvPr>
            <p:cNvSpPr/>
            <p:nvPr/>
          </p:nvSpPr>
          <p:spPr>
            <a:xfrm rot="771429">
              <a:off x="5234766" y="3400357"/>
              <a:ext cx="783227" cy="3143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4" name="Google Shape;124;p5">
              <a:extLst>
                <a:ext uri="{FF2B5EF4-FFF2-40B4-BE49-F238E27FC236}">
                  <a16:creationId xmlns:a16="http://schemas.microsoft.com/office/drawing/2014/main" id="{2297CA6B-8B45-48AE-A4DE-BAADE13FA5CB}"/>
                </a:ext>
              </a:extLst>
            </p:cNvPr>
            <p:cNvSpPr txBox="1"/>
            <p:nvPr/>
          </p:nvSpPr>
          <p:spPr>
            <a:xfrm rot="771429">
              <a:off x="5606799" y="3396495"/>
              <a:ext cx="39161" cy="39161"/>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a:solidFill>
                  <a:schemeClr val="dk1"/>
                </a:solidFill>
                <a:latin typeface="Calibri"/>
                <a:ea typeface="Calibri"/>
                <a:cs typeface="Calibri"/>
                <a:sym typeface="Calibri"/>
              </a:endParaRPr>
            </a:p>
          </p:txBody>
        </p:sp>
        <p:sp>
          <p:nvSpPr>
            <p:cNvPr id="15" name="Google Shape;125;p5">
              <a:extLst>
                <a:ext uri="{FF2B5EF4-FFF2-40B4-BE49-F238E27FC236}">
                  <a16:creationId xmlns:a16="http://schemas.microsoft.com/office/drawing/2014/main" id="{69506584-A3F2-40A7-BEA3-C1F4E5458EE8}"/>
                </a:ext>
              </a:extLst>
            </p:cNvPr>
            <p:cNvSpPr/>
            <p:nvPr/>
          </p:nvSpPr>
          <p:spPr>
            <a:xfrm>
              <a:off x="5988551" y="2894688"/>
              <a:ext cx="1565393" cy="1565393"/>
            </a:xfrm>
            <a:prstGeom prst="ellipse">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6" name="Google Shape;126;p5">
              <a:extLst>
                <a:ext uri="{FF2B5EF4-FFF2-40B4-BE49-F238E27FC236}">
                  <a16:creationId xmlns:a16="http://schemas.microsoft.com/office/drawing/2014/main" id="{28B989FB-4860-4CF5-9759-EC9265F5CC43}"/>
                </a:ext>
              </a:extLst>
            </p:cNvPr>
            <p:cNvSpPr txBox="1"/>
            <p:nvPr/>
          </p:nvSpPr>
          <p:spPr>
            <a:xfrm>
              <a:off x="6217797" y="3123934"/>
              <a:ext cx="1106901" cy="1106901"/>
            </a:xfrm>
            <a:prstGeom prst="rect">
              <a:avLst/>
            </a:prstGeom>
            <a:noFill/>
            <a:ln>
              <a:noFill/>
            </a:ln>
          </p:spPr>
          <p:txBody>
            <a:bodyPr spcFirstLastPara="1" wrap="square" lIns="10775" tIns="10775" rIns="10775" bIns="10775" anchor="ctr" anchorCtr="0">
              <a:normAutofit/>
            </a:bodyPr>
            <a:lstStyle/>
            <a:p>
              <a:pPr algn="ctr">
                <a:lnSpc>
                  <a:spcPct val="90000"/>
                </a:lnSpc>
                <a:spcAft>
                  <a:spcPts val="600"/>
                </a:spcAft>
                <a:buClr>
                  <a:schemeClr val="lt1"/>
                </a:buClr>
                <a:buSzPts val="1700"/>
              </a:pPr>
              <a:r>
                <a:rPr lang="en-GB">
                  <a:latin typeface="Calibri"/>
                  <a:ea typeface="Calibri"/>
                  <a:cs typeface="Calibri"/>
                  <a:sym typeface="Calibri"/>
                </a:rPr>
                <a:t>Accessibility and availability</a:t>
              </a:r>
              <a:endParaRPr/>
            </a:p>
          </p:txBody>
        </p:sp>
        <p:sp>
          <p:nvSpPr>
            <p:cNvPr id="17" name="Google Shape;127;p5">
              <a:extLst>
                <a:ext uri="{FF2B5EF4-FFF2-40B4-BE49-F238E27FC236}">
                  <a16:creationId xmlns:a16="http://schemas.microsoft.com/office/drawing/2014/main" id="{AA70A52A-C00C-4BED-858E-8D984940A259}"/>
                </a:ext>
              </a:extLst>
            </p:cNvPr>
            <p:cNvSpPr/>
            <p:nvPr/>
          </p:nvSpPr>
          <p:spPr>
            <a:xfrm rot="3857143">
              <a:off x="4599412" y="4197066"/>
              <a:ext cx="783227" cy="3143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8" name="Google Shape;128;p5">
              <a:extLst>
                <a:ext uri="{FF2B5EF4-FFF2-40B4-BE49-F238E27FC236}">
                  <a16:creationId xmlns:a16="http://schemas.microsoft.com/office/drawing/2014/main" id="{1849F553-CA16-400F-99E5-327E3F954A59}"/>
                </a:ext>
              </a:extLst>
            </p:cNvPr>
            <p:cNvSpPr txBox="1"/>
            <p:nvPr/>
          </p:nvSpPr>
          <p:spPr>
            <a:xfrm rot="3857143">
              <a:off x="4971445" y="4193204"/>
              <a:ext cx="39161" cy="39161"/>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a:solidFill>
                  <a:schemeClr val="dk1"/>
                </a:solidFill>
                <a:latin typeface="Calibri"/>
                <a:ea typeface="Calibri"/>
                <a:cs typeface="Calibri"/>
                <a:sym typeface="Calibri"/>
              </a:endParaRPr>
            </a:p>
          </p:txBody>
        </p:sp>
        <p:sp>
          <p:nvSpPr>
            <p:cNvPr id="19" name="Google Shape;129;p5">
              <a:extLst>
                <a:ext uri="{FF2B5EF4-FFF2-40B4-BE49-F238E27FC236}">
                  <a16:creationId xmlns:a16="http://schemas.microsoft.com/office/drawing/2014/main" id="{35B7E2F0-8F4E-4370-B85C-B3726AB6E51B}"/>
                </a:ext>
              </a:extLst>
            </p:cNvPr>
            <p:cNvSpPr/>
            <p:nvPr/>
          </p:nvSpPr>
          <p:spPr>
            <a:xfrm>
              <a:off x="4717843" y="4488105"/>
              <a:ext cx="1565393" cy="1565393"/>
            </a:xfrm>
            <a:prstGeom prst="ellipse">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0" name="Google Shape;130;p5">
              <a:extLst>
                <a:ext uri="{FF2B5EF4-FFF2-40B4-BE49-F238E27FC236}">
                  <a16:creationId xmlns:a16="http://schemas.microsoft.com/office/drawing/2014/main" id="{E6B5B246-3A31-4BA3-8003-5DC2839BE910}"/>
                </a:ext>
              </a:extLst>
            </p:cNvPr>
            <p:cNvSpPr txBox="1"/>
            <p:nvPr/>
          </p:nvSpPr>
          <p:spPr>
            <a:xfrm>
              <a:off x="4947089" y="4717351"/>
              <a:ext cx="1106901" cy="1106901"/>
            </a:xfrm>
            <a:prstGeom prst="rect">
              <a:avLst/>
            </a:prstGeom>
            <a:noFill/>
            <a:ln>
              <a:noFill/>
            </a:ln>
          </p:spPr>
          <p:txBody>
            <a:bodyPr spcFirstLastPara="1" wrap="square" lIns="10775" tIns="10775" rIns="10775" bIns="10775" anchor="ctr" anchorCtr="0">
              <a:normAutofit/>
            </a:bodyPr>
            <a:lstStyle/>
            <a:p>
              <a:pPr algn="ctr">
                <a:lnSpc>
                  <a:spcPct val="90000"/>
                </a:lnSpc>
                <a:spcAft>
                  <a:spcPts val="600"/>
                </a:spcAft>
                <a:buClr>
                  <a:schemeClr val="lt1"/>
                </a:buClr>
                <a:buSzPts val="1700"/>
              </a:pPr>
              <a:r>
                <a:rPr lang="en-GB">
                  <a:solidFill>
                    <a:schemeClr val="lt1"/>
                  </a:solidFill>
                  <a:latin typeface="Calibri"/>
                  <a:ea typeface="Calibri"/>
                  <a:cs typeface="Calibri"/>
                  <a:sym typeface="Calibri"/>
                </a:rPr>
                <a:t>Image and promotion</a:t>
              </a:r>
              <a:endParaRPr/>
            </a:p>
          </p:txBody>
        </p:sp>
        <p:sp>
          <p:nvSpPr>
            <p:cNvPr id="21" name="Google Shape;131;p5">
              <a:extLst>
                <a:ext uri="{FF2B5EF4-FFF2-40B4-BE49-F238E27FC236}">
                  <a16:creationId xmlns:a16="http://schemas.microsoft.com/office/drawing/2014/main" id="{469FCC6A-74FA-4756-8552-0BD75A030FD5}"/>
                </a:ext>
              </a:extLst>
            </p:cNvPr>
            <p:cNvSpPr/>
            <p:nvPr/>
          </p:nvSpPr>
          <p:spPr>
            <a:xfrm rot="6942857">
              <a:off x="3580384" y="4197066"/>
              <a:ext cx="783227" cy="3143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2" name="Google Shape;132;p5">
              <a:extLst>
                <a:ext uri="{FF2B5EF4-FFF2-40B4-BE49-F238E27FC236}">
                  <a16:creationId xmlns:a16="http://schemas.microsoft.com/office/drawing/2014/main" id="{FCCDEFC3-D8A1-4B71-850A-DC7A3F5D8E4A}"/>
                </a:ext>
              </a:extLst>
            </p:cNvPr>
            <p:cNvSpPr txBox="1"/>
            <p:nvPr/>
          </p:nvSpPr>
          <p:spPr>
            <a:xfrm rot="-3857143">
              <a:off x="3952417" y="4193204"/>
              <a:ext cx="39161" cy="39161"/>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a:solidFill>
                  <a:schemeClr val="dk1"/>
                </a:solidFill>
                <a:latin typeface="Calibri"/>
                <a:ea typeface="Calibri"/>
                <a:cs typeface="Calibri"/>
                <a:sym typeface="Calibri"/>
              </a:endParaRPr>
            </a:p>
          </p:txBody>
        </p:sp>
        <p:sp>
          <p:nvSpPr>
            <p:cNvPr id="23" name="Google Shape;133;p5">
              <a:extLst>
                <a:ext uri="{FF2B5EF4-FFF2-40B4-BE49-F238E27FC236}">
                  <a16:creationId xmlns:a16="http://schemas.microsoft.com/office/drawing/2014/main" id="{4507C893-2D16-4D4F-B9B2-6A53183C68A0}"/>
                </a:ext>
              </a:extLst>
            </p:cNvPr>
            <p:cNvSpPr/>
            <p:nvPr/>
          </p:nvSpPr>
          <p:spPr>
            <a:xfrm>
              <a:off x="2679786" y="4488105"/>
              <a:ext cx="1565393" cy="1565393"/>
            </a:xfrm>
            <a:prstGeom prst="ellipse">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4" name="Google Shape;134;p5">
              <a:extLst>
                <a:ext uri="{FF2B5EF4-FFF2-40B4-BE49-F238E27FC236}">
                  <a16:creationId xmlns:a16="http://schemas.microsoft.com/office/drawing/2014/main" id="{9B03F918-7D33-4A49-BF20-DF9CC4A86888}"/>
                </a:ext>
              </a:extLst>
            </p:cNvPr>
            <p:cNvSpPr txBox="1"/>
            <p:nvPr/>
          </p:nvSpPr>
          <p:spPr>
            <a:xfrm>
              <a:off x="2909032" y="4717351"/>
              <a:ext cx="1106901" cy="1106901"/>
            </a:xfrm>
            <a:prstGeom prst="rect">
              <a:avLst/>
            </a:prstGeom>
            <a:noFill/>
            <a:ln>
              <a:noFill/>
            </a:ln>
          </p:spPr>
          <p:txBody>
            <a:bodyPr spcFirstLastPara="1" wrap="square" lIns="10775" tIns="10775" rIns="10775" bIns="10775" anchor="ctr" anchorCtr="0">
              <a:normAutofit/>
            </a:bodyPr>
            <a:lstStyle/>
            <a:p>
              <a:pPr algn="ctr">
                <a:lnSpc>
                  <a:spcPct val="90000"/>
                </a:lnSpc>
                <a:spcAft>
                  <a:spcPts val="600"/>
                </a:spcAft>
                <a:buClr>
                  <a:schemeClr val="lt1"/>
                </a:buClr>
                <a:buSzPts val="1700"/>
              </a:pPr>
              <a:r>
                <a:rPr lang="en-GB">
                  <a:solidFill>
                    <a:schemeClr val="lt1"/>
                  </a:solidFill>
                  <a:latin typeface="Calibri"/>
                  <a:ea typeface="Calibri"/>
                  <a:cs typeface="Calibri"/>
                  <a:sym typeface="Calibri"/>
                </a:rPr>
                <a:t>Changing markets</a:t>
              </a:r>
              <a:endParaRPr/>
            </a:p>
          </p:txBody>
        </p:sp>
        <p:sp>
          <p:nvSpPr>
            <p:cNvPr id="25" name="Google Shape;135;p5">
              <a:extLst>
                <a:ext uri="{FF2B5EF4-FFF2-40B4-BE49-F238E27FC236}">
                  <a16:creationId xmlns:a16="http://schemas.microsoft.com/office/drawing/2014/main" id="{012A1AFA-AE15-4537-BC3A-353FB20D5928}"/>
                </a:ext>
              </a:extLst>
            </p:cNvPr>
            <p:cNvSpPr/>
            <p:nvPr/>
          </p:nvSpPr>
          <p:spPr>
            <a:xfrm rot="10028571">
              <a:off x="2945030" y="3400357"/>
              <a:ext cx="783227" cy="3143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6" name="Google Shape;136;p5">
              <a:extLst>
                <a:ext uri="{FF2B5EF4-FFF2-40B4-BE49-F238E27FC236}">
                  <a16:creationId xmlns:a16="http://schemas.microsoft.com/office/drawing/2014/main" id="{3441B55E-E2FD-4E84-96F1-B469A9C1AD9F}"/>
                </a:ext>
              </a:extLst>
            </p:cNvPr>
            <p:cNvSpPr txBox="1"/>
            <p:nvPr/>
          </p:nvSpPr>
          <p:spPr>
            <a:xfrm rot="-771429">
              <a:off x="3317063" y="3396495"/>
              <a:ext cx="39161" cy="39161"/>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a:solidFill>
                  <a:schemeClr val="dk1"/>
                </a:solidFill>
                <a:latin typeface="Calibri"/>
                <a:ea typeface="Calibri"/>
                <a:cs typeface="Calibri"/>
                <a:sym typeface="Calibri"/>
              </a:endParaRPr>
            </a:p>
          </p:txBody>
        </p:sp>
        <p:sp>
          <p:nvSpPr>
            <p:cNvPr id="27" name="Google Shape;137;p5">
              <a:extLst>
                <a:ext uri="{FF2B5EF4-FFF2-40B4-BE49-F238E27FC236}">
                  <a16:creationId xmlns:a16="http://schemas.microsoft.com/office/drawing/2014/main" id="{81E04B75-6BA1-4581-A01A-5EBBF96A9A12}"/>
                </a:ext>
              </a:extLst>
            </p:cNvPr>
            <p:cNvSpPr/>
            <p:nvPr/>
          </p:nvSpPr>
          <p:spPr>
            <a:xfrm>
              <a:off x="1409079" y="2894688"/>
              <a:ext cx="1565393" cy="1565393"/>
            </a:xfrm>
            <a:prstGeom prst="ellipse">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8" name="Google Shape;138;p5">
              <a:extLst>
                <a:ext uri="{FF2B5EF4-FFF2-40B4-BE49-F238E27FC236}">
                  <a16:creationId xmlns:a16="http://schemas.microsoft.com/office/drawing/2014/main" id="{D95BCA99-E0C7-4B7C-B9D1-DBAA143892C8}"/>
                </a:ext>
              </a:extLst>
            </p:cNvPr>
            <p:cNvSpPr txBox="1"/>
            <p:nvPr/>
          </p:nvSpPr>
          <p:spPr>
            <a:xfrm>
              <a:off x="1638325" y="3123934"/>
              <a:ext cx="1106901" cy="1106901"/>
            </a:xfrm>
            <a:prstGeom prst="rect">
              <a:avLst/>
            </a:prstGeom>
            <a:noFill/>
            <a:ln>
              <a:noFill/>
            </a:ln>
          </p:spPr>
          <p:txBody>
            <a:bodyPr spcFirstLastPara="1" wrap="square" lIns="10775" tIns="10775" rIns="10775" bIns="10775" anchor="ctr" anchorCtr="0">
              <a:normAutofit/>
            </a:bodyPr>
            <a:lstStyle/>
            <a:p>
              <a:pPr algn="ctr">
                <a:lnSpc>
                  <a:spcPct val="90000"/>
                </a:lnSpc>
                <a:spcAft>
                  <a:spcPts val="600"/>
                </a:spcAft>
                <a:buClr>
                  <a:schemeClr val="lt1"/>
                </a:buClr>
                <a:buSzPts val="1700"/>
              </a:pPr>
              <a:r>
                <a:rPr lang="en-GB">
                  <a:solidFill>
                    <a:schemeClr val="lt1"/>
                  </a:solidFill>
                  <a:latin typeface="Calibri"/>
                  <a:ea typeface="Calibri"/>
                  <a:cs typeface="Calibri"/>
                  <a:sym typeface="Calibri"/>
                </a:rPr>
                <a:t>Natural disasters</a:t>
              </a:r>
              <a:endParaRPr/>
            </a:p>
          </p:txBody>
        </p:sp>
        <p:sp>
          <p:nvSpPr>
            <p:cNvPr id="29" name="Google Shape;139;p5">
              <a:extLst>
                <a:ext uri="{FF2B5EF4-FFF2-40B4-BE49-F238E27FC236}">
                  <a16:creationId xmlns:a16="http://schemas.microsoft.com/office/drawing/2014/main" id="{C65EF195-871C-428E-ACB8-F9C24DA0FEAA}"/>
                </a:ext>
              </a:extLst>
            </p:cNvPr>
            <p:cNvSpPr/>
            <p:nvPr/>
          </p:nvSpPr>
          <p:spPr>
            <a:xfrm rot="-8485714">
              <a:off x="3171785" y="2406878"/>
              <a:ext cx="783227" cy="3143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30" name="Google Shape;140;p5">
              <a:extLst>
                <a:ext uri="{FF2B5EF4-FFF2-40B4-BE49-F238E27FC236}">
                  <a16:creationId xmlns:a16="http://schemas.microsoft.com/office/drawing/2014/main" id="{AD87C71E-6D56-4C3D-9766-BBF918832605}"/>
                </a:ext>
              </a:extLst>
            </p:cNvPr>
            <p:cNvSpPr txBox="1"/>
            <p:nvPr/>
          </p:nvSpPr>
          <p:spPr>
            <a:xfrm rot="2314286">
              <a:off x="3543818" y="2403016"/>
              <a:ext cx="39161" cy="39161"/>
            </a:xfrm>
            <a:prstGeom prst="rect">
              <a:avLst/>
            </a:prstGeom>
            <a:noFill/>
            <a:ln>
              <a:noFill/>
            </a:ln>
          </p:spPr>
          <p:txBody>
            <a:bodyPr spcFirstLastPara="1" wrap="square" lIns="12700" tIns="0" rIns="12700" bIns="0" anchor="ctr" anchorCtr="0">
              <a:noAutofit/>
            </a:bodyPr>
            <a:lstStyle/>
            <a:p>
              <a:pPr algn="ctr">
                <a:lnSpc>
                  <a:spcPct val="90000"/>
                </a:lnSpc>
                <a:buClr>
                  <a:schemeClr val="dk1"/>
                </a:buClr>
                <a:buSzPts val="500"/>
              </a:pPr>
              <a:endParaRPr>
                <a:solidFill>
                  <a:schemeClr val="dk1"/>
                </a:solidFill>
                <a:latin typeface="Calibri"/>
                <a:ea typeface="Calibri"/>
                <a:cs typeface="Calibri"/>
                <a:sym typeface="Calibri"/>
              </a:endParaRPr>
            </a:p>
          </p:txBody>
        </p:sp>
        <p:sp>
          <p:nvSpPr>
            <p:cNvPr id="31" name="Google Shape;141;p5">
              <a:extLst>
                <a:ext uri="{FF2B5EF4-FFF2-40B4-BE49-F238E27FC236}">
                  <a16:creationId xmlns:a16="http://schemas.microsoft.com/office/drawing/2014/main" id="{C81B25CA-6CDC-4A7E-BEB8-27857D6A979E}"/>
                </a:ext>
              </a:extLst>
            </p:cNvPr>
            <p:cNvSpPr/>
            <p:nvPr/>
          </p:nvSpPr>
          <p:spPr>
            <a:xfrm>
              <a:off x="1862589" y="907729"/>
              <a:ext cx="1565393" cy="1565393"/>
            </a:xfrm>
            <a:prstGeom prst="ellipse">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32" name="Google Shape;142;p5">
              <a:extLst>
                <a:ext uri="{FF2B5EF4-FFF2-40B4-BE49-F238E27FC236}">
                  <a16:creationId xmlns:a16="http://schemas.microsoft.com/office/drawing/2014/main" id="{E3CD3B32-1381-4059-8F74-F111789B3611}"/>
                </a:ext>
              </a:extLst>
            </p:cNvPr>
            <p:cNvSpPr txBox="1"/>
            <p:nvPr/>
          </p:nvSpPr>
          <p:spPr>
            <a:xfrm>
              <a:off x="2091835" y="1136975"/>
              <a:ext cx="1106901" cy="1106901"/>
            </a:xfrm>
            <a:prstGeom prst="rect">
              <a:avLst/>
            </a:prstGeom>
            <a:noFill/>
            <a:ln>
              <a:noFill/>
            </a:ln>
          </p:spPr>
          <p:txBody>
            <a:bodyPr spcFirstLastPara="1" wrap="square" lIns="10775" tIns="10775" rIns="10775" bIns="10775" anchor="ctr" anchorCtr="0">
              <a:noAutofit/>
            </a:bodyPr>
            <a:lstStyle/>
            <a:p>
              <a:pPr algn="ctr">
                <a:lnSpc>
                  <a:spcPct val="90000"/>
                </a:lnSpc>
                <a:spcAft>
                  <a:spcPts val="600"/>
                </a:spcAft>
                <a:buClr>
                  <a:schemeClr val="lt1"/>
                </a:buClr>
                <a:buSzPts val="1700"/>
              </a:pPr>
              <a:r>
                <a:rPr lang="en-GB">
                  <a:solidFill>
                    <a:schemeClr val="lt1"/>
                  </a:solidFill>
                  <a:latin typeface="Calibri"/>
                  <a:ea typeface="Calibri"/>
                  <a:cs typeface="Calibri"/>
                  <a:sym typeface="Calibri"/>
                </a:rPr>
                <a:t>Climate and its influence on travel</a:t>
              </a:r>
              <a:endParaRPr/>
            </a:p>
          </p:txBody>
        </p:sp>
      </p:grpSp>
      <p:sp>
        <p:nvSpPr>
          <p:cNvPr id="33" name="TextBox 32"/>
          <p:cNvSpPr txBox="1"/>
          <p:nvPr/>
        </p:nvSpPr>
        <p:spPr>
          <a:xfrm>
            <a:off x="399011" y="307571"/>
            <a:ext cx="4297680" cy="369332"/>
          </a:xfrm>
          <a:prstGeom prst="rect">
            <a:avLst/>
          </a:prstGeom>
          <a:noFill/>
        </p:spPr>
        <p:txBody>
          <a:bodyPr wrap="square" rtlCol="0">
            <a:spAutoFit/>
          </a:bodyPr>
          <a:lstStyle/>
          <a:p>
            <a:r>
              <a:rPr lang="en-GB" dirty="0" smtClean="0">
                <a:solidFill>
                  <a:srgbClr val="0070C0"/>
                </a:solidFill>
              </a:rPr>
              <a:t>Learning Aim E</a:t>
            </a:r>
            <a:endParaRPr lang="en-GB" dirty="0">
              <a:solidFill>
                <a:srgbClr val="0070C0"/>
              </a:solidFill>
            </a:endParaRPr>
          </a:p>
        </p:txBody>
      </p:sp>
    </p:spTree>
    <p:extLst>
      <p:ext uri="{BB962C8B-B14F-4D97-AF65-F5344CB8AC3E}">
        <p14:creationId xmlns:p14="http://schemas.microsoft.com/office/powerpoint/2010/main" val="2051281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p:txBody>
          <a:bodyPr/>
          <a:lstStyle/>
          <a:p>
            <a:r>
              <a:rPr lang="en-US" dirty="0" smtClean="0"/>
              <a:t>Political Factors</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14953" y="468271"/>
            <a:ext cx="7585924" cy="5013031"/>
          </a:xfrm>
        </p:spPr>
      </p:pic>
    </p:spTree>
    <p:extLst>
      <p:ext uri="{BB962C8B-B14F-4D97-AF65-F5344CB8AC3E}">
        <p14:creationId xmlns:p14="http://schemas.microsoft.com/office/powerpoint/2010/main" val="151196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7;p6">
            <a:extLst>
              <a:ext uri="{FF2B5EF4-FFF2-40B4-BE49-F238E27FC236}">
                <a16:creationId xmlns:a16="http://schemas.microsoft.com/office/drawing/2014/main" id="{71C6C23D-2712-464E-8CBE-8928760F3A3C}"/>
              </a:ext>
            </a:extLst>
          </p:cNvPr>
          <p:cNvGrpSpPr/>
          <p:nvPr/>
        </p:nvGrpSpPr>
        <p:grpSpPr>
          <a:xfrm>
            <a:off x="1524001" y="1948520"/>
            <a:ext cx="9144000" cy="2960957"/>
            <a:chOff x="3513" y="2111095"/>
            <a:chExt cx="11090058" cy="1903400"/>
          </a:xfrm>
        </p:grpSpPr>
        <p:sp>
          <p:nvSpPr>
            <p:cNvPr id="3" name="Google Shape;148;p6">
              <a:extLst>
                <a:ext uri="{FF2B5EF4-FFF2-40B4-BE49-F238E27FC236}">
                  <a16:creationId xmlns:a16="http://schemas.microsoft.com/office/drawing/2014/main" id="{384F630B-7DD6-40A7-A5D2-2E7465D394FB}"/>
                </a:ext>
              </a:extLst>
            </p:cNvPr>
            <p:cNvSpPr/>
            <p:nvPr/>
          </p:nvSpPr>
          <p:spPr>
            <a:xfrm>
              <a:off x="5548543" y="2897624"/>
              <a:ext cx="4758500" cy="330342"/>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45A99"/>
              </a:solidFill>
              <a:prstDash val="solid"/>
              <a:miter lim="800000"/>
              <a:headEnd type="none" w="sm" len="sm"/>
              <a:tailEnd type="none" w="sm" len="sm"/>
            </a:ln>
          </p:spPr>
        </p:sp>
        <p:sp>
          <p:nvSpPr>
            <p:cNvPr id="4" name="Google Shape;149;p6">
              <a:extLst>
                <a:ext uri="{FF2B5EF4-FFF2-40B4-BE49-F238E27FC236}">
                  <a16:creationId xmlns:a16="http://schemas.microsoft.com/office/drawing/2014/main" id="{0D320F95-4F58-4A0B-B7B9-322D8A5AED37}"/>
                </a:ext>
              </a:extLst>
            </p:cNvPr>
            <p:cNvSpPr/>
            <p:nvPr/>
          </p:nvSpPr>
          <p:spPr>
            <a:xfrm>
              <a:off x="5548543" y="2897624"/>
              <a:ext cx="2855100" cy="330342"/>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45A99"/>
              </a:solidFill>
              <a:prstDash val="solid"/>
              <a:miter lim="800000"/>
              <a:headEnd type="none" w="sm" len="sm"/>
              <a:tailEnd type="none" w="sm" len="sm"/>
            </a:ln>
          </p:spPr>
        </p:sp>
        <p:sp>
          <p:nvSpPr>
            <p:cNvPr id="5" name="Google Shape;150;p6">
              <a:extLst>
                <a:ext uri="{FF2B5EF4-FFF2-40B4-BE49-F238E27FC236}">
                  <a16:creationId xmlns:a16="http://schemas.microsoft.com/office/drawing/2014/main" id="{3D42D7C8-A7AA-4C89-852F-65A0FCD03122}"/>
                </a:ext>
              </a:extLst>
            </p:cNvPr>
            <p:cNvSpPr/>
            <p:nvPr/>
          </p:nvSpPr>
          <p:spPr>
            <a:xfrm>
              <a:off x="5548543" y="2897624"/>
              <a:ext cx="951700" cy="330342"/>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45A99"/>
              </a:solidFill>
              <a:prstDash val="solid"/>
              <a:miter lim="800000"/>
              <a:headEnd type="none" w="sm" len="sm"/>
              <a:tailEnd type="none" w="sm" len="sm"/>
            </a:ln>
          </p:spPr>
        </p:sp>
        <p:sp>
          <p:nvSpPr>
            <p:cNvPr id="6" name="Google Shape;151;p6">
              <a:extLst>
                <a:ext uri="{FF2B5EF4-FFF2-40B4-BE49-F238E27FC236}">
                  <a16:creationId xmlns:a16="http://schemas.microsoft.com/office/drawing/2014/main" id="{F768FC9C-144B-4351-A882-076D875BCBE5}"/>
                </a:ext>
              </a:extLst>
            </p:cNvPr>
            <p:cNvSpPr/>
            <p:nvPr/>
          </p:nvSpPr>
          <p:spPr>
            <a:xfrm>
              <a:off x="4596842" y="2897624"/>
              <a:ext cx="951700" cy="330342"/>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45A99"/>
              </a:solidFill>
              <a:prstDash val="solid"/>
              <a:miter lim="800000"/>
              <a:headEnd type="none" w="sm" len="sm"/>
              <a:tailEnd type="none" w="sm" len="sm"/>
            </a:ln>
          </p:spPr>
        </p:sp>
        <p:sp>
          <p:nvSpPr>
            <p:cNvPr id="7" name="Google Shape;152;p6">
              <a:extLst>
                <a:ext uri="{FF2B5EF4-FFF2-40B4-BE49-F238E27FC236}">
                  <a16:creationId xmlns:a16="http://schemas.microsoft.com/office/drawing/2014/main" id="{69B1E7F9-25A1-4E2A-9A6B-B3535ED487A7}"/>
                </a:ext>
              </a:extLst>
            </p:cNvPr>
            <p:cNvSpPr/>
            <p:nvPr/>
          </p:nvSpPr>
          <p:spPr>
            <a:xfrm>
              <a:off x="2693442" y="2897624"/>
              <a:ext cx="2855100" cy="330342"/>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45A99"/>
              </a:solidFill>
              <a:prstDash val="solid"/>
              <a:miter lim="800000"/>
              <a:headEnd type="none" w="sm" len="sm"/>
              <a:tailEnd type="none" w="sm" len="sm"/>
            </a:ln>
          </p:spPr>
        </p:sp>
        <p:sp>
          <p:nvSpPr>
            <p:cNvPr id="8" name="Google Shape;153;p6">
              <a:extLst>
                <a:ext uri="{FF2B5EF4-FFF2-40B4-BE49-F238E27FC236}">
                  <a16:creationId xmlns:a16="http://schemas.microsoft.com/office/drawing/2014/main" id="{255A1E6C-E198-4115-B8E4-AD46A55A6AB5}"/>
                </a:ext>
              </a:extLst>
            </p:cNvPr>
            <p:cNvSpPr/>
            <p:nvPr/>
          </p:nvSpPr>
          <p:spPr>
            <a:xfrm>
              <a:off x="790042" y="2897624"/>
              <a:ext cx="4758500" cy="330342"/>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45A99"/>
              </a:solidFill>
              <a:prstDash val="solid"/>
              <a:miter lim="800000"/>
              <a:headEnd type="none" w="sm" len="sm"/>
              <a:tailEnd type="none" w="sm" len="sm"/>
            </a:ln>
          </p:spPr>
        </p:sp>
        <p:sp>
          <p:nvSpPr>
            <p:cNvPr id="9" name="Google Shape;154;p6">
              <a:extLst>
                <a:ext uri="{FF2B5EF4-FFF2-40B4-BE49-F238E27FC236}">
                  <a16:creationId xmlns:a16="http://schemas.microsoft.com/office/drawing/2014/main" id="{CB3CA873-378E-42DD-9491-917ADBA4D7C9}"/>
                </a:ext>
              </a:extLst>
            </p:cNvPr>
            <p:cNvSpPr/>
            <p:nvPr/>
          </p:nvSpPr>
          <p:spPr>
            <a:xfrm>
              <a:off x="4762014" y="2111095"/>
              <a:ext cx="1573057" cy="78652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0" name="Google Shape;155;p6">
              <a:extLst>
                <a:ext uri="{FF2B5EF4-FFF2-40B4-BE49-F238E27FC236}">
                  <a16:creationId xmlns:a16="http://schemas.microsoft.com/office/drawing/2014/main" id="{75BFF685-8B9B-43A9-8EF7-C9ED14930FAE}"/>
                </a:ext>
              </a:extLst>
            </p:cNvPr>
            <p:cNvSpPr txBox="1"/>
            <p:nvPr/>
          </p:nvSpPr>
          <p:spPr>
            <a:xfrm>
              <a:off x="4762014" y="2111095"/>
              <a:ext cx="1573057" cy="786528"/>
            </a:xfrm>
            <a:prstGeom prst="rect">
              <a:avLst/>
            </a:prstGeom>
            <a:noFill/>
            <a:ln>
              <a:noFill/>
            </a:ln>
          </p:spPr>
          <p:txBody>
            <a:bodyPr spcFirstLastPara="1" wrap="square" lIns="11425" tIns="11425" rIns="11425" bIns="11425" anchor="ctr" anchorCtr="0">
              <a:normAutofit/>
            </a:bodyPr>
            <a:lstStyle/>
            <a:p>
              <a:pPr algn="ctr">
                <a:lnSpc>
                  <a:spcPct val="90000"/>
                </a:lnSpc>
                <a:spcAft>
                  <a:spcPts val="600"/>
                </a:spcAft>
                <a:buClr>
                  <a:schemeClr val="lt1"/>
                </a:buClr>
                <a:buSzPts val="1800"/>
              </a:pPr>
              <a:r>
                <a:rPr lang="en-GB">
                  <a:solidFill>
                    <a:schemeClr val="lt1"/>
                  </a:solidFill>
                  <a:latin typeface="Calibri"/>
                  <a:ea typeface="Calibri"/>
                  <a:cs typeface="Calibri"/>
                  <a:sym typeface="Calibri"/>
                </a:rPr>
                <a:t>Political factors</a:t>
              </a:r>
              <a:endParaRPr/>
            </a:p>
          </p:txBody>
        </p:sp>
        <p:sp>
          <p:nvSpPr>
            <p:cNvPr id="11" name="Google Shape;156;p6">
              <a:extLst>
                <a:ext uri="{FF2B5EF4-FFF2-40B4-BE49-F238E27FC236}">
                  <a16:creationId xmlns:a16="http://schemas.microsoft.com/office/drawing/2014/main" id="{935E5E81-0B35-4382-8330-F8703E169759}"/>
                </a:ext>
              </a:extLst>
            </p:cNvPr>
            <p:cNvSpPr/>
            <p:nvPr/>
          </p:nvSpPr>
          <p:spPr>
            <a:xfrm>
              <a:off x="3513" y="3227967"/>
              <a:ext cx="1573057" cy="78652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 name="Google Shape;157;p6">
              <a:extLst>
                <a:ext uri="{FF2B5EF4-FFF2-40B4-BE49-F238E27FC236}">
                  <a16:creationId xmlns:a16="http://schemas.microsoft.com/office/drawing/2014/main" id="{229D962D-31CE-475B-AB0A-50CCC893E615}"/>
                </a:ext>
              </a:extLst>
            </p:cNvPr>
            <p:cNvSpPr txBox="1"/>
            <p:nvPr/>
          </p:nvSpPr>
          <p:spPr>
            <a:xfrm>
              <a:off x="3514" y="3227967"/>
              <a:ext cx="1573056" cy="786528"/>
            </a:xfrm>
            <a:prstGeom prst="rect">
              <a:avLst/>
            </a:prstGeom>
            <a:noFill/>
            <a:ln>
              <a:noFill/>
            </a:ln>
          </p:spPr>
          <p:txBody>
            <a:bodyPr spcFirstLastPara="1" wrap="square" lIns="11425" tIns="11425" rIns="11425" bIns="11425" anchor="ctr" anchorCtr="0">
              <a:normAutofit/>
            </a:bodyPr>
            <a:lstStyle/>
            <a:p>
              <a:pPr algn="ctr">
                <a:lnSpc>
                  <a:spcPct val="90000"/>
                </a:lnSpc>
                <a:spcAft>
                  <a:spcPts val="600"/>
                </a:spcAft>
                <a:buClr>
                  <a:schemeClr val="lt1"/>
                </a:buClr>
                <a:buSzPts val="1800"/>
              </a:pPr>
              <a:r>
                <a:rPr lang="en-GB">
                  <a:solidFill>
                    <a:schemeClr val="lt1"/>
                  </a:solidFill>
                  <a:latin typeface="Calibri"/>
                  <a:ea typeface="Calibri"/>
                  <a:cs typeface="Calibri"/>
                  <a:sym typeface="Calibri"/>
                </a:rPr>
                <a:t>Legislation</a:t>
              </a:r>
              <a:endParaRPr/>
            </a:p>
          </p:txBody>
        </p:sp>
        <p:sp>
          <p:nvSpPr>
            <p:cNvPr id="13" name="Google Shape;158;p6">
              <a:extLst>
                <a:ext uri="{FF2B5EF4-FFF2-40B4-BE49-F238E27FC236}">
                  <a16:creationId xmlns:a16="http://schemas.microsoft.com/office/drawing/2014/main" id="{B481F735-B217-419D-812B-ECC3F04CE86B}"/>
                </a:ext>
              </a:extLst>
            </p:cNvPr>
            <p:cNvSpPr/>
            <p:nvPr/>
          </p:nvSpPr>
          <p:spPr>
            <a:xfrm>
              <a:off x="1906913" y="3227967"/>
              <a:ext cx="1573057" cy="78652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4" name="Google Shape;159;p6">
              <a:extLst>
                <a:ext uri="{FF2B5EF4-FFF2-40B4-BE49-F238E27FC236}">
                  <a16:creationId xmlns:a16="http://schemas.microsoft.com/office/drawing/2014/main" id="{686132EC-90DB-46B4-9D76-6BAEA0A8F316}"/>
                </a:ext>
              </a:extLst>
            </p:cNvPr>
            <p:cNvSpPr txBox="1"/>
            <p:nvPr/>
          </p:nvSpPr>
          <p:spPr>
            <a:xfrm>
              <a:off x="1906913" y="3227967"/>
              <a:ext cx="1573057" cy="786528"/>
            </a:xfrm>
            <a:prstGeom prst="rect">
              <a:avLst/>
            </a:prstGeom>
            <a:noFill/>
            <a:ln>
              <a:noFill/>
            </a:ln>
          </p:spPr>
          <p:txBody>
            <a:bodyPr spcFirstLastPara="1" wrap="square" lIns="11425" tIns="11425" rIns="11425" bIns="11425" anchor="ctr" anchorCtr="0">
              <a:normAutofit/>
            </a:bodyPr>
            <a:lstStyle/>
            <a:p>
              <a:pPr algn="ctr">
                <a:lnSpc>
                  <a:spcPct val="90000"/>
                </a:lnSpc>
                <a:spcAft>
                  <a:spcPts val="600"/>
                </a:spcAft>
                <a:buClr>
                  <a:schemeClr val="lt1"/>
                </a:buClr>
                <a:buSzPts val="1800"/>
              </a:pPr>
              <a:r>
                <a:rPr lang="en-GB">
                  <a:solidFill>
                    <a:schemeClr val="lt1"/>
                  </a:solidFill>
                  <a:latin typeface="Calibri"/>
                  <a:ea typeface="Calibri"/>
                  <a:cs typeface="Calibri"/>
                  <a:sym typeface="Calibri"/>
                </a:rPr>
                <a:t>Tourism Policy</a:t>
              </a:r>
              <a:endParaRPr/>
            </a:p>
          </p:txBody>
        </p:sp>
        <p:sp>
          <p:nvSpPr>
            <p:cNvPr id="15" name="Google Shape;160;p6">
              <a:extLst>
                <a:ext uri="{FF2B5EF4-FFF2-40B4-BE49-F238E27FC236}">
                  <a16:creationId xmlns:a16="http://schemas.microsoft.com/office/drawing/2014/main" id="{23C024BE-2773-44FF-91B8-B2C97ECB063C}"/>
                </a:ext>
              </a:extLst>
            </p:cNvPr>
            <p:cNvSpPr/>
            <p:nvPr/>
          </p:nvSpPr>
          <p:spPr>
            <a:xfrm>
              <a:off x="3810313" y="3227967"/>
              <a:ext cx="1573057" cy="78652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6" name="Google Shape;161;p6">
              <a:extLst>
                <a:ext uri="{FF2B5EF4-FFF2-40B4-BE49-F238E27FC236}">
                  <a16:creationId xmlns:a16="http://schemas.microsoft.com/office/drawing/2014/main" id="{CC6268E5-4194-4655-A1A0-AB185C131688}"/>
                </a:ext>
              </a:extLst>
            </p:cNvPr>
            <p:cNvSpPr txBox="1"/>
            <p:nvPr/>
          </p:nvSpPr>
          <p:spPr>
            <a:xfrm>
              <a:off x="3810313" y="3227967"/>
              <a:ext cx="1573057" cy="786528"/>
            </a:xfrm>
            <a:prstGeom prst="rect">
              <a:avLst/>
            </a:prstGeom>
            <a:noFill/>
            <a:ln>
              <a:noFill/>
            </a:ln>
          </p:spPr>
          <p:txBody>
            <a:bodyPr spcFirstLastPara="1" wrap="square" lIns="11425" tIns="11425" rIns="11425" bIns="11425" anchor="ctr" anchorCtr="0">
              <a:normAutofit/>
            </a:bodyPr>
            <a:lstStyle/>
            <a:p>
              <a:pPr algn="ctr">
                <a:lnSpc>
                  <a:spcPct val="90000"/>
                </a:lnSpc>
                <a:spcAft>
                  <a:spcPts val="600"/>
                </a:spcAft>
                <a:buClr>
                  <a:schemeClr val="lt1"/>
                </a:buClr>
                <a:buSzPts val="1800"/>
              </a:pPr>
              <a:r>
                <a:rPr lang="en-GB" dirty="0">
                  <a:solidFill>
                    <a:schemeClr val="lt1"/>
                  </a:solidFill>
                  <a:latin typeface="Calibri"/>
                  <a:ea typeface="Calibri"/>
                  <a:cs typeface="Calibri"/>
                  <a:sym typeface="Calibri"/>
                </a:rPr>
                <a:t>Target markets and promotion</a:t>
              </a:r>
              <a:endParaRPr dirty="0"/>
            </a:p>
          </p:txBody>
        </p:sp>
        <p:sp>
          <p:nvSpPr>
            <p:cNvPr id="17" name="Google Shape;162;p6">
              <a:extLst>
                <a:ext uri="{FF2B5EF4-FFF2-40B4-BE49-F238E27FC236}">
                  <a16:creationId xmlns:a16="http://schemas.microsoft.com/office/drawing/2014/main" id="{635649A0-EB3E-4A2C-97E0-9870A5E5F881}"/>
                </a:ext>
              </a:extLst>
            </p:cNvPr>
            <p:cNvSpPr/>
            <p:nvPr/>
          </p:nvSpPr>
          <p:spPr>
            <a:xfrm>
              <a:off x="5713714" y="3227967"/>
              <a:ext cx="1573057" cy="78652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8" name="Google Shape;163;p6">
              <a:extLst>
                <a:ext uri="{FF2B5EF4-FFF2-40B4-BE49-F238E27FC236}">
                  <a16:creationId xmlns:a16="http://schemas.microsoft.com/office/drawing/2014/main" id="{DB4AAB00-E670-4C57-A5C5-F22F0E5D7BF1}"/>
                </a:ext>
              </a:extLst>
            </p:cNvPr>
            <p:cNvSpPr txBox="1"/>
            <p:nvPr/>
          </p:nvSpPr>
          <p:spPr>
            <a:xfrm>
              <a:off x="5713714" y="3227967"/>
              <a:ext cx="1573057" cy="786528"/>
            </a:xfrm>
            <a:prstGeom prst="rect">
              <a:avLst/>
            </a:prstGeom>
            <a:noFill/>
            <a:ln>
              <a:noFill/>
            </a:ln>
          </p:spPr>
          <p:txBody>
            <a:bodyPr spcFirstLastPara="1" wrap="square" lIns="11425" tIns="11425" rIns="11425" bIns="11425" anchor="ctr" anchorCtr="0">
              <a:normAutofit/>
            </a:bodyPr>
            <a:lstStyle/>
            <a:p>
              <a:pPr algn="ctr">
                <a:lnSpc>
                  <a:spcPct val="90000"/>
                </a:lnSpc>
                <a:spcAft>
                  <a:spcPts val="600"/>
                </a:spcAft>
                <a:buClr>
                  <a:schemeClr val="lt1"/>
                </a:buClr>
                <a:buSzPts val="1800"/>
              </a:pPr>
              <a:r>
                <a:rPr lang="en-GB">
                  <a:solidFill>
                    <a:schemeClr val="lt1"/>
                  </a:solidFill>
                  <a:latin typeface="Calibri"/>
                  <a:ea typeface="Calibri"/>
                  <a:cs typeface="Calibri"/>
                  <a:sym typeface="Calibri"/>
                </a:rPr>
                <a:t>Visa requirements or travel permits</a:t>
              </a:r>
              <a:endParaRPr/>
            </a:p>
          </p:txBody>
        </p:sp>
        <p:sp>
          <p:nvSpPr>
            <p:cNvPr id="19" name="Google Shape;164;p6">
              <a:extLst>
                <a:ext uri="{FF2B5EF4-FFF2-40B4-BE49-F238E27FC236}">
                  <a16:creationId xmlns:a16="http://schemas.microsoft.com/office/drawing/2014/main" id="{592DE50A-BAAC-4635-B511-AD4037042D06}"/>
                </a:ext>
              </a:extLst>
            </p:cNvPr>
            <p:cNvSpPr/>
            <p:nvPr/>
          </p:nvSpPr>
          <p:spPr>
            <a:xfrm>
              <a:off x="7617114" y="3227967"/>
              <a:ext cx="1573057" cy="78652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0" name="Google Shape;165;p6">
              <a:extLst>
                <a:ext uri="{FF2B5EF4-FFF2-40B4-BE49-F238E27FC236}">
                  <a16:creationId xmlns:a16="http://schemas.microsoft.com/office/drawing/2014/main" id="{576836EA-AA60-4DE3-86FA-4DE7CEAC6996}"/>
                </a:ext>
              </a:extLst>
            </p:cNvPr>
            <p:cNvSpPr txBox="1"/>
            <p:nvPr/>
          </p:nvSpPr>
          <p:spPr>
            <a:xfrm>
              <a:off x="7617114" y="3227967"/>
              <a:ext cx="1573057" cy="786528"/>
            </a:xfrm>
            <a:prstGeom prst="rect">
              <a:avLst/>
            </a:prstGeom>
            <a:noFill/>
            <a:ln>
              <a:noFill/>
            </a:ln>
          </p:spPr>
          <p:txBody>
            <a:bodyPr spcFirstLastPara="1" wrap="square" lIns="11425" tIns="11425" rIns="11425" bIns="11425" anchor="ctr" anchorCtr="0">
              <a:normAutofit/>
            </a:bodyPr>
            <a:lstStyle/>
            <a:p>
              <a:pPr algn="ctr">
                <a:lnSpc>
                  <a:spcPct val="90000"/>
                </a:lnSpc>
                <a:spcAft>
                  <a:spcPts val="600"/>
                </a:spcAft>
                <a:buClr>
                  <a:schemeClr val="lt1"/>
                </a:buClr>
                <a:buSzPts val="1800"/>
              </a:pPr>
              <a:r>
                <a:rPr lang="en-GB">
                  <a:solidFill>
                    <a:schemeClr val="lt1"/>
                  </a:solidFill>
                  <a:latin typeface="Calibri"/>
                  <a:ea typeface="Calibri"/>
                  <a:cs typeface="Calibri"/>
                  <a:sym typeface="Calibri"/>
                </a:rPr>
                <a:t>Compatible travel arrangements</a:t>
              </a:r>
              <a:endParaRPr/>
            </a:p>
          </p:txBody>
        </p:sp>
        <p:sp>
          <p:nvSpPr>
            <p:cNvPr id="21" name="Google Shape;166;p6">
              <a:extLst>
                <a:ext uri="{FF2B5EF4-FFF2-40B4-BE49-F238E27FC236}">
                  <a16:creationId xmlns:a16="http://schemas.microsoft.com/office/drawing/2014/main" id="{4DFB9B6D-AD7B-4C81-AF73-C18291931C2C}"/>
                </a:ext>
              </a:extLst>
            </p:cNvPr>
            <p:cNvSpPr/>
            <p:nvPr/>
          </p:nvSpPr>
          <p:spPr>
            <a:xfrm>
              <a:off x="9520514" y="3227967"/>
              <a:ext cx="1573057" cy="78652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2" name="Google Shape;167;p6">
              <a:extLst>
                <a:ext uri="{FF2B5EF4-FFF2-40B4-BE49-F238E27FC236}">
                  <a16:creationId xmlns:a16="http://schemas.microsoft.com/office/drawing/2014/main" id="{F609BE5A-5164-4179-9B36-64A6B6DC4377}"/>
                </a:ext>
              </a:extLst>
            </p:cNvPr>
            <p:cNvSpPr txBox="1"/>
            <p:nvPr/>
          </p:nvSpPr>
          <p:spPr>
            <a:xfrm>
              <a:off x="9520514" y="3227967"/>
              <a:ext cx="1573057" cy="786528"/>
            </a:xfrm>
            <a:prstGeom prst="rect">
              <a:avLst/>
            </a:prstGeom>
            <a:noFill/>
            <a:ln>
              <a:noFill/>
            </a:ln>
          </p:spPr>
          <p:txBody>
            <a:bodyPr spcFirstLastPara="1" wrap="square" lIns="11425" tIns="11425" rIns="11425" bIns="11425" anchor="ctr" anchorCtr="0">
              <a:normAutofit/>
            </a:bodyPr>
            <a:lstStyle/>
            <a:p>
              <a:pPr algn="ctr">
                <a:lnSpc>
                  <a:spcPct val="90000"/>
                </a:lnSpc>
                <a:spcAft>
                  <a:spcPts val="600"/>
                </a:spcAft>
                <a:buClr>
                  <a:schemeClr val="lt1"/>
                </a:buClr>
                <a:buSzPts val="1800"/>
              </a:pPr>
              <a:r>
                <a:rPr lang="en-GB">
                  <a:solidFill>
                    <a:schemeClr val="lt1"/>
                  </a:solidFill>
                  <a:latin typeface="Calibri"/>
                  <a:ea typeface="Calibri"/>
                  <a:cs typeface="Calibri"/>
                  <a:sym typeface="Calibri"/>
                </a:rPr>
                <a:t>Safety and Security</a:t>
              </a:r>
              <a:endParaRPr/>
            </a:p>
          </p:txBody>
        </p:sp>
      </p:grpSp>
    </p:spTree>
    <p:extLst>
      <p:ext uri="{BB962C8B-B14F-4D97-AF65-F5344CB8AC3E}">
        <p14:creationId xmlns:p14="http://schemas.microsoft.com/office/powerpoint/2010/main" val="62063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2006601" y="321735"/>
            <a:ext cx="8178799" cy="1135737"/>
          </a:xfrm>
          <a:prstGeom prst="rect">
            <a:avLst/>
          </a:prstGeom>
        </p:spPr>
        <p:txBody>
          <a:bodyPr spcFirstLastPara="1" vert="horz" lIns="68569" tIns="34275" rIns="68569" bIns="34275" rtlCol="0" anchor="ctr" anchorCtr="0">
            <a:normAutofit/>
          </a:bodyPr>
          <a:lstStyle/>
          <a:p>
            <a:pPr>
              <a:spcBef>
                <a:spcPts val="0"/>
              </a:spcBef>
              <a:buClr>
                <a:schemeClr val="dk2"/>
              </a:buClr>
              <a:buSzPts val="5100"/>
            </a:pPr>
            <a:r>
              <a:rPr lang="en-GB" sz="3100" dirty="0"/>
              <a:t>LEGISLATION</a:t>
            </a:r>
            <a:br>
              <a:rPr lang="en-GB" sz="3100" dirty="0"/>
            </a:br>
            <a:r>
              <a:rPr lang="en-GB" sz="3100" dirty="0"/>
              <a:t>(Government Laws &amp; Paperwork!)</a:t>
            </a:r>
          </a:p>
        </p:txBody>
      </p:sp>
      <p:sp>
        <p:nvSpPr>
          <p:cNvPr id="156" name="Google Shape;156;p7"/>
          <p:cNvSpPr txBox="1">
            <a:spLocks noGrp="1"/>
          </p:cNvSpPr>
          <p:nvPr>
            <p:ph type="body" idx="1"/>
          </p:nvPr>
        </p:nvSpPr>
        <p:spPr>
          <a:xfrm>
            <a:off x="2006601" y="1782981"/>
            <a:ext cx="8252733" cy="4393982"/>
          </a:xfrm>
          <a:prstGeom prst="rect">
            <a:avLst/>
          </a:prstGeom>
        </p:spPr>
        <p:txBody>
          <a:bodyPr spcFirstLastPara="1" vert="horz" lIns="68569" tIns="34275" rIns="68569" bIns="34275" rtlCol="0" anchorCtr="0">
            <a:normAutofit/>
          </a:bodyPr>
          <a:lstStyle/>
          <a:p>
            <a:pPr marL="171450" indent="-171450">
              <a:spcBef>
                <a:spcPts val="0"/>
              </a:spcBef>
              <a:buSzPts val="2000"/>
            </a:pPr>
            <a:r>
              <a:rPr lang="en-GB" sz="1800" dirty="0">
                <a:solidFill>
                  <a:srgbClr val="0070C0"/>
                </a:solidFill>
              </a:rPr>
              <a:t>Legislation and laws are often needed to support tourism. But also to protect local communities. For example, a country may want to pass a law that limits the number of people able to access a beach to protect it</a:t>
            </a:r>
          </a:p>
          <a:p>
            <a:pPr>
              <a:lnSpc>
                <a:spcPct val="110000"/>
              </a:lnSpc>
              <a:spcBef>
                <a:spcPts val="700"/>
              </a:spcBef>
              <a:buSzPts val="2000"/>
            </a:pPr>
            <a:r>
              <a:rPr lang="en-GB" sz="1800" dirty="0">
                <a:solidFill>
                  <a:srgbClr val="0070C0"/>
                </a:solidFill>
              </a:rPr>
              <a:t>Similarly, a government may want to stop land assets from being purchased by foreign investors. So, they may introduce or amend legislation about land ownership. This would then protect interests of the local community</a:t>
            </a:r>
          </a:p>
          <a:p>
            <a:pPr marL="171450" indent="-171450">
              <a:spcBef>
                <a:spcPts val="525"/>
              </a:spcBef>
              <a:buSzPts val="2000"/>
            </a:pPr>
            <a:endParaRPr lang="en-GB" sz="1700" dirty="0"/>
          </a:p>
        </p:txBody>
      </p:sp>
      <p:pic>
        <p:nvPicPr>
          <p:cNvPr id="2" name="Picture 1">
            <a:extLst>
              <a:ext uri="{FF2B5EF4-FFF2-40B4-BE49-F238E27FC236}">
                <a16:creationId xmlns:a16="http://schemas.microsoft.com/office/drawing/2014/main" id="{A20CC000-5BA3-4C5C-B7FF-CEA370DD0E8B}"/>
              </a:ext>
            </a:extLst>
          </p:cNvPr>
          <p:cNvPicPr>
            <a:picLocks noChangeAspect="1"/>
          </p:cNvPicPr>
          <p:nvPr/>
        </p:nvPicPr>
        <p:blipFill>
          <a:blip r:embed="rId3"/>
          <a:stretch>
            <a:fillRect/>
          </a:stretch>
        </p:blipFill>
        <p:spPr>
          <a:xfrm>
            <a:off x="5560263" y="3514776"/>
            <a:ext cx="4920887" cy="3235483"/>
          </a:xfrm>
          <a:prstGeom prst="rect">
            <a:avLst/>
          </a:prstGeom>
        </p:spPr>
      </p:pic>
      <p:pic>
        <p:nvPicPr>
          <p:cNvPr id="3" name="Picture 2">
            <a:extLst>
              <a:ext uri="{FF2B5EF4-FFF2-40B4-BE49-F238E27FC236}">
                <a16:creationId xmlns:a16="http://schemas.microsoft.com/office/drawing/2014/main" id="{71998D9D-E3EB-420E-A1E0-192304327909}"/>
              </a:ext>
            </a:extLst>
          </p:cNvPr>
          <p:cNvPicPr>
            <a:picLocks noChangeAspect="1"/>
          </p:cNvPicPr>
          <p:nvPr/>
        </p:nvPicPr>
        <p:blipFill>
          <a:blip r:embed="rId4"/>
          <a:stretch>
            <a:fillRect/>
          </a:stretch>
        </p:blipFill>
        <p:spPr>
          <a:xfrm rot="969401">
            <a:off x="1190216" y="3730825"/>
            <a:ext cx="1905000" cy="2809875"/>
          </a:xfrm>
          <a:prstGeom prst="rect">
            <a:avLst/>
          </a:prstGeom>
        </p:spPr>
      </p:pic>
    </p:spTree>
    <p:extLst>
      <p:ext uri="{BB962C8B-B14F-4D97-AF65-F5344CB8AC3E}">
        <p14:creationId xmlns:p14="http://schemas.microsoft.com/office/powerpoint/2010/main" val="25484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5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Effect transition="in" filter="fade">
                                      <p:cBhvr>
                                        <p:cTn id="12" dur="500"/>
                                        <p:tgtEl>
                                          <p:spTgt spid="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1"/>
          <p:cNvSpPr txBox="1">
            <a:spLocks noGrp="1"/>
          </p:cNvSpPr>
          <p:nvPr>
            <p:ph type="title"/>
          </p:nvPr>
        </p:nvSpPr>
        <p:spPr>
          <a:xfrm>
            <a:off x="3533584" y="920828"/>
            <a:ext cx="5430427" cy="4516360"/>
          </a:xfrm>
          <a:prstGeom prst="rect">
            <a:avLst/>
          </a:prstGeom>
        </p:spPr>
        <p:txBody>
          <a:bodyPr spcFirstLastPara="1" vert="horz" lIns="68569" tIns="34275" rIns="68569" bIns="34275" rtlCol="0" anchor="t" anchorCtr="0">
            <a:normAutofit/>
          </a:bodyPr>
          <a:lstStyle/>
          <a:p>
            <a:pPr>
              <a:spcBef>
                <a:spcPts val="0"/>
              </a:spcBef>
              <a:buClr>
                <a:schemeClr val="dk2"/>
              </a:buClr>
              <a:buSzPts val="5100"/>
            </a:pPr>
            <a:r>
              <a:rPr lang="en-GB" sz="3100" dirty="0"/>
              <a:t>TRINIDAD AND TOBAGO</a:t>
            </a:r>
          </a:p>
        </p:txBody>
      </p:sp>
      <p:sp>
        <p:nvSpPr>
          <p:cNvPr id="184" name="Google Shape;184;p11"/>
          <p:cNvSpPr txBox="1">
            <a:spLocks noGrp="1"/>
          </p:cNvSpPr>
          <p:nvPr>
            <p:ph type="body" idx="1"/>
          </p:nvPr>
        </p:nvSpPr>
        <p:spPr>
          <a:xfrm>
            <a:off x="5326515" y="1698171"/>
            <a:ext cx="4858884" cy="4516361"/>
          </a:xfrm>
          <a:prstGeom prst="rect">
            <a:avLst/>
          </a:prstGeom>
        </p:spPr>
        <p:txBody>
          <a:bodyPr spcFirstLastPara="1" vert="horz" lIns="68569" tIns="34275" rIns="68569" bIns="34275" rtlCol="0" anchorCtr="0">
            <a:normAutofit/>
          </a:bodyPr>
          <a:lstStyle/>
          <a:p>
            <a:pPr marL="171450" indent="-171450">
              <a:spcBef>
                <a:spcPts val="0"/>
              </a:spcBef>
              <a:buSzPts val="2000"/>
            </a:pPr>
            <a:r>
              <a:rPr lang="en-GB" sz="1800" dirty="0">
                <a:solidFill>
                  <a:srgbClr val="0070C0"/>
                </a:solidFill>
              </a:rPr>
              <a:t>Trinidad and Tobago introduced the Tourism Development Act</a:t>
            </a:r>
          </a:p>
          <a:p>
            <a:pPr marL="171450" indent="-171450">
              <a:spcBef>
                <a:spcPts val="525"/>
              </a:spcBef>
              <a:buSzPts val="2000"/>
            </a:pPr>
            <a:r>
              <a:rPr lang="en-GB" sz="1800" dirty="0">
                <a:solidFill>
                  <a:srgbClr val="0070C0"/>
                </a:solidFill>
              </a:rPr>
              <a:t>This introduced tax benefits to encourage tourism</a:t>
            </a:r>
          </a:p>
          <a:p>
            <a:pPr marL="171450" indent="-171450">
              <a:spcBef>
                <a:spcPts val="525"/>
              </a:spcBef>
              <a:buSzPts val="2000"/>
            </a:pPr>
            <a:r>
              <a:rPr lang="en-GB" sz="1800" dirty="0">
                <a:solidFill>
                  <a:srgbClr val="0070C0"/>
                </a:solidFill>
              </a:rPr>
              <a:t>And measures to protect national ownership of </a:t>
            </a:r>
            <a:r>
              <a:rPr lang="en-GB" sz="1800" dirty="0" smtClean="0">
                <a:solidFill>
                  <a:srgbClr val="0070C0"/>
                </a:solidFill>
              </a:rPr>
              <a:t>development </a:t>
            </a:r>
            <a:r>
              <a:rPr lang="en-GB" sz="1800" dirty="0">
                <a:solidFill>
                  <a:srgbClr val="0070C0"/>
                </a:solidFill>
              </a:rPr>
              <a:t>projects</a:t>
            </a:r>
          </a:p>
        </p:txBody>
      </p:sp>
      <p:pic>
        <p:nvPicPr>
          <p:cNvPr id="13" name="Google Shape;182;p11">
            <a:extLst>
              <a:ext uri="{FF2B5EF4-FFF2-40B4-BE49-F238E27FC236}">
                <a16:creationId xmlns:a16="http://schemas.microsoft.com/office/drawing/2014/main" id="{30462FA3-25C2-4EF5-A238-3E57F250C9EB}"/>
              </a:ext>
            </a:extLst>
          </p:cNvPr>
          <p:cNvPicPr preferRelativeResize="0"/>
          <p:nvPr/>
        </p:nvPicPr>
        <p:blipFill rotWithShape="1">
          <a:blip r:embed="rId3">
            <a:alphaModFix/>
          </a:blip>
          <a:srcRect b="58571"/>
          <a:stretch/>
        </p:blipFill>
        <p:spPr>
          <a:xfrm>
            <a:off x="5635576" y="3975653"/>
            <a:ext cx="4858884" cy="2304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oogle Shape;185;p11">
            <a:extLst>
              <a:ext uri="{FF2B5EF4-FFF2-40B4-BE49-F238E27FC236}">
                <a16:creationId xmlns:a16="http://schemas.microsoft.com/office/drawing/2014/main" id="{AE46F1DB-0CBF-4D2F-B397-51E8EFBA7A9E}"/>
              </a:ext>
            </a:extLst>
          </p:cNvPr>
          <p:cNvPicPr preferRelativeResize="0"/>
          <p:nvPr/>
        </p:nvPicPr>
        <p:blipFill rotWithShape="1">
          <a:blip r:embed="rId4">
            <a:alphaModFix/>
          </a:blip>
          <a:srcRect/>
          <a:stretch/>
        </p:blipFill>
        <p:spPr>
          <a:xfrm>
            <a:off x="1205345" y="1950638"/>
            <a:ext cx="3415824" cy="4263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97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5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500"/>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http://www.w3.org/XML/1998/namespace"/>
    <ds:schemaRef ds:uri="http://purl.org/dc/elements/1.1/"/>
    <ds:schemaRef ds:uri="fb0879af-3eba-417a-a55a-ffe6dcd6ca77"/>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6dc4bcd6-49db-4c07-9060-8acfc67cef9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0</TotalTime>
  <Words>1133</Words>
  <Application>Microsoft Office PowerPoint</Application>
  <PresentationFormat>Widescreen</PresentationFormat>
  <Paragraphs>147</Paragraphs>
  <Slides>22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Gill Sans</vt:lpstr>
      <vt:lpstr>Impact</vt:lpstr>
      <vt:lpstr>Office Theme</vt:lpstr>
      <vt:lpstr>Factors affecting the popularity and appeal of destinations </vt:lpstr>
      <vt:lpstr>CHANGING TRENDS OF DESTINATIONS</vt:lpstr>
      <vt:lpstr>DRAG YOUR MIND BACK TO UNIT 1…</vt:lpstr>
      <vt:lpstr>DRAG YOUR MIND BACK TO UNIT 1…</vt:lpstr>
      <vt:lpstr>PowerPoint Presentation</vt:lpstr>
      <vt:lpstr>Political Factors</vt:lpstr>
      <vt:lpstr>PowerPoint Presentation</vt:lpstr>
      <vt:lpstr>LEGISLATION (Government Laws &amp; Paperwork!)</vt:lpstr>
      <vt:lpstr>TRINIDAD AND TOBAGO</vt:lpstr>
      <vt:lpstr>Research the following UK laws and summarise how they affect tourism?</vt:lpstr>
      <vt:lpstr>TOURISM POLICIES</vt:lpstr>
      <vt:lpstr>PowerPoint Presentation</vt:lpstr>
      <vt:lpstr>The UK Tourism Policy ??</vt:lpstr>
      <vt:lpstr>The UK’s Tourism Strategy Activity </vt:lpstr>
      <vt:lpstr>TARGET MARKETS AND PROMOTION</vt:lpstr>
      <vt:lpstr>INDIA</vt:lpstr>
      <vt:lpstr>Destination Management </vt:lpstr>
      <vt:lpstr>VISAS &amp; TRAVEL PERMITS</vt:lpstr>
      <vt:lpstr>COMPATIBLE TRAVEL ARRANGEMENTS</vt:lpstr>
      <vt:lpstr>SCHENGEN AREA ACTIVITY</vt:lpstr>
      <vt:lpstr>Safety and Security </vt:lpstr>
      <vt:lpstr>Safety and Security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2021-11-01T09:01:05Z</dcterms:created>
  <dcterms:modified xsi:type="dcterms:W3CDTF">2021-11-01T13:08:58Z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