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431" r:id="rId2"/>
    <p:sldId id="401" r:id="rId3"/>
    <p:sldId id="371" r:id="rId4"/>
    <p:sldId id="372" r:id="rId5"/>
    <p:sldId id="396" r:id="rId6"/>
    <p:sldId id="410" r:id="rId7"/>
    <p:sldId id="412" r:id="rId8"/>
    <p:sldId id="418" r:id="rId9"/>
    <p:sldId id="413" r:id="rId10"/>
    <p:sldId id="415" r:id="rId11"/>
    <p:sldId id="416" r:id="rId12"/>
    <p:sldId id="417" r:id="rId13"/>
    <p:sldId id="419" r:id="rId14"/>
    <p:sldId id="424" r:id="rId15"/>
    <p:sldId id="421" r:id="rId16"/>
    <p:sldId id="425" r:id="rId17"/>
    <p:sldId id="422" r:id="rId18"/>
    <p:sldId id="426" r:id="rId19"/>
    <p:sldId id="423" r:id="rId20"/>
    <p:sldId id="414" r:id="rId21"/>
    <p:sldId id="427" r:id="rId22"/>
    <p:sldId id="429" r:id="rId23"/>
    <p:sldId id="43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D0F"/>
    <a:srgbClr val="DB3E0F"/>
    <a:srgbClr val="FF3E0F"/>
    <a:srgbClr val="EA561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0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CE06C-31B4-4BD9-9814-DCF26BADF7E6}" type="datetimeFigureOut">
              <a:rPr lang="en-GB" smtClean="0"/>
              <a:t>11/11/2021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E35A0-2BD8-473A-984D-1FDDBE2263A1}" type="slidenum">
              <a:rPr lang="en-GB" smtClean="0"/>
              <a:t>‹#›</a:t>
            </a:fld>
            <a:endParaRPr lang="en-GB"/>
          </a:p>
        </p:txBody>
      </p:sp>
    </p:spTree>
    <p:extLst>
      <p:ext uri="{BB962C8B-B14F-4D97-AF65-F5344CB8AC3E}">
        <p14:creationId xmlns:p14="http://schemas.microsoft.com/office/powerpoint/2010/main" val="210092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03D1502-0353-44F2-A483-86152D1A29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1B7FFE-C6ED-4B8F-A11B-B51D50371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E4C6A9-52AA-4CE0-A39A-2B15B8617568}"/>
              </a:ext>
            </a:extLst>
          </p:cNvPr>
          <p:cNvSpPr>
            <a:spLocks noGrp="1" noChangeArrowheads="1"/>
          </p:cNvSpPr>
          <p:nvPr>
            <p:ph type="sldNum" sz="quarter" idx="12"/>
          </p:nvPr>
        </p:nvSpPr>
        <p:spPr>
          <a:ln/>
        </p:spPr>
        <p:txBody>
          <a:bodyPr/>
          <a:lstStyle>
            <a:lvl1pPr>
              <a:defRPr/>
            </a:lvl1pPr>
          </a:lstStyle>
          <a:p>
            <a:fld id="{79557B66-4C0B-410A-B0EA-08D716176F11}" type="slidenum">
              <a:rPr lang="en-US" altLang="en-US"/>
              <a:pPr/>
              <a:t>‹#›</a:t>
            </a:fld>
            <a:endParaRPr lang="en-US" altLang="en-US"/>
          </a:p>
        </p:txBody>
      </p:sp>
    </p:spTree>
    <p:extLst>
      <p:ext uri="{BB962C8B-B14F-4D97-AF65-F5344CB8AC3E}">
        <p14:creationId xmlns:p14="http://schemas.microsoft.com/office/powerpoint/2010/main" val="199512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907CDEE-635D-4D04-8763-649EFE30EE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896B5A-EDB0-4F4C-9939-EC7F695CBD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8BE58A-52ED-4E7A-B803-7168F451E47F}"/>
              </a:ext>
            </a:extLst>
          </p:cNvPr>
          <p:cNvSpPr>
            <a:spLocks noGrp="1" noChangeArrowheads="1"/>
          </p:cNvSpPr>
          <p:nvPr>
            <p:ph type="sldNum" sz="quarter" idx="12"/>
          </p:nvPr>
        </p:nvSpPr>
        <p:spPr>
          <a:ln/>
        </p:spPr>
        <p:txBody>
          <a:bodyPr/>
          <a:lstStyle>
            <a:lvl1pPr>
              <a:defRPr/>
            </a:lvl1pPr>
          </a:lstStyle>
          <a:p>
            <a:fld id="{CD529DC0-9640-4E4E-91E7-06CEA5AC7109}" type="slidenum">
              <a:rPr lang="en-US" altLang="en-US"/>
              <a:pPr/>
              <a:t>‹#›</a:t>
            </a:fld>
            <a:endParaRPr lang="en-US" altLang="en-US"/>
          </a:p>
        </p:txBody>
      </p:sp>
    </p:spTree>
    <p:extLst>
      <p:ext uri="{BB962C8B-B14F-4D97-AF65-F5344CB8AC3E}">
        <p14:creationId xmlns:p14="http://schemas.microsoft.com/office/powerpoint/2010/main" val="47863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E4E80A0-5905-4077-9E41-82A3B519A6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35359F-18A4-4D0E-A52D-D839740910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2B926A-3C17-423E-8C99-3A566DC1C9C6}"/>
              </a:ext>
            </a:extLst>
          </p:cNvPr>
          <p:cNvSpPr>
            <a:spLocks noGrp="1" noChangeArrowheads="1"/>
          </p:cNvSpPr>
          <p:nvPr>
            <p:ph type="sldNum" sz="quarter" idx="12"/>
          </p:nvPr>
        </p:nvSpPr>
        <p:spPr>
          <a:ln/>
        </p:spPr>
        <p:txBody>
          <a:bodyPr/>
          <a:lstStyle>
            <a:lvl1pPr>
              <a:defRPr/>
            </a:lvl1pPr>
          </a:lstStyle>
          <a:p>
            <a:fld id="{9EB27FD5-FEE5-49D2-A9FD-B04FDFEBC9FA}" type="slidenum">
              <a:rPr lang="en-US" altLang="en-US"/>
              <a:pPr/>
              <a:t>‹#›</a:t>
            </a:fld>
            <a:endParaRPr lang="en-US" altLang="en-US"/>
          </a:p>
        </p:txBody>
      </p:sp>
    </p:spTree>
    <p:extLst>
      <p:ext uri="{BB962C8B-B14F-4D97-AF65-F5344CB8AC3E}">
        <p14:creationId xmlns:p14="http://schemas.microsoft.com/office/powerpoint/2010/main" val="275804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54776F3-D64B-4BA7-AB57-8AAD9BF110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9FD14B-76A4-479C-90AE-DCC75381D5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B01937-16C8-4BFB-B2BD-355002751DAD}"/>
              </a:ext>
            </a:extLst>
          </p:cNvPr>
          <p:cNvSpPr>
            <a:spLocks noGrp="1" noChangeArrowheads="1"/>
          </p:cNvSpPr>
          <p:nvPr>
            <p:ph type="sldNum" sz="quarter" idx="12"/>
          </p:nvPr>
        </p:nvSpPr>
        <p:spPr>
          <a:ln/>
        </p:spPr>
        <p:txBody>
          <a:bodyPr/>
          <a:lstStyle>
            <a:lvl1pPr>
              <a:defRPr/>
            </a:lvl1pPr>
          </a:lstStyle>
          <a:p>
            <a:fld id="{4683DF9C-C6BA-4FB0-929A-5D7A6FE9776F}" type="slidenum">
              <a:rPr lang="en-US" altLang="en-US"/>
              <a:pPr/>
              <a:t>‹#›</a:t>
            </a:fld>
            <a:endParaRPr lang="en-US" altLang="en-US"/>
          </a:p>
        </p:txBody>
      </p:sp>
    </p:spTree>
    <p:extLst>
      <p:ext uri="{BB962C8B-B14F-4D97-AF65-F5344CB8AC3E}">
        <p14:creationId xmlns:p14="http://schemas.microsoft.com/office/powerpoint/2010/main" val="385534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F29186-04B9-43C2-828A-90619F2AD3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CA3DD7-59D1-4B80-9080-314DB90B44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9F1C20-F863-47E6-B3C7-2E5BC21A9C35}"/>
              </a:ext>
            </a:extLst>
          </p:cNvPr>
          <p:cNvSpPr>
            <a:spLocks noGrp="1" noChangeArrowheads="1"/>
          </p:cNvSpPr>
          <p:nvPr>
            <p:ph type="sldNum" sz="quarter" idx="12"/>
          </p:nvPr>
        </p:nvSpPr>
        <p:spPr>
          <a:ln/>
        </p:spPr>
        <p:txBody>
          <a:bodyPr/>
          <a:lstStyle>
            <a:lvl1pPr>
              <a:defRPr/>
            </a:lvl1pPr>
          </a:lstStyle>
          <a:p>
            <a:fld id="{153C0FEB-4C48-427B-95AB-1CA18D90F430}" type="slidenum">
              <a:rPr lang="en-US" altLang="en-US"/>
              <a:pPr/>
              <a:t>‹#›</a:t>
            </a:fld>
            <a:endParaRPr lang="en-US" altLang="en-US"/>
          </a:p>
        </p:txBody>
      </p:sp>
    </p:spTree>
    <p:extLst>
      <p:ext uri="{BB962C8B-B14F-4D97-AF65-F5344CB8AC3E}">
        <p14:creationId xmlns:p14="http://schemas.microsoft.com/office/powerpoint/2010/main" val="277730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81F8659-1E9E-42E4-97B2-F3905C3369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E1E459-B45E-4EF3-AB90-C13B0A8D6F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279AC0-F6B7-4292-9B92-E18E60FF150E}"/>
              </a:ext>
            </a:extLst>
          </p:cNvPr>
          <p:cNvSpPr>
            <a:spLocks noGrp="1" noChangeArrowheads="1"/>
          </p:cNvSpPr>
          <p:nvPr>
            <p:ph type="sldNum" sz="quarter" idx="12"/>
          </p:nvPr>
        </p:nvSpPr>
        <p:spPr>
          <a:ln/>
        </p:spPr>
        <p:txBody>
          <a:bodyPr/>
          <a:lstStyle>
            <a:lvl1pPr>
              <a:defRPr/>
            </a:lvl1pPr>
          </a:lstStyle>
          <a:p>
            <a:fld id="{F5E675FA-AD6F-44F7-9506-9DB46F3C90C6}" type="slidenum">
              <a:rPr lang="en-US" altLang="en-US"/>
              <a:pPr/>
              <a:t>‹#›</a:t>
            </a:fld>
            <a:endParaRPr lang="en-US" altLang="en-US"/>
          </a:p>
        </p:txBody>
      </p:sp>
    </p:spTree>
    <p:extLst>
      <p:ext uri="{BB962C8B-B14F-4D97-AF65-F5344CB8AC3E}">
        <p14:creationId xmlns:p14="http://schemas.microsoft.com/office/powerpoint/2010/main" val="293357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9B3E492-0D0D-468C-A3BB-C0085B5E41D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D21E96-9B40-4D08-BC49-A19FB166B8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BC261D3-0575-4240-B0E1-9254881F97D0}"/>
              </a:ext>
            </a:extLst>
          </p:cNvPr>
          <p:cNvSpPr>
            <a:spLocks noGrp="1" noChangeArrowheads="1"/>
          </p:cNvSpPr>
          <p:nvPr>
            <p:ph type="sldNum" sz="quarter" idx="12"/>
          </p:nvPr>
        </p:nvSpPr>
        <p:spPr>
          <a:ln/>
        </p:spPr>
        <p:txBody>
          <a:bodyPr/>
          <a:lstStyle>
            <a:lvl1pPr>
              <a:defRPr/>
            </a:lvl1pPr>
          </a:lstStyle>
          <a:p>
            <a:fld id="{44ECC362-0D60-477B-9A4E-C01598DB9D3C}" type="slidenum">
              <a:rPr lang="en-US" altLang="en-US"/>
              <a:pPr/>
              <a:t>‹#›</a:t>
            </a:fld>
            <a:endParaRPr lang="en-US" altLang="en-US"/>
          </a:p>
        </p:txBody>
      </p:sp>
    </p:spTree>
    <p:extLst>
      <p:ext uri="{BB962C8B-B14F-4D97-AF65-F5344CB8AC3E}">
        <p14:creationId xmlns:p14="http://schemas.microsoft.com/office/powerpoint/2010/main" val="309209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C9AEA01-C5AE-4B46-B93B-2C5EFD852C9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70345D4-E8CD-4E01-8355-2C73CCC826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2CBDFF0-F6B4-4094-9795-A7CDE5B89442}"/>
              </a:ext>
            </a:extLst>
          </p:cNvPr>
          <p:cNvSpPr>
            <a:spLocks noGrp="1" noChangeArrowheads="1"/>
          </p:cNvSpPr>
          <p:nvPr>
            <p:ph type="sldNum" sz="quarter" idx="12"/>
          </p:nvPr>
        </p:nvSpPr>
        <p:spPr>
          <a:ln/>
        </p:spPr>
        <p:txBody>
          <a:bodyPr/>
          <a:lstStyle>
            <a:lvl1pPr>
              <a:defRPr/>
            </a:lvl1pPr>
          </a:lstStyle>
          <a:p>
            <a:fld id="{E5C3F6EE-C06A-4E44-921D-E178E3D9399D}" type="slidenum">
              <a:rPr lang="en-US" altLang="en-US"/>
              <a:pPr/>
              <a:t>‹#›</a:t>
            </a:fld>
            <a:endParaRPr lang="en-US" altLang="en-US"/>
          </a:p>
        </p:txBody>
      </p:sp>
    </p:spTree>
    <p:extLst>
      <p:ext uri="{BB962C8B-B14F-4D97-AF65-F5344CB8AC3E}">
        <p14:creationId xmlns:p14="http://schemas.microsoft.com/office/powerpoint/2010/main" val="417012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5699DA-EA32-48C9-ABFE-57A7634611B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AF3949A-546F-429C-BBF8-96AF06DB76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C73E0C5-FBD4-463D-82E4-6FF73A88C84C}"/>
              </a:ext>
            </a:extLst>
          </p:cNvPr>
          <p:cNvSpPr>
            <a:spLocks noGrp="1" noChangeArrowheads="1"/>
          </p:cNvSpPr>
          <p:nvPr>
            <p:ph type="sldNum" sz="quarter" idx="12"/>
          </p:nvPr>
        </p:nvSpPr>
        <p:spPr>
          <a:ln/>
        </p:spPr>
        <p:txBody>
          <a:bodyPr/>
          <a:lstStyle>
            <a:lvl1pPr>
              <a:defRPr/>
            </a:lvl1pPr>
          </a:lstStyle>
          <a:p>
            <a:fld id="{19423F68-D6D1-4CE7-A18B-6BF729522F0E}" type="slidenum">
              <a:rPr lang="en-US" altLang="en-US"/>
              <a:pPr/>
              <a:t>‹#›</a:t>
            </a:fld>
            <a:endParaRPr lang="en-US" altLang="en-US"/>
          </a:p>
        </p:txBody>
      </p:sp>
    </p:spTree>
    <p:extLst>
      <p:ext uri="{BB962C8B-B14F-4D97-AF65-F5344CB8AC3E}">
        <p14:creationId xmlns:p14="http://schemas.microsoft.com/office/powerpoint/2010/main" val="8718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67C63D-95E2-49E6-B425-453DCFB686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A91587-5798-41B0-857D-43B6918FB3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91C275-5191-40F6-8D51-B7197B1EA0B8}"/>
              </a:ext>
            </a:extLst>
          </p:cNvPr>
          <p:cNvSpPr>
            <a:spLocks noGrp="1" noChangeArrowheads="1"/>
          </p:cNvSpPr>
          <p:nvPr>
            <p:ph type="sldNum" sz="quarter" idx="12"/>
          </p:nvPr>
        </p:nvSpPr>
        <p:spPr>
          <a:ln/>
        </p:spPr>
        <p:txBody>
          <a:bodyPr/>
          <a:lstStyle>
            <a:lvl1pPr>
              <a:defRPr/>
            </a:lvl1pPr>
          </a:lstStyle>
          <a:p>
            <a:fld id="{18189D46-D168-42E5-AA35-A954FD5DF09E}" type="slidenum">
              <a:rPr lang="en-US" altLang="en-US"/>
              <a:pPr/>
              <a:t>‹#›</a:t>
            </a:fld>
            <a:endParaRPr lang="en-US" altLang="en-US"/>
          </a:p>
        </p:txBody>
      </p:sp>
    </p:spTree>
    <p:extLst>
      <p:ext uri="{BB962C8B-B14F-4D97-AF65-F5344CB8AC3E}">
        <p14:creationId xmlns:p14="http://schemas.microsoft.com/office/powerpoint/2010/main" val="293343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46B63FF-6CB4-4500-91F8-3ED6B75DE8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2024AD-768A-40A9-962C-09CEAC6CBC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598DA8-467F-4876-9908-0B50A029B51D}"/>
              </a:ext>
            </a:extLst>
          </p:cNvPr>
          <p:cNvSpPr>
            <a:spLocks noGrp="1" noChangeArrowheads="1"/>
          </p:cNvSpPr>
          <p:nvPr>
            <p:ph type="sldNum" sz="quarter" idx="12"/>
          </p:nvPr>
        </p:nvSpPr>
        <p:spPr>
          <a:ln/>
        </p:spPr>
        <p:txBody>
          <a:bodyPr/>
          <a:lstStyle>
            <a:lvl1pPr>
              <a:defRPr/>
            </a:lvl1pPr>
          </a:lstStyle>
          <a:p>
            <a:fld id="{1AF881D2-B442-4F97-B35E-27E2FA2E2255}" type="slidenum">
              <a:rPr lang="en-US" altLang="en-US"/>
              <a:pPr/>
              <a:t>‹#›</a:t>
            </a:fld>
            <a:endParaRPr lang="en-US" altLang="en-US"/>
          </a:p>
        </p:txBody>
      </p:sp>
    </p:spTree>
    <p:extLst>
      <p:ext uri="{BB962C8B-B14F-4D97-AF65-F5344CB8AC3E}">
        <p14:creationId xmlns:p14="http://schemas.microsoft.com/office/powerpoint/2010/main" val="307760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4B0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FFC103-F5B1-408F-A8A7-515D96635C0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AE02A8C-7E11-4189-82F7-E89799D98F2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C108A32-6177-4726-A7A0-D74A4C71263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4F105410-7A43-457B-932A-8A5109923AC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63C3A873-6B4F-4907-8F41-F1722DD1424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6C77EE6-1734-42A5-AACC-0065DAD53D4E}" type="slidenum">
              <a:rPr lang="en-US" altLang="en-US"/>
              <a:pPr/>
              <a:t>‹#›</a:t>
            </a:fld>
            <a:endParaRPr lang="en-US" altLang="en-US"/>
          </a:p>
        </p:txBody>
      </p:sp>
    </p:spTree>
    <p:extLst>
      <p:ext uri="{BB962C8B-B14F-4D97-AF65-F5344CB8AC3E}">
        <p14:creationId xmlns:p14="http://schemas.microsoft.com/office/powerpoint/2010/main" val="4082834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OouTay_7_hw"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4.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EA010134-40F8-4CE4-8018-14E042BA4A2D}"/>
              </a:ext>
            </a:extLst>
          </p:cNvPr>
          <p:cNvSpPr>
            <a:spLocks noGrp="1" noChangeArrowheads="1"/>
          </p:cNvSpPr>
          <p:nvPr>
            <p:ph idx="1"/>
          </p:nvPr>
        </p:nvSpPr>
        <p:spPr>
          <a:xfrm>
            <a:off x="0" y="60960"/>
            <a:ext cx="5049520" cy="6776710"/>
          </a:xfrm>
        </p:spPr>
        <p:txBody>
          <a:bodyPr>
            <a:normAutofit/>
          </a:bodyPr>
          <a:lstStyle/>
          <a:p>
            <a:pPr marL="0" indent="0" algn="ctr">
              <a:lnSpc>
                <a:spcPct val="90000"/>
              </a:lnSpc>
              <a:buFontTx/>
              <a:buNone/>
            </a:pPr>
            <a:r>
              <a:rPr lang="en-GB" altLang="en-US" sz="3000" b="1" dirty="0">
                <a:latin typeface="Calibri" panose="020F0502020204030204" pitchFamily="34" charset="0"/>
                <a:cs typeface="Calibri" panose="020F0502020204030204" pitchFamily="34" charset="0"/>
              </a:rPr>
              <a:t>The Greenhouse Sequence</a:t>
            </a:r>
          </a:p>
          <a:p>
            <a:pPr marL="0" indent="0" algn="ctr">
              <a:lnSpc>
                <a:spcPct val="90000"/>
              </a:lnSpc>
              <a:buFontTx/>
              <a:buNone/>
            </a:pPr>
            <a:r>
              <a:rPr lang="en-GB" altLang="en-US" sz="2900" dirty="0">
                <a:latin typeface="Calibri" panose="020F0502020204030204" pitchFamily="34" charset="0"/>
                <a:cs typeface="Calibri" panose="020F0502020204030204" pitchFamily="34" charset="0"/>
              </a:rPr>
              <a:t>Watch the greenhouse sequence from IOTBS, from 39.30 “Driving home …” to 47.12 “Dr </a:t>
            </a:r>
            <a:r>
              <a:rPr lang="en-GB" altLang="en-US" sz="2900" dirty="0" err="1">
                <a:latin typeface="Calibri" panose="020F0502020204030204" pitchFamily="34" charset="0"/>
                <a:cs typeface="Calibri" panose="020F0502020204030204" pitchFamily="34" charset="0"/>
              </a:rPr>
              <a:t>Bennell</a:t>
            </a:r>
            <a:r>
              <a:rPr lang="en-GB" altLang="en-US" sz="2900" dirty="0">
                <a:latin typeface="Calibri" panose="020F0502020204030204" pitchFamily="34" charset="0"/>
                <a:cs typeface="Calibri" panose="020F0502020204030204" pitchFamily="34" charset="0"/>
              </a:rPr>
              <a:t>”. When </a:t>
            </a:r>
            <a:r>
              <a:rPr lang="en-GB" altLang="en-US" sz="2900" dirty="0" err="1">
                <a:latin typeface="Calibri" panose="020F0502020204030204" pitchFamily="34" charset="0"/>
                <a:cs typeface="Calibri" panose="020F0502020204030204" pitchFamily="34" charset="0"/>
              </a:rPr>
              <a:t>Bennell</a:t>
            </a:r>
            <a:r>
              <a:rPr lang="en-GB" altLang="en-US" sz="2900" dirty="0">
                <a:latin typeface="Calibri" panose="020F0502020204030204" pitchFamily="34" charset="0"/>
                <a:cs typeface="Calibri" panose="020F0502020204030204" pitchFamily="34" charset="0"/>
              </a:rPr>
              <a:t> discovers the hatching pods in </a:t>
            </a:r>
            <a:r>
              <a:rPr lang="en-GB" altLang="en-US" sz="2900" dirty="0" err="1">
                <a:latin typeface="Calibri" panose="020F0502020204030204" pitchFamily="34" charset="0"/>
                <a:cs typeface="Calibri" panose="020F0502020204030204" pitchFamily="34" charset="0"/>
              </a:rPr>
              <a:t>Belicec’s</a:t>
            </a:r>
            <a:r>
              <a:rPr lang="en-GB" altLang="en-US" sz="2900" dirty="0">
                <a:latin typeface="Calibri" panose="020F0502020204030204" pitchFamily="34" charset="0"/>
                <a:cs typeface="Calibri" panose="020F0502020204030204" pitchFamily="34" charset="0"/>
              </a:rPr>
              <a:t> greenhouse the narrative moves into it’s final phase. The 2 couples finally realise what is going on and form a plan to try and frustrate the invaders. Little do the know that time is much shorter than they know…. And answer the questions. </a:t>
            </a:r>
          </a:p>
          <a:p>
            <a:pPr marL="0" indent="0">
              <a:lnSpc>
                <a:spcPct val="90000"/>
              </a:lnSpc>
              <a:buFontTx/>
              <a:buNone/>
            </a:pPr>
            <a:endParaRPr lang="en-GB" altLang="en-US" sz="1700" dirty="0">
              <a:latin typeface="Calibri" panose="020F0502020204030204" pitchFamily="34" charset="0"/>
              <a:cs typeface="Calibri" panose="020F0502020204030204" pitchFamily="34" charset="0"/>
            </a:endParaRPr>
          </a:p>
        </p:txBody>
      </p:sp>
      <p:pic>
        <p:nvPicPr>
          <p:cNvPr id="2" name="Picture 1">
            <a:hlinkClick r:id="rId2"/>
            <a:extLst>
              <a:ext uri="{FF2B5EF4-FFF2-40B4-BE49-F238E27FC236}">
                <a16:creationId xmlns:a16="http://schemas.microsoft.com/office/drawing/2014/main" id="{6EA0B80E-8869-44BF-B035-9BC0614AA97E}"/>
              </a:ext>
            </a:extLst>
          </p:cNvPr>
          <p:cNvPicPr>
            <a:picLocks noChangeAspect="1"/>
          </p:cNvPicPr>
          <p:nvPr/>
        </p:nvPicPr>
        <p:blipFill rotWithShape="1">
          <a:blip r:embed="rId3"/>
          <a:srcRect l="31568" r="35990"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rgbClr val="DB3E0F"/>
          </a:solidFill>
        </p:spPr>
      </p:pic>
    </p:spTree>
    <p:extLst>
      <p:ext uri="{BB962C8B-B14F-4D97-AF65-F5344CB8AC3E}">
        <p14:creationId xmlns:p14="http://schemas.microsoft.com/office/powerpoint/2010/main" val="34137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a:extLst>
              <a:ext uri="{FF2B5EF4-FFF2-40B4-BE49-F238E27FC236}">
                <a16:creationId xmlns:a16="http://schemas.microsoft.com/office/drawing/2014/main" id="{E90463B6-E2B8-4094-B66C-D30C2BEEF160}"/>
              </a:ext>
            </a:extLst>
          </p:cNvPr>
          <p:cNvSpPr>
            <a:spLocks noGrp="1" noChangeArrowheads="1"/>
          </p:cNvSpPr>
          <p:nvPr>
            <p:ph idx="1"/>
          </p:nvPr>
        </p:nvSpPr>
        <p:spPr>
          <a:xfrm>
            <a:off x="179388" y="115888"/>
            <a:ext cx="8785225" cy="6553200"/>
          </a:xfrm>
        </p:spPr>
        <p:txBody>
          <a:bodyPr/>
          <a:lstStyle/>
          <a:p>
            <a:pPr marL="0" indent="0" algn="ctr">
              <a:buNone/>
            </a:pPr>
            <a:r>
              <a:rPr lang="en-GB"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Comment on the camera angle and framing</a:t>
            </a:r>
          </a:p>
          <a:p>
            <a:pPr marL="0" indent="0" algn="ctr">
              <a:buNone/>
            </a:pPr>
            <a:r>
              <a:rPr lang="en-GB" sz="3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used when we first see inside the greenhouse.</a:t>
            </a:r>
            <a:endParaRPr lang="en-GB" altLang="en-US" sz="3000"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C513C8D-B37D-437A-88A4-93A0B40AD37B}"/>
              </a:ext>
            </a:extLst>
          </p:cNvPr>
          <p:cNvPicPr>
            <a:picLocks noChangeAspect="1"/>
          </p:cNvPicPr>
          <p:nvPr/>
        </p:nvPicPr>
        <p:blipFill>
          <a:blip r:embed="rId2"/>
          <a:stretch>
            <a:fillRect/>
          </a:stretch>
        </p:blipFill>
        <p:spPr>
          <a:xfrm>
            <a:off x="179387" y="1519872"/>
            <a:ext cx="5256213" cy="2922790"/>
          </a:xfrm>
          <a:prstGeom prst="rect">
            <a:avLst/>
          </a:prstGeom>
        </p:spPr>
      </p:pic>
      <p:sp>
        <p:nvSpPr>
          <p:cNvPr id="3" name="TextBox 2">
            <a:extLst>
              <a:ext uri="{FF2B5EF4-FFF2-40B4-BE49-F238E27FC236}">
                <a16:creationId xmlns:a16="http://schemas.microsoft.com/office/drawing/2014/main" id="{92702204-F930-49C6-AD50-D99EEDFBFF5F}"/>
              </a:ext>
            </a:extLst>
          </p:cNvPr>
          <p:cNvSpPr txBox="1"/>
          <p:nvPr/>
        </p:nvSpPr>
        <p:spPr>
          <a:xfrm>
            <a:off x="5435600" y="1486207"/>
            <a:ext cx="3708400" cy="2585323"/>
          </a:xfrm>
          <a:prstGeom prst="rect">
            <a:avLst/>
          </a:prstGeom>
          <a:noFill/>
        </p:spPr>
        <p:txBody>
          <a:bodyPr wrap="square" rtlCol="0">
            <a:spAutoFit/>
          </a:bodyPr>
          <a:lstStyle/>
          <a:p>
            <a:r>
              <a:rPr lang="en-GB" sz="2700" b="1" dirty="0">
                <a:latin typeface="Calibri" panose="020F0502020204030204" pitchFamily="34" charset="0"/>
                <a:cs typeface="Calibri" panose="020F0502020204030204" pitchFamily="34" charset="0"/>
              </a:rPr>
              <a:t>Framing:</a:t>
            </a:r>
          </a:p>
          <a:p>
            <a:r>
              <a:rPr lang="en-GB" sz="2700" dirty="0">
                <a:latin typeface="Calibri" panose="020F0502020204030204" pitchFamily="34" charset="0"/>
                <a:cs typeface="Calibri" panose="020F0502020204030204" pitchFamily="34" charset="0"/>
              </a:rPr>
              <a:t>Close-ups &amp; mid-shots of Bennell who increasingly the centre of attention and the narrative – humanities last hope?</a:t>
            </a:r>
          </a:p>
        </p:txBody>
      </p:sp>
      <p:sp>
        <p:nvSpPr>
          <p:cNvPr id="5" name="TextBox 4">
            <a:extLst>
              <a:ext uri="{FF2B5EF4-FFF2-40B4-BE49-F238E27FC236}">
                <a16:creationId xmlns:a16="http://schemas.microsoft.com/office/drawing/2014/main" id="{5D37B7C3-11C3-4DFF-B3E0-9368CC67E21F}"/>
              </a:ext>
            </a:extLst>
          </p:cNvPr>
          <p:cNvSpPr txBox="1"/>
          <p:nvPr/>
        </p:nvSpPr>
        <p:spPr>
          <a:xfrm>
            <a:off x="0" y="4217047"/>
            <a:ext cx="9143999" cy="2677656"/>
          </a:xfrm>
          <a:prstGeom prst="rect">
            <a:avLst/>
          </a:prstGeom>
          <a:noFill/>
        </p:spPr>
        <p:txBody>
          <a:bodyPr wrap="square" rtlCol="0">
            <a:spAutoFit/>
          </a:bodyPr>
          <a:lstStyle/>
          <a:p>
            <a:r>
              <a:rPr lang="en-GB" sz="2800" b="1" dirty="0">
                <a:latin typeface="Calibri" panose="020F0502020204030204" pitchFamily="34" charset="0"/>
                <a:cs typeface="Calibri" panose="020F0502020204030204" pitchFamily="34" charset="0"/>
              </a:rPr>
              <a:t>Angles:</a:t>
            </a:r>
          </a:p>
          <a:p>
            <a:pPr marL="457200" indent="-457200">
              <a:buFont typeface="Arial" panose="020B0604020202020204" pitchFamily="34" charset="0"/>
              <a:buChar char="•"/>
            </a:pPr>
            <a:r>
              <a:rPr lang="en-GB" sz="2800" dirty="0">
                <a:solidFill>
                  <a:schemeClr val="bg1"/>
                </a:solidFill>
                <a:latin typeface="Calibri" panose="020F0502020204030204" pitchFamily="34" charset="0"/>
                <a:cs typeface="Calibri" panose="020F0502020204030204" pitchFamily="34" charset="0"/>
              </a:rPr>
              <a:t>Lots of low angle shots to emphasise the dominant presence of the ‘normal’ </a:t>
            </a:r>
            <a:r>
              <a:rPr lang="en-GB" sz="2800" dirty="0" smtClean="0">
                <a:solidFill>
                  <a:schemeClr val="bg1"/>
                </a:solidFill>
                <a:latin typeface="Calibri" panose="020F0502020204030204" pitchFamily="34" charset="0"/>
                <a:cs typeface="Calibri" panose="020F0502020204030204" pitchFamily="34" charset="0"/>
              </a:rPr>
              <a:t>humans juxtaposed by the </a:t>
            </a:r>
            <a:r>
              <a:rPr lang="en-GB" sz="2800" dirty="0" smtClean="0">
                <a:solidFill>
                  <a:schemeClr val="bg1"/>
                </a:solidFill>
                <a:latin typeface="Calibri" panose="020F0502020204030204" pitchFamily="34" charset="0"/>
                <a:cs typeface="Calibri" panose="020F0502020204030204" pitchFamily="34" charset="0"/>
              </a:rPr>
              <a:t>pods ‘otherness’.</a:t>
            </a:r>
            <a:endParaRPr lang="en-GB" sz="28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800" dirty="0">
                <a:latin typeface="Calibri" panose="020F0502020204030204" pitchFamily="34" charset="0"/>
                <a:cs typeface="Calibri" panose="020F0502020204030204" pitchFamily="34" charset="0"/>
              </a:rPr>
              <a:t>Canted angles to unsettle the audience and underline the alien </a:t>
            </a:r>
            <a:r>
              <a:rPr lang="en-GB" sz="2800" dirty="0" smtClean="0">
                <a:latin typeface="Calibri" panose="020F0502020204030204" pitchFamily="34" charset="0"/>
                <a:cs typeface="Calibri" panose="020F0502020204030204" pitchFamily="34" charset="0"/>
              </a:rPr>
              <a:t>nature (otherness) </a:t>
            </a:r>
            <a:r>
              <a:rPr lang="en-GB" sz="2800" dirty="0">
                <a:latin typeface="Calibri" panose="020F0502020204030204" pitchFamily="34" charset="0"/>
                <a:cs typeface="Calibri" panose="020F0502020204030204" pitchFamily="34" charset="0"/>
              </a:rPr>
              <a:t>of the pods.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BCF0C53-5AE0-4EEB-8634-F0768D090E5A}"/>
              </a:ext>
            </a:extLst>
          </p:cNvPr>
          <p:cNvPicPr>
            <a:picLocks noGrp="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20594" r="5726"/>
          <a:stretch/>
        </p:blipFill>
        <p:spPr bwMode="auto">
          <a:xfrm>
            <a:off x="20" y="10"/>
            <a:ext cx="9143979" cy="6857990"/>
          </a:xfrm>
          <a:prstGeom prst="rect">
            <a:avLst/>
          </a:prstGeom>
          <a:noFill/>
        </p:spPr>
      </p:pic>
      <p:sp>
        <p:nvSpPr>
          <p:cNvPr id="4" name="TextBox 3">
            <a:extLst>
              <a:ext uri="{FF2B5EF4-FFF2-40B4-BE49-F238E27FC236}">
                <a16:creationId xmlns:a16="http://schemas.microsoft.com/office/drawing/2014/main" id="{B7497010-68F5-4C2E-9AE5-7A13163D9CC9}"/>
              </a:ext>
            </a:extLst>
          </p:cNvPr>
          <p:cNvSpPr txBox="1"/>
          <p:nvPr/>
        </p:nvSpPr>
        <p:spPr>
          <a:xfrm>
            <a:off x="-1143" y="1597729"/>
            <a:ext cx="9144000" cy="2862322"/>
          </a:xfrm>
          <a:prstGeom prst="rect">
            <a:avLst/>
          </a:prstGeom>
          <a:solidFill>
            <a:schemeClr val="bg2">
              <a:lumMod val="75000"/>
              <a:alpha val="78000"/>
            </a:schemeClr>
          </a:solidFill>
        </p:spPr>
        <p:txBody>
          <a:bodyPr wrap="square" rtlCol="0">
            <a:spAutoFit/>
          </a:bodyPr>
          <a:lstStyle/>
          <a:p>
            <a:pPr algn="ct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The pods are on set props that are physically animated to open, the effect of which is ‘enhanced’ with the soap like substance that oozes out to announce the ‘birth’ of a new pod person just waiting for you to fall asleep…</a:t>
            </a:r>
            <a:endParaRPr lang="en-GB"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310D74A-44AB-402D-9E1B-C108BAEC116D}"/>
              </a:ext>
            </a:extLst>
          </p:cNvPr>
          <p:cNvSpPr txBox="1"/>
          <p:nvPr/>
        </p:nvSpPr>
        <p:spPr>
          <a:xfrm>
            <a:off x="-1143" y="0"/>
            <a:ext cx="9144000" cy="538609"/>
          </a:xfrm>
          <a:prstGeom prst="rect">
            <a:avLst/>
          </a:prstGeom>
          <a:solidFill>
            <a:schemeClr val="bg2">
              <a:lumMod val="75000"/>
              <a:alpha val="57000"/>
            </a:schemeClr>
          </a:solidFill>
        </p:spPr>
        <p:txBody>
          <a:bodyPr wrap="square" rtlCol="0">
            <a:spAutoFit/>
          </a:bodyPr>
          <a:lstStyle/>
          <a:p>
            <a:pPr algn="ctr"/>
            <a:r>
              <a:rPr lang="en-GB" sz="2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are special effects used in this sequence?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FF6736-CE7E-4D85-BB71-E67286E4D965}"/>
              </a:ext>
            </a:extLst>
          </p:cNvPr>
          <p:cNvPicPr/>
          <p:nvPr/>
        </p:nvPicPr>
        <p:blipFill rotWithShape="1">
          <a:blip r:embed="rId2"/>
          <a:srcRect l="36978" r="19802"/>
          <a:stretch/>
        </p:blipFill>
        <p:spPr>
          <a:xfrm>
            <a:off x="20" y="10"/>
            <a:ext cx="3000355"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2" name="Picture 1">
            <a:extLst>
              <a:ext uri="{FF2B5EF4-FFF2-40B4-BE49-F238E27FC236}">
                <a16:creationId xmlns:a16="http://schemas.microsoft.com/office/drawing/2014/main" id="{C9A7E970-53F3-435C-9777-51297BA91A0D}"/>
              </a:ext>
            </a:extLst>
          </p:cNvPr>
          <p:cNvPicPr>
            <a:picLocks noChangeAspect="1"/>
          </p:cNvPicPr>
          <p:nvPr/>
        </p:nvPicPr>
        <p:blipFill rotWithShape="1">
          <a:blip r:embed="rId3"/>
          <a:srcRect l="29038" r="29617" b="-2"/>
          <a:stretch/>
        </p:blipFill>
        <p:spPr>
          <a:xfrm>
            <a:off x="3143251" y="10"/>
            <a:ext cx="2857499"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4" name="Picture 3">
            <a:extLst>
              <a:ext uri="{FF2B5EF4-FFF2-40B4-BE49-F238E27FC236}">
                <a16:creationId xmlns:a16="http://schemas.microsoft.com/office/drawing/2014/main" id="{8FB42242-7233-4A94-BF33-C12A0815D91E}"/>
              </a:ext>
            </a:extLst>
          </p:cNvPr>
          <p:cNvPicPr>
            <a:picLocks noChangeAspect="1"/>
          </p:cNvPicPr>
          <p:nvPr/>
        </p:nvPicPr>
        <p:blipFill rotWithShape="1">
          <a:blip r:embed="rId4"/>
          <a:srcRect l="35593" r="22117"/>
          <a:stretch/>
        </p:blipFill>
        <p:spPr>
          <a:xfrm>
            <a:off x="6143625" y="-1"/>
            <a:ext cx="3000375"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sp>
        <p:nvSpPr>
          <p:cNvPr id="66562" name="Content Placeholder 2">
            <a:extLst>
              <a:ext uri="{FF2B5EF4-FFF2-40B4-BE49-F238E27FC236}">
                <a16:creationId xmlns:a16="http://schemas.microsoft.com/office/drawing/2014/main" id="{4D60C367-0DB0-4070-AC31-C2947EF9FF31}"/>
              </a:ext>
            </a:extLst>
          </p:cNvPr>
          <p:cNvSpPr>
            <a:spLocks noGrp="1" noChangeArrowheads="1"/>
          </p:cNvSpPr>
          <p:nvPr>
            <p:ph idx="1"/>
          </p:nvPr>
        </p:nvSpPr>
        <p:spPr>
          <a:xfrm>
            <a:off x="0" y="153873"/>
            <a:ext cx="9025247" cy="526848"/>
          </a:xfrm>
          <a:solidFill>
            <a:schemeClr val="bg2">
              <a:lumMod val="75000"/>
              <a:alpha val="71000"/>
            </a:schemeClr>
          </a:solidFill>
        </p:spPr>
        <p:txBody>
          <a:bodyPr>
            <a:normAutofit/>
          </a:bodyPr>
          <a:lstStyle/>
          <a:p>
            <a:pPr marL="0" indent="0" algn="ctr">
              <a:buNone/>
            </a:pPr>
            <a:r>
              <a:rPr lang="en-GB" sz="2200" b="1" dirty="0">
                <a:solidFill>
                  <a:schemeClr val="bg1">
                    <a:alpha val="80000"/>
                  </a:schemeClr>
                </a:solidFill>
                <a:effectLst/>
                <a:latin typeface="Calibri" panose="020F0502020204030204" pitchFamily="34" charset="0"/>
                <a:ea typeface="Calibri" panose="020F0502020204030204" pitchFamily="34" charset="0"/>
                <a:cs typeface="Calibri" panose="020F0502020204030204" pitchFamily="34" charset="0"/>
              </a:rPr>
              <a:t>How does editing help with the </a:t>
            </a:r>
            <a:r>
              <a:rPr lang="en-GB" sz="2200" b="1" dirty="0">
                <a:solidFill>
                  <a:schemeClr val="bg1">
                    <a:alpha val="80000"/>
                  </a:schemeClr>
                </a:solidFill>
                <a:effectLst/>
                <a:latin typeface="Calibri" panose="020F0502020204030204" pitchFamily="34" charset="0"/>
                <a:ea typeface="Times New Roman" panose="02020603050405020304" pitchFamily="18" charset="0"/>
                <a:cs typeface="Calibri" panose="020F0502020204030204" pitchFamily="34" charset="0"/>
              </a:rPr>
              <a:t>impact of these special effects?</a:t>
            </a:r>
            <a:endParaRPr lang="en-GB" altLang="en-US" sz="2200" b="1" dirty="0">
              <a:solidFill>
                <a:schemeClr val="bg1">
                  <a:alpha val="8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A77BD4-6B36-454F-85CC-E9A8B7703216}"/>
              </a:ext>
            </a:extLst>
          </p:cNvPr>
          <p:cNvSpPr txBox="1"/>
          <p:nvPr/>
        </p:nvSpPr>
        <p:spPr>
          <a:xfrm>
            <a:off x="0" y="4309159"/>
            <a:ext cx="9144000" cy="2246769"/>
          </a:xfrm>
          <a:prstGeom prst="rect">
            <a:avLst/>
          </a:prstGeom>
          <a:noFill/>
        </p:spPr>
        <p:txBody>
          <a:bodyPr wrap="square" rtlCol="0">
            <a:spAutoFit/>
          </a:bodyPr>
          <a:lstStyle/>
          <a:p>
            <a:pPr algn="ctr"/>
            <a:r>
              <a:rPr lang="en-GB" sz="2800" dirty="0">
                <a:solidFill>
                  <a:schemeClr val="bg2">
                    <a:lumMod val="50000"/>
                  </a:schemeClr>
                </a:solidFill>
                <a:latin typeface="Calibri" panose="020F0502020204030204" pitchFamily="34" charset="0"/>
                <a:cs typeface="Calibri" panose="020F0502020204030204" pitchFamily="34" charset="0"/>
              </a:rPr>
              <a:t>The audiences view of the pods is limited to what are almost glimpses. No single shot of the pods is on screen for more than 1-1</a:t>
            </a:r>
            <a:r>
              <a:rPr lang="en-GB" sz="280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½ </a:t>
            </a:r>
            <a:r>
              <a:rPr lang="en-GB" sz="2800" dirty="0">
                <a:solidFill>
                  <a:schemeClr val="bg2">
                    <a:lumMod val="50000"/>
                  </a:schemeClr>
                </a:solidFill>
                <a:latin typeface="Calibri" panose="020F0502020204030204" pitchFamily="34" charset="0"/>
                <a:cs typeface="Calibri" panose="020F0502020204030204" pitchFamily="34" charset="0"/>
              </a:rPr>
              <a:t>seconds. This increases their impact and lessens their appearance as what are by today’s standards very basic special </a:t>
            </a:r>
            <a:r>
              <a:rPr lang="en-GB" sz="2800" dirty="0">
                <a:solidFill>
                  <a:schemeClr val="bg2">
                    <a:lumMod val="75000"/>
                  </a:schemeClr>
                </a:solidFill>
                <a:latin typeface="Calibri" panose="020F0502020204030204" pitchFamily="34" charset="0"/>
                <a:cs typeface="Calibri" panose="020F0502020204030204" pitchFamily="34" charset="0"/>
              </a:rPr>
              <a:t>effects.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300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C63CAC-A958-4292-B638-5BA8EC9E9E15}"/>
              </a:ext>
            </a:extLst>
          </p:cNvPr>
          <p:cNvPicPr>
            <a:picLocks noChangeAspect="1"/>
          </p:cNvPicPr>
          <p:nvPr/>
        </p:nvPicPr>
        <p:blipFill>
          <a:blip r:embed="rId2"/>
          <a:stretch>
            <a:fillRect/>
          </a:stretch>
        </p:blipFill>
        <p:spPr>
          <a:xfrm>
            <a:off x="524827" y="795910"/>
            <a:ext cx="2611314" cy="1444555"/>
          </a:xfrm>
          <a:prstGeom prst="rect">
            <a:avLst/>
          </a:prstGeom>
        </p:spPr>
      </p:pic>
      <p:pic>
        <p:nvPicPr>
          <p:cNvPr id="3" name="Picture 2">
            <a:extLst>
              <a:ext uri="{FF2B5EF4-FFF2-40B4-BE49-F238E27FC236}">
                <a16:creationId xmlns:a16="http://schemas.microsoft.com/office/drawing/2014/main" id="{104A3305-EF0A-46FE-BD1D-B0D760570CBB}"/>
              </a:ext>
            </a:extLst>
          </p:cNvPr>
          <p:cNvPicPr>
            <a:picLocks noChangeAspect="1"/>
          </p:cNvPicPr>
          <p:nvPr/>
        </p:nvPicPr>
        <p:blipFill>
          <a:blip r:embed="rId3"/>
          <a:stretch>
            <a:fillRect/>
          </a:stretch>
        </p:blipFill>
        <p:spPr>
          <a:xfrm>
            <a:off x="3276351" y="795910"/>
            <a:ext cx="2611314" cy="1444555"/>
          </a:xfrm>
          <a:prstGeom prst="rect">
            <a:avLst/>
          </a:prstGeom>
        </p:spPr>
      </p:pic>
      <p:pic>
        <p:nvPicPr>
          <p:cNvPr id="4" name="Picture 3">
            <a:extLst>
              <a:ext uri="{FF2B5EF4-FFF2-40B4-BE49-F238E27FC236}">
                <a16:creationId xmlns:a16="http://schemas.microsoft.com/office/drawing/2014/main" id="{A2594302-CFF9-41C1-8C9C-7299BB1212DD}"/>
              </a:ext>
            </a:extLst>
          </p:cNvPr>
          <p:cNvPicPr>
            <a:picLocks noChangeAspect="1"/>
          </p:cNvPicPr>
          <p:nvPr/>
        </p:nvPicPr>
        <p:blipFill>
          <a:blip r:embed="rId4"/>
          <a:stretch>
            <a:fillRect/>
          </a:stretch>
        </p:blipFill>
        <p:spPr>
          <a:xfrm>
            <a:off x="6027875" y="795910"/>
            <a:ext cx="2611314" cy="1434383"/>
          </a:xfrm>
          <a:prstGeom prst="rect">
            <a:avLst/>
          </a:prstGeom>
        </p:spPr>
      </p:pic>
      <p:pic>
        <p:nvPicPr>
          <p:cNvPr id="5" name="Picture 4">
            <a:extLst>
              <a:ext uri="{FF2B5EF4-FFF2-40B4-BE49-F238E27FC236}">
                <a16:creationId xmlns:a16="http://schemas.microsoft.com/office/drawing/2014/main" id="{1E21AE45-0A04-4929-A190-FFAA5B056FFB}"/>
              </a:ext>
            </a:extLst>
          </p:cNvPr>
          <p:cNvPicPr>
            <a:picLocks noChangeAspect="1"/>
          </p:cNvPicPr>
          <p:nvPr/>
        </p:nvPicPr>
        <p:blipFill>
          <a:blip r:embed="rId5"/>
          <a:stretch>
            <a:fillRect/>
          </a:stretch>
        </p:blipFill>
        <p:spPr>
          <a:xfrm>
            <a:off x="524827" y="2272349"/>
            <a:ext cx="2611314" cy="1444555"/>
          </a:xfrm>
          <a:prstGeom prst="rect">
            <a:avLst/>
          </a:prstGeom>
        </p:spPr>
      </p:pic>
      <p:pic>
        <p:nvPicPr>
          <p:cNvPr id="6" name="Picture 5">
            <a:extLst>
              <a:ext uri="{FF2B5EF4-FFF2-40B4-BE49-F238E27FC236}">
                <a16:creationId xmlns:a16="http://schemas.microsoft.com/office/drawing/2014/main" id="{F69CD5C4-98CD-4F7B-A2CC-E6952F2FDDAC}"/>
              </a:ext>
            </a:extLst>
          </p:cNvPr>
          <p:cNvPicPr>
            <a:picLocks noChangeAspect="1"/>
          </p:cNvPicPr>
          <p:nvPr/>
        </p:nvPicPr>
        <p:blipFill>
          <a:blip r:embed="rId6"/>
          <a:stretch>
            <a:fillRect/>
          </a:stretch>
        </p:blipFill>
        <p:spPr>
          <a:xfrm>
            <a:off x="3276351" y="2271600"/>
            <a:ext cx="2611314" cy="1444555"/>
          </a:xfrm>
          <a:prstGeom prst="rect">
            <a:avLst/>
          </a:prstGeom>
        </p:spPr>
      </p:pic>
      <p:pic>
        <p:nvPicPr>
          <p:cNvPr id="7" name="Picture 6">
            <a:extLst>
              <a:ext uri="{FF2B5EF4-FFF2-40B4-BE49-F238E27FC236}">
                <a16:creationId xmlns:a16="http://schemas.microsoft.com/office/drawing/2014/main" id="{AF0AF26A-B05B-4300-AC91-24A6548B3991}"/>
              </a:ext>
            </a:extLst>
          </p:cNvPr>
          <p:cNvPicPr>
            <a:picLocks noChangeAspect="1"/>
          </p:cNvPicPr>
          <p:nvPr/>
        </p:nvPicPr>
        <p:blipFill>
          <a:blip r:embed="rId7"/>
          <a:stretch>
            <a:fillRect/>
          </a:stretch>
        </p:blipFill>
        <p:spPr>
          <a:xfrm>
            <a:off x="6027875" y="2271600"/>
            <a:ext cx="2611314" cy="1444555"/>
          </a:xfrm>
          <a:prstGeom prst="rect">
            <a:avLst/>
          </a:prstGeom>
        </p:spPr>
      </p:pic>
      <p:pic>
        <p:nvPicPr>
          <p:cNvPr id="9" name="Picture 8">
            <a:extLst>
              <a:ext uri="{FF2B5EF4-FFF2-40B4-BE49-F238E27FC236}">
                <a16:creationId xmlns:a16="http://schemas.microsoft.com/office/drawing/2014/main" id="{ED8993C8-8896-4235-AA70-CA0E051E1D9E}"/>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24826" y="3747600"/>
            <a:ext cx="2611313" cy="1442587"/>
          </a:xfrm>
          <a:prstGeom prst="rect">
            <a:avLst/>
          </a:prstGeom>
          <a:noFill/>
          <a:ln>
            <a:noFill/>
          </a:ln>
        </p:spPr>
      </p:pic>
      <p:pic>
        <p:nvPicPr>
          <p:cNvPr id="10" name="Picture 9">
            <a:extLst>
              <a:ext uri="{FF2B5EF4-FFF2-40B4-BE49-F238E27FC236}">
                <a16:creationId xmlns:a16="http://schemas.microsoft.com/office/drawing/2014/main" id="{04FACB35-46A5-4BD3-8E8A-F319844D78E5}"/>
              </a:ext>
            </a:extLst>
          </p:cNvPr>
          <p:cNvPicPr>
            <a:picLocks noChangeAspect="1"/>
          </p:cNvPicPr>
          <p:nvPr/>
        </p:nvPicPr>
        <p:blipFill>
          <a:blip r:embed="rId10" cstate="print">
            <a:extLst>
              <a:ext uri="{BEBA8EAE-BF5A-486C-A8C5-ECC9F3942E4B}">
                <a14:imgProps xmlns:a14="http://schemas.microsoft.com/office/drawing/2010/main">
                  <a14:imgLayer r:embed="rId11">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276350" y="3747402"/>
            <a:ext cx="2611313" cy="1473048"/>
          </a:xfrm>
          <a:prstGeom prst="rect">
            <a:avLst/>
          </a:prstGeom>
          <a:noFill/>
          <a:ln>
            <a:noFill/>
          </a:ln>
        </p:spPr>
      </p:pic>
      <p:sp>
        <p:nvSpPr>
          <p:cNvPr id="11" name="TextBox 10">
            <a:extLst>
              <a:ext uri="{FF2B5EF4-FFF2-40B4-BE49-F238E27FC236}">
                <a16:creationId xmlns:a16="http://schemas.microsoft.com/office/drawing/2014/main" id="{F4D00B40-041E-4008-BA8B-B245792096BB}"/>
              </a:ext>
            </a:extLst>
          </p:cNvPr>
          <p:cNvSpPr txBox="1"/>
          <p:nvPr/>
        </p:nvSpPr>
        <p:spPr>
          <a:xfrm>
            <a:off x="10160" y="-9538"/>
            <a:ext cx="9144000" cy="830997"/>
          </a:xfrm>
          <a:prstGeom prst="rect">
            <a:avLst/>
          </a:prstGeom>
          <a:noFill/>
        </p:spPr>
        <p:txBody>
          <a:bodyPr wrap="square" rtlCol="0">
            <a:spAutoFit/>
          </a:bodyPr>
          <a:lstStyle/>
          <a:p>
            <a:pPr algn="ctr"/>
            <a:r>
              <a:rPr lang="en-GB"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other editing techniques are key to constructing this sequence so it achieves what the director is aiming for?</a:t>
            </a:r>
            <a:endParaRPr lang="en-GB"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0DC4E18-A2EB-4491-8175-7A585D014F71}"/>
              </a:ext>
            </a:extLst>
          </p:cNvPr>
          <p:cNvSpPr txBox="1"/>
          <p:nvPr/>
        </p:nvSpPr>
        <p:spPr>
          <a:xfrm>
            <a:off x="6027875" y="3667520"/>
            <a:ext cx="2984045" cy="1569660"/>
          </a:xfrm>
          <a:prstGeom prst="rect">
            <a:avLst/>
          </a:prstGeom>
          <a:noFill/>
        </p:spPr>
        <p:txBody>
          <a:bodyPr wrap="square" rtlCol="0">
            <a:spAutoFit/>
          </a:bodyPr>
          <a:lstStyle/>
          <a:p>
            <a:pPr algn="ctr"/>
            <a:r>
              <a:rPr lang="en-GB" sz="3200" b="1" dirty="0">
                <a:latin typeface="Calibri" panose="020F0502020204030204" pitchFamily="34" charset="0"/>
                <a:cs typeface="Calibri" panose="020F0502020204030204" pitchFamily="34" charset="0"/>
              </a:rPr>
              <a:t>Continuity &amp; cross cutting editing.</a:t>
            </a:r>
          </a:p>
        </p:txBody>
      </p:sp>
      <p:sp>
        <p:nvSpPr>
          <p:cNvPr id="14" name="TextBox 13">
            <a:extLst>
              <a:ext uri="{FF2B5EF4-FFF2-40B4-BE49-F238E27FC236}">
                <a16:creationId xmlns:a16="http://schemas.microsoft.com/office/drawing/2014/main" id="{4EE46557-2B33-42B3-811B-5CFB1EA23A8E}"/>
              </a:ext>
            </a:extLst>
          </p:cNvPr>
          <p:cNvSpPr txBox="1"/>
          <p:nvPr/>
        </p:nvSpPr>
        <p:spPr>
          <a:xfrm>
            <a:off x="0" y="5159490"/>
            <a:ext cx="9144000" cy="1692771"/>
          </a:xfrm>
          <a:prstGeom prst="rect">
            <a:avLst/>
          </a:prstGeom>
          <a:noFill/>
        </p:spPr>
        <p:txBody>
          <a:bodyPr wrap="square" rtlCol="0">
            <a:spAutoFit/>
          </a:bodyPr>
          <a:lstStyle/>
          <a:p>
            <a:pPr algn="ctr"/>
            <a:r>
              <a:rPr lang="en-GB" sz="2600" dirty="0">
                <a:latin typeface="Calibri" panose="020F0502020204030204" pitchFamily="34" charset="0"/>
                <a:cs typeface="Calibri" panose="020F0502020204030204" pitchFamily="34" charset="0"/>
              </a:rPr>
              <a:t>Siegel uses classical </a:t>
            </a:r>
            <a:r>
              <a:rPr lang="en-GB" sz="2600" b="1" dirty="0">
                <a:solidFill>
                  <a:schemeClr val="bg1"/>
                </a:solidFill>
                <a:latin typeface="Calibri" panose="020F0502020204030204" pitchFamily="34" charset="0"/>
                <a:cs typeface="Calibri" panose="020F0502020204030204" pitchFamily="34" charset="0"/>
              </a:rPr>
              <a:t>continuity editing </a:t>
            </a:r>
            <a:r>
              <a:rPr lang="en-GB" sz="2600" dirty="0">
                <a:latin typeface="Calibri" panose="020F0502020204030204" pitchFamily="34" charset="0"/>
                <a:cs typeface="Calibri" panose="020F0502020204030204" pitchFamily="34" charset="0"/>
              </a:rPr>
              <a:t>by cross cutting between the erupting pods and the attempts to phone for help. The danger rises as the pods open and the phone call is not connected – meaning a new plan is needed.</a:t>
            </a:r>
          </a:p>
        </p:txBody>
      </p:sp>
    </p:spTree>
    <p:extLst>
      <p:ext uri="{BB962C8B-B14F-4D97-AF65-F5344CB8AC3E}">
        <p14:creationId xmlns:p14="http://schemas.microsoft.com/office/powerpoint/2010/main" val="29201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4D60C367-0DB0-4070-AC31-C2947EF9FF31}"/>
              </a:ext>
            </a:extLst>
          </p:cNvPr>
          <p:cNvSpPr>
            <a:spLocks noGrp="1" noChangeArrowheads="1"/>
          </p:cNvSpPr>
          <p:nvPr>
            <p:ph idx="1"/>
          </p:nvPr>
        </p:nvSpPr>
        <p:spPr>
          <a:xfrm>
            <a:off x="179388" y="115888"/>
            <a:ext cx="8785225" cy="6553200"/>
          </a:xfrm>
        </p:spPr>
        <p:txBody>
          <a:bodyPr/>
          <a:lstStyle/>
          <a:p>
            <a:pPr marL="0" indent="0" algn="ctr">
              <a:buFontTx/>
              <a:buNone/>
            </a:pPr>
            <a:r>
              <a:rPr lang="en-US" altLang="en-US" b="1" dirty="0">
                <a:solidFill>
                  <a:schemeClr val="bg1"/>
                </a:solidFill>
                <a:latin typeface="Calibri" panose="020F0502020204030204" pitchFamily="34" charset="0"/>
                <a:cs typeface="Calibri" panose="020F0502020204030204" pitchFamily="34" charset="0"/>
              </a:rPr>
              <a:t>How are close-ups used in this sequence? </a:t>
            </a:r>
          </a:p>
        </p:txBody>
      </p:sp>
      <p:sp>
        <p:nvSpPr>
          <p:cNvPr id="6" name="TextBox 5">
            <a:extLst>
              <a:ext uri="{FF2B5EF4-FFF2-40B4-BE49-F238E27FC236}">
                <a16:creationId xmlns:a16="http://schemas.microsoft.com/office/drawing/2014/main" id="{CAA3195F-3D1C-4483-B792-D620CCBE84A1}"/>
              </a:ext>
            </a:extLst>
          </p:cNvPr>
          <p:cNvSpPr txBox="1"/>
          <p:nvPr/>
        </p:nvSpPr>
        <p:spPr>
          <a:xfrm>
            <a:off x="3601481" y="744174"/>
            <a:ext cx="5499798" cy="1384995"/>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To see and share in Bennell’s horror when he discovers a fresh batch of pods.</a:t>
            </a:r>
          </a:p>
        </p:txBody>
      </p:sp>
      <p:sp>
        <p:nvSpPr>
          <p:cNvPr id="8" name="TextBox 7">
            <a:extLst>
              <a:ext uri="{FF2B5EF4-FFF2-40B4-BE49-F238E27FC236}">
                <a16:creationId xmlns:a16="http://schemas.microsoft.com/office/drawing/2014/main" id="{1658E693-D243-4F5F-A4D9-7C6491B81353}"/>
              </a:ext>
            </a:extLst>
          </p:cNvPr>
          <p:cNvSpPr txBox="1"/>
          <p:nvPr/>
        </p:nvSpPr>
        <p:spPr>
          <a:xfrm>
            <a:off x="-4909" y="2787165"/>
            <a:ext cx="5397788" cy="1384995"/>
          </a:xfrm>
          <a:prstGeom prst="rect">
            <a:avLst/>
          </a:prstGeom>
          <a:noFill/>
        </p:spPr>
        <p:txBody>
          <a:bodyPr wrap="square" rtlCol="0">
            <a:spAutoFit/>
          </a:bodyPr>
          <a:lstStyle/>
          <a:p>
            <a:pPr algn="ctr"/>
            <a:r>
              <a:rPr lang="en-GB" sz="2800" dirty="0">
                <a:solidFill>
                  <a:schemeClr val="bg1"/>
                </a:solidFill>
                <a:latin typeface="Calibri" panose="020F0502020204030204" pitchFamily="34" charset="0"/>
                <a:cs typeface="Calibri" panose="020F0502020204030204" pitchFamily="34" charset="0"/>
              </a:rPr>
              <a:t>To emphasise the importance of the phone as perhaps their last link to the outside world and help.</a:t>
            </a:r>
          </a:p>
        </p:txBody>
      </p:sp>
      <p:sp>
        <p:nvSpPr>
          <p:cNvPr id="9" name="TextBox 8">
            <a:extLst>
              <a:ext uri="{FF2B5EF4-FFF2-40B4-BE49-F238E27FC236}">
                <a16:creationId xmlns:a16="http://schemas.microsoft.com/office/drawing/2014/main" id="{D88D5D41-ABCB-43A1-8614-2B73AC81DAA6}"/>
              </a:ext>
            </a:extLst>
          </p:cNvPr>
          <p:cNvSpPr txBox="1"/>
          <p:nvPr/>
        </p:nvSpPr>
        <p:spPr>
          <a:xfrm>
            <a:off x="3631960" y="4611231"/>
            <a:ext cx="5499799" cy="1815882"/>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We see and share in Bennell’s horror when Becky’s duplicate emerges from the pod. (With perhaps a touch of foreshadowing?)</a:t>
            </a:r>
          </a:p>
        </p:txBody>
      </p:sp>
      <p:sp>
        <p:nvSpPr>
          <p:cNvPr id="2" name="Oval 1">
            <a:extLst>
              <a:ext uri="{FF2B5EF4-FFF2-40B4-BE49-F238E27FC236}">
                <a16:creationId xmlns:a16="http://schemas.microsoft.com/office/drawing/2014/main" id="{73419113-4639-4BD8-B5A8-880F603CCF16}"/>
              </a:ext>
            </a:extLst>
          </p:cNvPr>
          <p:cNvSpPr/>
          <p:nvPr/>
        </p:nvSpPr>
        <p:spPr>
          <a:xfrm>
            <a:off x="108087" y="663650"/>
            <a:ext cx="3708400" cy="1998881"/>
          </a:xfrm>
          <a:prstGeom prst="ellipse">
            <a:avLst/>
          </a:prstGeom>
          <a:blipFill>
            <a:blip r:embed="rId2"/>
            <a:stretch>
              <a:fillRect/>
            </a:stretch>
          </a:blipFill>
          <a:ln w="920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6EA54C3-D0ED-4D6C-B18C-4FE2053AF7A6}"/>
              </a:ext>
            </a:extLst>
          </p:cNvPr>
          <p:cNvSpPr/>
          <p:nvPr/>
        </p:nvSpPr>
        <p:spPr>
          <a:xfrm>
            <a:off x="5315092" y="2429559"/>
            <a:ext cx="3708400" cy="1998881"/>
          </a:xfrm>
          <a:prstGeom prst="ellipse">
            <a:avLst/>
          </a:prstGeom>
          <a:blipFill>
            <a:blip r:embed="rId3"/>
            <a:stretch>
              <a:fillRect/>
            </a:stretch>
          </a:blipFill>
          <a:ln w="920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9645792-6FA3-436F-AE80-2C879C8337E3}"/>
              </a:ext>
            </a:extLst>
          </p:cNvPr>
          <p:cNvSpPr/>
          <p:nvPr/>
        </p:nvSpPr>
        <p:spPr>
          <a:xfrm>
            <a:off x="101273" y="4734485"/>
            <a:ext cx="3708400" cy="1998881"/>
          </a:xfrm>
          <a:prstGeom prst="ellipse">
            <a:avLst/>
          </a:prstGeom>
          <a:blipFill>
            <a:blip r:embed="rId4"/>
            <a:stretch>
              <a:fillRect/>
            </a:stretch>
          </a:blipFill>
          <a:ln w="920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451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561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ED2A29-5F6D-4A45-954C-8DD3670BF01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30000"/>
                    </a14:imgEffect>
                  </a14:imgLayer>
                </a14:imgProps>
              </a:ext>
              <a:ext uri="{28A0092B-C50C-407E-A947-70E740481C1C}">
                <a14:useLocalDpi xmlns:a14="http://schemas.microsoft.com/office/drawing/2010/main" val="0"/>
              </a:ext>
            </a:extLst>
          </a:blip>
          <a:srcRect l="22212" r="17707" b="-2"/>
          <a:stretch/>
        </p:blipFill>
        <p:spPr bwMode="auto">
          <a:xfrm>
            <a:off x="20" y="10"/>
            <a:ext cx="4578832"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p:spPr>
      </p:pic>
      <p:pic>
        <p:nvPicPr>
          <p:cNvPr id="2" name="Picture 1">
            <a:extLst>
              <a:ext uri="{FF2B5EF4-FFF2-40B4-BE49-F238E27FC236}">
                <a16:creationId xmlns:a16="http://schemas.microsoft.com/office/drawing/2014/main" id="{32DED83C-21D3-4664-A63D-10D5D15DFF8F}"/>
              </a:ext>
            </a:extLst>
          </p:cNvPr>
          <p:cNvPicPr>
            <a:picLocks noChangeAspect="1"/>
          </p:cNvPicPr>
          <p:nvPr/>
        </p:nvPicPr>
        <p:blipFill rotWithShape="1">
          <a:blip r:embed="rId4"/>
          <a:srcRect l="6829" r="4125" b="2"/>
          <a:stretch/>
        </p:blipFill>
        <p:spPr>
          <a:xfrm>
            <a:off x="5143989" y="4301134"/>
            <a:ext cx="4060587"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66562" name="Content Placeholder 2">
            <a:extLst>
              <a:ext uri="{FF2B5EF4-FFF2-40B4-BE49-F238E27FC236}">
                <a16:creationId xmlns:a16="http://schemas.microsoft.com/office/drawing/2014/main" id="{4D60C367-0DB0-4070-AC31-C2947EF9FF31}"/>
              </a:ext>
            </a:extLst>
          </p:cNvPr>
          <p:cNvSpPr>
            <a:spLocks noGrp="1" noChangeArrowheads="1"/>
          </p:cNvSpPr>
          <p:nvPr>
            <p:ph idx="1"/>
          </p:nvPr>
        </p:nvSpPr>
        <p:spPr>
          <a:xfrm>
            <a:off x="4458290" y="93952"/>
            <a:ext cx="4578831" cy="794298"/>
          </a:xfrm>
        </p:spPr>
        <p:txBody>
          <a:bodyPr>
            <a:noAutofit/>
          </a:bodyPr>
          <a:lstStyle/>
          <a:p>
            <a:pPr marL="0" indent="0">
              <a:buNone/>
            </a:pPr>
            <a:r>
              <a:rPr lang="en-GB"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Comment on the use of low angle shots in this sequence:</a:t>
            </a:r>
          </a:p>
        </p:txBody>
      </p:sp>
      <p:sp>
        <p:nvSpPr>
          <p:cNvPr id="3" name="TextBox 2">
            <a:extLst>
              <a:ext uri="{FF2B5EF4-FFF2-40B4-BE49-F238E27FC236}">
                <a16:creationId xmlns:a16="http://schemas.microsoft.com/office/drawing/2014/main" id="{5206E4B8-0934-4E2A-B004-DEBF395D64D2}"/>
              </a:ext>
            </a:extLst>
          </p:cNvPr>
          <p:cNvSpPr txBox="1"/>
          <p:nvPr/>
        </p:nvSpPr>
        <p:spPr>
          <a:xfrm>
            <a:off x="4757751" y="1209697"/>
            <a:ext cx="4205064" cy="2769989"/>
          </a:xfrm>
          <a:prstGeom prst="rect">
            <a:avLst/>
          </a:prstGeom>
          <a:noFill/>
        </p:spPr>
        <p:txBody>
          <a:bodyPr wrap="square" rtlCol="0">
            <a:spAutoFit/>
          </a:bodyPr>
          <a:lstStyle/>
          <a:p>
            <a:pPr algn="ctr">
              <a:spcAft>
                <a:spcPts val="600"/>
              </a:spcAft>
            </a:pPr>
            <a:r>
              <a:rPr lang="en-GB" sz="2900" dirty="0">
                <a:latin typeface="Calibri" panose="020F0502020204030204" pitchFamily="34" charset="0"/>
                <a:cs typeface="Calibri" panose="020F0502020204030204" pitchFamily="34" charset="0"/>
              </a:rPr>
              <a:t>Many of the low-angle shots could also be described as pod POV’s as at this moment the humans have the </a:t>
            </a:r>
            <a:r>
              <a:rPr lang="en-GB" sz="2900" b="1" dirty="0">
                <a:latin typeface="Calibri" panose="020F0502020204030204" pitchFamily="34" charset="0"/>
                <a:cs typeface="Calibri" panose="020F0502020204030204" pitchFamily="34" charset="0"/>
              </a:rPr>
              <a:t>power</a:t>
            </a:r>
            <a:r>
              <a:rPr lang="en-GB" sz="2900" dirty="0">
                <a:latin typeface="Calibri" panose="020F0502020204030204" pitchFamily="34" charset="0"/>
                <a:cs typeface="Calibri" panose="020F0502020204030204" pitchFamily="34" charset="0"/>
              </a:rPr>
              <a:t> to destroy them. </a:t>
            </a:r>
          </a:p>
        </p:txBody>
      </p:sp>
      <p:sp>
        <p:nvSpPr>
          <p:cNvPr id="7" name="TextBox 6">
            <a:extLst>
              <a:ext uri="{FF2B5EF4-FFF2-40B4-BE49-F238E27FC236}">
                <a16:creationId xmlns:a16="http://schemas.microsoft.com/office/drawing/2014/main" id="{D6F0C245-964F-4CE8-A612-88B017FAD633}"/>
              </a:ext>
            </a:extLst>
          </p:cNvPr>
          <p:cNvSpPr txBox="1"/>
          <p:nvPr/>
        </p:nvSpPr>
        <p:spPr>
          <a:xfrm>
            <a:off x="0" y="4239097"/>
            <a:ext cx="5335507" cy="2677656"/>
          </a:xfrm>
          <a:prstGeom prst="rect">
            <a:avLst/>
          </a:prstGeom>
          <a:noFill/>
        </p:spPr>
        <p:txBody>
          <a:bodyPr wrap="square" rtlCol="0">
            <a:spAutoFit/>
          </a:bodyPr>
          <a:lstStyle/>
          <a:p>
            <a:pPr algn="ctr">
              <a:spcAft>
                <a:spcPts val="600"/>
              </a:spcAft>
            </a:pPr>
            <a:r>
              <a:rPr lang="en-GB" sz="2800" dirty="0">
                <a:latin typeface="Calibri" panose="020F0502020204030204" pitchFamily="34" charset="0"/>
                <a:cs typeface="Calibri" panose="020F0502020204030204" pitchFamily="34" charset="0"/>
              </a:rPr>
              <a:t>The threat the un-controlled humans represent to the alien’s plans is shown through a typical use of the low-angle placing them in a (temporary?) position of </a:t>
            </a:r>
            <a:r>
              <a:rPr lang="en-GB" sz="2800" b="1" dirty="0">
                <a:latin typeface="Calibri" panose="020F0502020204030204" pitchFamily="34" charset="0"/>
                <a:cs typeface="Calibri" panose="020F0502020204030204" pitchFamily="34" charset="0"/>
              </a:rPr>
              <a:t>dominance</a:t>
            </a:r>
            <a:r>
              <a:rPr lang="en-GB"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339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4D60C367-0DB0-4070-AC31-C2947EF9FF31}"/>
              </a:ext>
            </a:extLst>
          </p:cNvPr>
          <p:cNvSpPr>
            <a:spLocks noGrp="1" noChangeArrowheads="1"/>
          </p:cNvSpPr>
          <p:nvPr>
            <p:ph idx="1"/>
          </p:nvPr>
        </p:nvSpPr>
        <p:spPr>
          <a:xfrm>
            <a:off x="179388" y="34608"/>
            <a:ext cx="8785225" cy="1243392"/>
          </a:xfrm>
        </p:spPr>
        <p:txBody>
          <a:bodyPr/>
          <a:lstStyle/>
          <a:p>
            <a:pPr marL="0" indent="0" algn="ctr">
              <a:buNone/>
            </a:pPr>
            <a:r>
              <a:rPr lang="en-GB" sz="3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Comment on the use of low angle shots in this sequence:</a:t>
            </a:r>
            <a:endPar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2DED83C-21D3-4664-A63D-10D5D15DFF8F}"/>
              </a:ext>
            </a:extLst>
          </p:cNvPr>
          <p:cNvPicPr>
            <a:picLocks noChangeAspect="1"/>
          </p:cNvPicPr>
          <p:nvPr/>
        </p:nvPicPr>
        <p:blipFill>
          <a:blip r:embed="rId2"/>
          <a:stretch>
            <a:fillRect/>
          </a:stretch>
        </p:blipFill>
        <p:spPr>
          <a:xfrm>
            <a:off x="71120" y="1258776"/>
            <a:ext cx="4435715" cy="2484000"/>
          </a:xfrm>
          <a:prstGeom prst="rect">
            <a:avLst/>
          </a:prstGeom>
        </p:spPr>
      </p:pic>
      <p:pic>
        <p:nvPicPr>
          <p:cNvPr id="4" name="Picture 3">
            <a:extLst>
              <a:ext uri="{FF2B5EF4-FFF2-40B4-BE49-F238E27FC236}">
                <a16:creationId xmlns:a16="http://schemas.microsoft.com/office/drawing/2014/main" id="{C4ED2A29-5F6D-4A45-954C-8DD3670BF014}"/>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4561633" y="1260000"/>
            <a:ext cx="4506890" cy="2484000"/>
          </a:xfrm>
          <a:prstGeom prst="rect">
            <a:avLst/>
          </a:prstGeom>
          <a:noFill/>
        </p:spPr>
      </p:pic>
      <p:sp>
        <p:nvSpPr>
          <p:cNvPr id="3" name="TextBox 2">
            <a:extLst>
              <a:ext uri="{FF2B5EF4-FFF2-40B4-BE49-F238E27FC236}">
                <a16:creationId xmlns:a16="http://schemas.microsoft.com/office/drawing/2014/main" id="{5206E4B8-0934-4E2A-B004-DEBF395D64D2}"/>
              </a:ext>
            </a:extLst>
          </p:cNvPr>
          <p:cNvSpPr txBox="1"/>
          <p:nvPr/>
        </p:nvSpPr>
        <p:spPr>
          <a:xfrm>
            <a:off x="0" y="3901440"/>
            <a:ext cx="9144000" cy="2769989"/>
          </a:xfrm>
          <a:prstGeom prst="rect">
            <a:avLst/>
          </a:prstGeom>
          <a:noFill/>
        </p:spPr>
        <p:txBody>
          <a:bodyPr wrap="square" rtlCol="0">
            <a:spAutoFit/>
          </a:bodyPr>
          <a:lstStyle/>
          <a:p>
            <a:pPr algn="ctr"/>
            <a:r>
              <a:rPr lang="en-GB" sz="2900" dirty="0">
                <a:latin typeface="Calibri" panose="020F0502020204030204" pitchFamily="34" charset="0"/>
                <a:cs typeface="Calibri" panose="020F0502020204030204" pitchFamily="34" charset="0"/>
              </a:rPr>
              <a:t>Many of the low-angle shots could also be described as pod POV’s as at this moment the humans have the </a:t>
            </a:r>
            <a:r>
              <a:rPr lang="en-GB" sz="2900" b="1" dirty="0">
                <a:latin typeface="Calibri" panose="020F0502020204030204" pitchFamily="34" charset="0"/>
                <a:cs typeface="Calibri" panose="020F0502020204030204" pitchFamily="34" charset="0"/>
              </a:rPr>
              <a:t>power</a:t>
            </a:r>
            <a:r>
              <a:rPr lang="en-GB" sz="2900" dirty="0">
                <a:latin typeface="Calibri" panose="020F0502020204030204" pitchFamily="34" charset="0"/>
                <a:cs typeface="Calibri" panose="020F0502020204030204" pitchFamily="34" charset="0"/>
              </a:rPr>
              <a:t> to destroy them. The threat the </a:t>
            </a:r>
            <a:r>
              <a:rPr lang="en-GB" sz="2900" dirty="0" smtClean="0">
                <a:latin typeface="Calibri" panose="020F0502020204030204" pitchFamily="34" charset="0"/>
                <a:cs typeface="Calibri" panose="020F0502020204030204" pitchFamily="34" charset="0"/>
              </a:rPr>
              <a:t>uncontrolled </a:t>
            </a:r>
            <a:r>
              <a:rPr lang="en-GB" sz="2900" dirty="0">
                <a:latin typeface="Calibri" panose="020F0502020204030204" pitchFamily="34" charset="0"/>
                <a:cs typeface="Calibri" panose="020F0502020204030204" pitchFamily="34" charset="0"/>
              </a:rPr>
              <a:t>humans represent to the alien’s plans is shown through a typical use of the low-angle placing them in a (temporary?) position of </a:t>
            </a:r>
            <a:r>
              <a:rPr lang="en-GB" sz="2900" b="1" dirty="0">
                <a:latin typeface="Calibri" panose="020F0502020204030204" pitchFamily="34" charset="0"/>
                <a:cs typeface="Calibri" panose="020F0502020204030204" pitchFamily="34" charset="0"/>
              </a:rPr>
              <a:t>dominance</a:t>
            </a:r>
            <a:r>
              <a:rPr lang="en-GB" sz="29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804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4D60C367-0DB0-4070-AC31-C2947EF9FF31}"/>
              </a:ext>
            </a:extLst>
          </p:cNvPr>
          <p:cNvSpPr>
            <a:spLocks noGrp="1" noChangeArrowheads="1"/>
          </p:cNvSpPr>
          <p:nvPr>
            <p:ph idx="1"/>
          </p:nvPr>
        </p:nvSpPr>
        <p:spPr>
          <a:xfrm>
            <a:off x="179388" y="4128"/>
            <a:ext cx="8785225" cy="6553200"/>
          </a:xfrm>
        </p:spPr>
        <p:txBody>
          <a:bodyPr/>
          <a:lstStyle/>
          <a:p>
            <a:pPr marL="0" indent="0" algn="ctr">
              <a:buNone/>
            </a:pP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Camera movement is fairly limited in this sequence, when is it used and why?</a:t>
            </a:r>
            <a:r>
              <a:rPr lang="en-GB"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B227872-DC5A-4BA4-86C0-1A2A17366E97}"/>
              </a:ext>
            </a:extLst>
          </p:cNvPr>
          <p:cNvPicPr>
            <a:picLocks noChangeAspect="1"/>
          </p:cNvPicPr>
          <p:nvPr/>
        </p:nvPicPr>
        <p:blipFill>
          <a:blip r:embed="rId2"/>
          <a:stretch>
            <a:fillRect/>
          </a:stretch>
        </p:blipFill>
        <p:spPr>
          <a:xfrm>
            <a:off x="72185" y="3856046"/>
            <a:ext cx="4544260" cy="2520000"/>
          </a:xfrm>
          <a:prstGeom prst="rect">
            <a:avLst/>
          </a:prstGeom>
        </p:spPr>
      </p:pic>
      <p:sp>
        <p:nvSpPr>
          <p:cNvPr id="3" name="TextBox 2">
            <a:extLst>
              <a:ext uri="{FF2B5EF4-FFF2-40B4-BE49-F238E27FC236}">
                <a16:creationId xmlns:a16="http://schemas.microsoft.com/office/drawing/2014/main" id="{DD63CA61-D4BF-4134-ABCD-7860AD238F35}"/>
              </a:ext>
            </a:extLst>
          </p:cNvPr>
          <p:cNvSpPr txBox="1"/>
          <p:nvPr/>
        </p:nvSpPr>
        <p:spPr>
          <a:xfrm>
            <a:off x="52147" y="1137491"/>
            <a:ext cx="4544260" cy="2062103"/>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It pans across and moves around the barbeque, relaxing us, </a:t>
            </a:r>
            <a:r>
              <a:rPr lang="en-US" sz="3200" dirty="0" smtClean="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inviting the audience in’. </a:t>
            </a:r>
            <a:endParaRPr lang="en-GB" sz="32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1628AB4-2675-4DC7-9C0A-1D2088584513}"/>
              </a:ext>
            </a:extLst>
          </p:cNvPr>
          <p:cNvPicPr>
            <a:picLocks noChangeAspect="1"/>
          </p:cNvPicPr>
          <p:nvPr/>
        </p:nvPicPr>
        <p:blipFill>
          <a:blip r:embed="rId3"/>
          <a:stretch>
            <a:fillRect/>
          </a:stretch>
        </p:blipFill>
        <p:spPr>
          <a:xfrm>
            <a:off x="4572000" y="1093389"/>
            <a:ext cx="4480000" cy="2520000"/>
          </a:xfrm>
          <a:prstGeom prst="rect">
            <a:avLst/>
          </a:prstGeom>
        </p:spPr>
      </p:pic>
      <p:sp>
        <p:nvSpPr>
          <p:cNvPr id="6" name="TextBox 5">
            <a:extLst>
              <a:ext uri="{FF2B5EF4-FFF2-40B4-BE49-F238E27FC236}">
                <a16:creationId xmlns:a16="http://schemas.microsoft.com/office/drawing/2014/main" id="{AE7266FB-46DC-4CFF-8923-15F903C4E5A7}"/>
              </a:ext>
            </a:extLst>
          </p:cNvPr>
          <p:cNvSpPr txBox="1"/>
          <p:nvPr/>
        </p:nvSpPr>
        <p:spPr>
          <a:xfrm>
            <a:off x="4648576" y="3742408"/>
            <a:ext cx="4395723" cy="2554545"/>
          </a:xfrm>
          <a:prstGeom prst="rect">
            <a:avLst/>
          </a:prstGeom>
          <a:noFill/>
        </p:spPr>
        <p:txBody>
          <a:bodyPr wrap="square" rtlCol="0">
            <a:spAutoFit/>
          </a:bodyPr>
          <a:lstStyle/>
          <a:p>
            <a:pPr algn="ct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It tracks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Belicec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as he moves amongst the pods, the tension rises, as we go with him to ‘face the enemy’.</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110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3E0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A3B0D-D839-4DC3-A296-920927B70FF8}"/>
              </a:ext>
            </a:extLst>
          </p:cNvPr>
          <p:cNvPicPr>
            <a:picLocks noChangeAspect="1"/>
          </p:cNvPicPr>
          <p:nvPr/>
        </p:nvPicPr>
        <p:blipFill rotWithShape="1">
          <a:blip r:embed="rId2"/>
          <a:srcRect l="7174" r="1872" b="1"/>
          <a:stretch/>
        </p:blipFill>
        <p:spPr>
          <a:xfrm>
            <a:off x="3662268" y="-1015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6" name="Rectangle 5">
            <a:extLst>
              <a:ext uri="{FF2B5EF4-FFF2-40B4-BE49-F238E27FC236}">
                <a16:creationId xmlns:a16="http://schemas.microsoft.com/office/drawing/2014/main" id="{CB144B32-A435-42A8-94B5-B77ED027E5F8}"/>
              </a:ext>
            </a:extLst>
          </p:cNvPr>
          <p:cNvSpPr/>
          <p:nvPr/>
        </p:nvSpPr>
        <p:spPr>
          <a:xfrm>
            <a:off x="0" y="1046480"/>
            <a:ext cx="4094480" cy="1270000"/>
          </a:xfrm>
          <a:prstGeom prst="rect">
            <a:avLst/>
          </a:prstGeom>
          <a:solidFill>
            <a:srgbClr val="DB3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B2779D78-DC6E-42DC-826B-0F0471F46CCE}"/>
              </a:ext>
            </a:extLst>
          </p:cNvPr>
          <p:cNvSpPr txBox="1"/>
          <p:nvPr/>
        </p:nvSpPr>
        <p:spPr>
          <a:xfrm>
            <a:off x="64525" y="1457962"/>
            <a:ext cx="4226560" cy="4154984"/>
          </a:xfrm>
          <a:prstGeom prst="rect">
            <a:avLst/>
          </a:prstGeom>
          <a:solidFill>
            <a:srgbClr val="DB3E0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Just as Bennell stabs his own replica the phone rings in the house with what might be help.</a:t>
            </a:r>
          </a:p>
        </p:txBody>
      </p:sp>
      <p:pic>
        <p:nvPicPr>
          <p:cNvPr id="2" name="Picture 1">
            <a:extLst>
              <a:ext uri="{FF2B5EF4-FFF2-40B4-BE49-F238E27FC236}">
                <a16:creationId xmlns:a16="http://schemas.microsoft.com/office/drawing/2014/main" id="{A9897A2C-CDDC-427B-8BE2-BE09DA707819}"/>
              </a:ext>
            </a:extLst>
          </p:cNvPr>
          <p:cNvPicPr>
            <a:picLocks noChangeAspect="1"/>
          </p:cNvPicPr>
          <p:nvPr/>
        </p:nvPicPr>
        <p:blipFill rotWithShape="1">
          <a:blip r:embed="rId3"/>
          <a:srcRect l="2355" r="7068"/>
          <a:stretch/>
        </p:blipFill>
        <p:spPr>
          <a:xfrm>
            <a:off x="3662268" y="3493009"/>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2" name="Arrow: Right 11">
            <a:extLst>
              <a:ext uri="{FF2B5EF4-FFF2-40B4-BE49-F238E27FC236}">
                <a16:creationId xmlns:a16="http://schemas.microsoft.com/office/drawing/2014/main" id="{E98C714D-388A-4EDF-A6F4-CAF7F9126C2D}"/>
              </a:ext>
            </a:extLst>
          </p:cNvPr>
          <p:cNvSpPr/>
          <p:nvPr/>
        </p:nvSpPr>
        <p:spPr>
          <a:xfrm rot="16200000">
            <a:off x="7551035" y="2915315"/>
            <a:ext cx="1946529" cy="899356"/>
          </a:xfrm>
          <a:prstGeom prst="rightArrow">
            <a:avLst/>
          </a:prstGeom>
          <a:noFill/>
          <a:ln w="508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F04F853-EC90-449A-89AA-7D5EA6DA64FA}"/>
              </a:ext>
            </a:extLst>
          </p:cNvPr>
          <p:cNvSpPr/>
          <p:nvPr/>
        </p:nvSpPr>
        <p:spPr>
          <a:xfrm>
            <a:off x="4461107" y="3367649"/>
            <a:ext cx="391668" cy="118800"/>
          </a:xfrm>
          <a:prstGeom prst="rect">
            <a:avLst/>
          </a:prstGeom>
          <a:solidFill>
            <a:srgbClr val="DB3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562" name="Content Placeholder 2">
            <a:extLst>
              <a:ext uri="{FF2B5EF4-FFF2-40B4-BE49-F238E27FC236}">
                <a16:creationId xmlns:a16="http://schemas.microsoft.com/office/drawing/2014/main" id="{4D60C367-0DB0-4070-AC31-C2947EF9FF31}"/>
              </a:ext>
            </a:extLst>
          </p:cNvPr>
          <p:cNvSpPr>
            <a:spLocks noGrp="1" noChangeArrowheads="1"/>
          </p:cNvSpPr>
          <p:nvPr>
            <p:ph idx="1"/>
          </p:nvPr>
        </p:nvSpPr>
        <p:spPr>
          <a:xfrm>
            <a:off x="-52089" y="134928"/>
            <a:ext cx="3931920" cy="1562691"/>
          </a:xfrm>
          <a:noFill/>
        </p:spPr>
        <p:txBody>
          <a:bodyPr>
            <a:noAutofit/>
          </a:bodyPr>
          <a:lstStyle/>
          <a:p>
            <a:pPr marL="0" indent="0" algn="ctr">
              <a:buFontTx/>
              <a:buNone/>
            </a:pPr>
            <a:r>
              <a:rPr lang="en-US" altLang="en-US" sz="2800" b="1" dirty="0">
                <a:solidFill>
                  <a:schemeClr val="bg1"/>
                </a:solidFill>
                <a:latin typeface="Calibri" panose="020F0502020204030204" pitchFamily="34" charset="0"/>
                <a:cs typeface="Calibri" panose="020F0502020204030204" pitchFamily="34" charset="0"/>
              </a:rPr>
              <a:t>Where does the editor use a jump cut? </a:t>
            </a:r>
            <a:endParaRPr lang="en-GB" alt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04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childTnLst>
                                    <p:anim calcmode="discrete" valueType="str">
                                      <p:cBhvr>
                                        <p:cTn id="6" dur="75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B3E0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A3B0D-D839-4DC3-A296-920927B70FF8}"/>
              </a:ext>
            </a:extLst>
          </p:cNvPr>
          <p:cNvPicPr>
            <a:picLocks noChangeAspect="1"/>
          </p:cNvPicPr>
          <p:nvPr/>
        </p:nvPicPr>
        <p:blipFill rotWithShape="1">
          <a:blip r:embed="rId2"/>
          <a:srcRect l="7174" r="1872" b="1"/>
          <a:stretch/>
        </p:blipFill>
        <p:spPr>
          <a:xfrm>
            <a:off x="3662268" y="-1015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blipFill>
            <a:blip r:embed="rId3"/>
            <a:stretch>
              <a:fillRect/>
            </a:stretch>
          </a:blipFill>
        </p:spPr>
      </p:pic>
      <p:sp>
        <p:nvSpPr>
          <p:cNvPr id="6" name="Rectangle 5">
            <a:extLst>
              <a:ext uri="{FF2B5EF4-FFF2-40B4-BE49-F238E27FC236}">
                <a16:creationId xmlns:a16="http://schemas.microsoft.com/office/drawing/2014/main" id="{CB144B32-A435-42A8-94B5-B77ED027E5F8}"/>
              </a:ext>
            </a:extLst>
          </p:cNvPr>
          <p:cNvSpPr/>
          <p:nvPr/>
        </p:nvSpPr>
        <p:spPr>
          <a:xfrm>
            <a:off x="0" y="1046480"/>
            <a:ext cx="4094480" cy="1270000"/>
          </a:xfrm>
          <a:prstGeom prst="rect">
            <a:avLst/>
          </a:prstGeom>
          <a:solidFill>
            <a:srgbClr val="DB3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2779D78-DC6E-42DC-826B-0F0471F46CCE}"/>
              </a:ext>
            </a:extLst>
          </p:cNvPr>
          <p:cNvSpPr txBox="1"/>
          <p:nvPr/>
        </p:nvSpPr>
        <p:spPr>
          <a:xfrm>
            <a:off x="52089" y="1517209"/>
            <a:ext cx="4094480" cy="4278094"/>
          </a:xfrm>
          <a:prstGeom prst="rect">
            <a:avLst/>
          </a:prstGeom>
          <a:solidFill>
            <a:srgbClr val="DB3E0F"/>
          </a:solidFill>
        </p:spPr>
        <p:txBody>
          <a:bodyPr wrap="square" rtlCol="0">
            <a:spAutoFit/>
          </a:bodyPr>
          <a:lstStyle/>
          <a:p>
            <a:pPr algn="ctr"/>
            <a:r>
              <a:rPr lang="en-GB" sz="3400" b="1" dirty="0">
                <a:latin typeface="Calibri" panose="020F0502020204030204" pitchFamily="34" charset="0"/>
                <a:cs typeface="Calibri" panose="020F0502020204030204" pitchFamily="34" charset="0"/>
              </a:rPr>
              <a:t>1.</a:t>
            </a:r>
            <a:r>
              <a:rPr lang="en-GB" sz="3400" dirty="0">
                <a:latin typeface="Calibri" panose="020F0502020204030204" pitchFamily="34" charset="0"/>
                <a:cs typeface="Calibri" panose="020F0502020204030204" pitchFamily="34" charset="0"/>
              </a:rPr>
              <a:t>To emphasise both the stabbing blow and the sudden and </a:t>
            </a:r>
            <a:endParaRPr lang="en-GB" sz="3400" dirty="0" smtClean="0">
              <a:latin typeface="Calibri" panose="020F0502020204030204" pitchFamily="34" charset="0"/>
              <a:cs typeface="Calibri" panose="020F0502020204030204" pitchFamily="34" charset="0"/>
            </a:endParaRPr>
          </a:p>
          <a:p>
            <a:pPr algn="ctr"/>
            <a:r>
              <a:rPr lang="en-GB" sz="3400" b="1" dirty="0" smtClean="0">
                <a:latin typeface="Calibri" panose="020F0502020204030204" pitchFamily="34" charset="0"/>
                <a:cs typeface="Calibri" panose="020F0502020204030204" pitchFamily="34" charset="0"/>
              </a:rPr>
              <a:t>2</a:t>
            </a:r>
            <a:r>
              <a:rPr lang="en-GB" sz="3400" b="1" dirty="0">
                <a:latin typeface="Calibri" panose="020F0502020204030204" pitchFamily="34" charset="0"/>
                <a:cs typeface="Calibri" panose="020F0502020204030204" pitchFamily="34" charset="0"/>
              </a:rPr>
              <a:t>.</a:t>
            </a:r>
            <a:r>
              <a:rPr lang="en-GB" sz="3400" dirty="0">
                <a:latin typeface="Calibri" panose="020F0502020204030204" pitchFamily="34" charset="0"/>
                <a:cs typeface="Calibri" panose="020F0502020204030204" pitchFamily="34" charset="0"/>
              </a:rPr>
              <a:t> The unexpected ringing of the phone- giving the audience a quick jolt in the tension of the scene.</a:t>
            </a:r>
          </a:p>
        </p:txBody>
      </p:sp>
      <p:pic>
        <p:nvPicPr>
          <p:cNvPr id="2" name="Picture 1">
            <a:extLst>
              <a:ext uri="{FF2B5EF4-FFF2-40B4-BE49-F238E27FC236}">
                <a16:creationId xmlns:a16="http://schemas.microsoft.com/office/drawing/2014/main" id="{A9897A2C-CDDC-427B-8BE2-BE09DA707819}"/>
              </a:ext>
            </a:extLst>
          </p:cNvPr>
          <p:cNvPicPr>
            <a:picLocks noChangeAspect="1"/>
          </p:cNvPicPr>
          <p:nvPr/>
        </p:nvPicPr>
        <p:blipFill rotWithShape="1">
          <a:blip r:embed="rId4"/>
          <a:srcRect l="2355" r="7068"/>
          <a:stretch/>
        </p:blipFill>
        <p:spPr>
          <a:xfrm>
            <a:off x="3662268" y="3493009"/>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blipFill>
            <a:blip r:embed="rId3"/>
            <a:stretch>
              <a:fillRect/>
            </a:stretch>
          </a:blipFill>
        </p:spPr>
      </p:pic>
      <p:sp>
        <p:nvSpPr>
          <p:cNvPr id="12" name="Arrow: Right 11">
            <a:extLst>
              <a:ext uri="{FF2B5EF4-FFF2-40B4-BE49-F238E27FC236}">
                <a16:creationId xmlns:a16="http://schemas.microsoft.com/office/drawing/2014/main" id="{E98C714D-388A-4EDF-A6F4-CAF7F9126C2D}"/>
              </a:ext>
            </a:extLst>
          </p:cNvPr>
          <p:cNvSpPr/>
          <p:nvPr/>
        </p:nvSpPr>
        <p:spPr>
          <a:xfrm rot="16200000">
            <a:off x="7551035" y="2915315"/>
            <a:ext cx="1946529" cy="899356"/>
          </a:xfrm>
          <a:prstGeom prst="rightArrow">
            <a:avLst/>
          </a:prstGeom>
          <a:noFill/>
          <a:ln w="508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F04F853-EC90-449A-89AA-7D5EA6DA64FA}"/>
              </a:ext>
            </a:extLst>
          </p:cNvPr>
          <p:cNvSpPr/>
          <p:nvPr/>
        </p:nvSpPr>
        <p:spPr>
          <a:xfrm>
            <a:off x="4461107" y="3367649"/>
            <a:ext cx="391668" cy="118800"/>
          </a:xfrm>
          <a:prstGeom prst="rect">
            <a:avLst/>
          </a:prstGeom>
          <a:solidFill>
            <a:srgbClr val="DB3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562" name="Content Placeholder 2">
            <a:extLst>
              <a:ext uri="{FF2B5EF4-FFF2-40B4-BE49-F238E27FC236}">
                <a16:creationId xmlns:a16="http://schemas.microsoft.com/office/drawing/2014/main" id="{4D60C367-0DB0-4070-AC31-C2947EF9FF31}"/>
              </a:ext>
            </a:extLst>
          </p:cNvPr>
          <p:cNvSpPr>
            <a:spLocks noGrp="1" noChangeArrowheads="1"/>
          </p:cNvSpPr>
          <p:nvPr>
            <p:ph idx="1"/>
          </p:nvPr>
        </p:nvSpPr>
        <p:spPr>
          <a:xfrm>
            <a:off x="-52089" y="134928"/>
            <a:ext cx="3931920" cy="1562691"/>
          </a:xfrm>
          <a:noFill/>
        </p:spPr>
        <p:txBody>
          <a:bodyPr>
            <a:noAutofit/>
          </a:bodyPr>
          <a:lstStyle/>
          <a:p>
            <a:pPr marL="0" indent="0" algn="ctr">
              <a:buNone/>
            </a:pPr>
            <a:r>
              <a:rPr lang="en-GB"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What 2 reasons are there for using a jump cut here?</a:t>
            </a:r>
            <a:endParaRPr lang="en-GB" alt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66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childTnLst>
                                    <p:anim calcmode="discrete" valueType="str">
                                      <p:cBhvr>
                                        <p:cTn id="6" dur="75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11AC41D7-96CA-4405-A587-D31681E0C2A0}"/>
              </a:ext>
            </a:extLst>
          </p:cNvPr>
          <p:cNvSpPr>
            <a:spLocks noGrp="1" noChangeArrowheads="1"/>
          </p:cNvSpPr>
          <p:nvPr>
            <p:ph idx="1"/>
          </p:nvPr>
        </p:nvSpPr>
        <p:spPr>
          <a:xfrm>
            <a:off x="0" y="0"/>
            <a:ext cx="9144000" cy="6858000"/>
          </a:xfrm>
        </p:spPr>
        <p:txBody>
          <a:bodyPr/>
          <a:lstStyle/>
          <a:p>
            <a:pPr marL="457200" indent="-457200">
              <a:buFont typeface="+mj-lt"/>
              <a:buAutoNum type="arabicPeriod"/>
            </a:pPr>
            <a:r>
              <a:rPr lang="en-GB" altLang="en-US" sz="2100" dirty="0">
                <a:solidFill>
                  <a:srgbClr val="000000"/>
                </a:solidFill>
                <a:latin typeface="Calibri" panose="020F0502020204030204" pitchFamily="34" charset="0"/>
                <a:cs typeface="Calibri" panose="020F0502020204030204" pitchFamily="34" charset="0"/>
              </a:rPr>
              <a:t>At the start of the sequence what genre does the low key lighting and voice-over suggest? </a:t>
            </a:r>
            <a:r>
              <a:rPr lang="en-GB" altLang="en-US" sz="2100" dirty="0" smtClean="0">
                <a:solidFill>
                  <a:srgbClr val="000000"/>
                </a:solidFill>
                <a:latin typeface="Calibri" panose="020F0502020204030204" pitchFamily="34" charset="0"/>
                <a:cs typeface="Calibri" panose="020F0502020204030204" pitchFamily="34" charset="0"/>
              </a:rPr>
              <a:t> (1b)Explain </a:t>
            </a:r>
            <a:r>
              <a:rPr lang="en-GB" altLang="en-US" sz="2100" dirty="0">
                <a:solidFill>
                  <a:srgbClr val="000000"/>
                </a:solidFill>
                <a:latin typeface="Calibri" panose="020F0502020204030204" pitchFamily="34" charset="0"/>
                <a:cs typeface="Calibri" panose="020F0502020204030204" pitchFamily="34" charset="0"/>
              </a:rPr>
              <a:t>why.</a:t>
            </a:r>
          </a:p>
          <a:p>
            <a:pPr marL="457200" indent="-457200">
              <a:buFont typeface="+mj-lt"/>
              <a:buAutoNum type="arabicPeriod"/>
            </a:pPr>
            <a:r>
              <a:rPr lang="en-US" altLang="en-US" sz="2100" dirty="0">
                <a:solidFill>
                  <a:schemeClr val="accent3"/>
                </a:solidFill>
                <a:latin typeface="Calibri" panose="020F0502020204030204" pitchFamily="34" charset="0"/>
                <a:cs typeface="Calibri" panose="020F0502020204030204" pitchFamily="34" charset="0"/>
              </a:rPr>
              <a:t>How is sound important in creating the mood of this sequence?</a:t>
            </a:r>
          </a:p>
          <a:p>
            <a:pPr marL="457200" indent="-457200">
              <a:buFont typeface="+mj-lt"/>
              <a:buAutoNum type="arabicPeriod"/>
            </a:pPr>
            <a:r>
              <a:rPr lang="en-GB" altLang="en-US" sz="2100" dirty="0">
                <a:solidFill>
                  <a:srgbClr val="000000"/>
                </a:solidFill>
                <a:latin typeface="Calibri" panose="020F0502020204030204" pitchFamily="34" charset="0"/>
                <a:cs typeface="Calibri" panose="020F0502020204030204" pitchFamily="34" charset="0"/>
              </a:rPr>
              <a:t>How does the use of </a:t>
            </a:r>
            <a:r>
              <a:rPr lang="en-GB" altLang="en-US" sz="2100" dirty="0" err="1">
                <a:solidFill>
                  <a:srgbClr val="000000"/>
                </a:solidFill>
                <a:latin typeface="Calibri" panose="020F0502020204030204" pitchFamily="34" charset="0"/>
                <a:cs typeface="Calibri" panose="020F0502020204030204" pitchFamily="34" charset="0"/>
              </a:rPr>
              <a:t>mise</a:t>
            </a:r>
            <a:r>
              <a:rPr lang="en-GB" altLang="en-US" sz="2100" dirty="0">
                <a:solidFill>
                  <a:srgbClr val="000000"/>
                </a:solidFill>
                <a:latin typeface="Calibri" panose="020F0502020204030204" pitchFamily="34" charset="0"/>
                <a:cs typeface="Calibri" panose="020F0502020204030204" pitchFamily="34" charset="0"/>
              </a:rPr>
              <a:t>-</a:t>
            </a:r>
            <a:r>
              <a:rPr lang="en-GB" altLang="en-US" sz="2100" dirty="0" err="1">
                <a:solidFill>
                  <a:srgbClr val="000000"/>
                </a:solidFill>
                <a:latin typeface="Calibri" panose="020F0502020204030204" pitchFamily="34" charset="0"/>
                <a:cs typeface="Calibri" panose="020F0502020204030204" pitchFamily="34" charset="0"/>
              </a:rPr>
              <a:t>en</a:t>
            </a:r>
            <a:r>
              <a:rPr lang="en-GB" altLang="en-US" sz="2100" dirty="0">
                <a:solidFill>
                  <a:srgbClr val="000000"/>
                </a:solidFill>
                <a:latin typeface="Calibri" panose="020F0502020204030204" pitchFamily="34" charset="0"/>
                <a:cs typeface="Calibri" panose="020F0502020204030204" pitchFamily="34" charset="0"/>
              </a:rPr>
              <a:t>-scene provide a contrast that reminds us of the film’s central theme/idea? </a:t>
            </a:r>
          </a:p>
          <a:p>
            <a:pPr marL="457200" indent="-457200">
              <a:buFont typeface="+mj-lt"/>
              <a:buAutoNum type="arabicPeriod"/>
            </a:pPr>
            <a:r>
              <a:rPr lang="en-GB" altLang="en-US" sz="2100" dirty="0">
                <a:solidFill>
                  <a:schemeClr val="accent3"/>
                </a:solidFill>
                <a:latin typeface="Calibri" panose="020F0502020204030204" pitchFamily="34" charset="0"/>
                <a:cs typeface="Calibri" panose="020F0502020204030204" pitchFamily="34" charset="0"/>
              </a:rPr>
              <a:t>Comment on the camera angle and framing used when we first see inside the greenhouse.</a:t>
            </a:r>
          </a:p>
          <a:p>
            <a:pPr marL="457200" indent="-457200">
              <a:buFont typeface="+mj-lt"/>
              <a:buAutoNum type="arabicPeriod"/>
            </a:pPr>
            <a:r>
              <a:rPr lang="en-GB" altLang="en-US" sz="2100" dirty="0">
                <a:latin typeface="Calibri" panose="020F0502020204030204" pitchFamily="34" charset="0"/>
                <a:cs typeface="Calibri" panose="020F0502020204030204" pitchFamily="34" charset="0"/>
              </a:rPr>
              <a:t>How are special effects used in this </a:t>
            </a:r>
            <a:r>
              <a:rPr lang="en-GB" altLang="en-US" sz="2100" dirty="0" smtClean="0">
                <a:latin typeface="Calibri" panose="020F0502020204030204" pitchFamily="34" charset="0"/>
                <a:cs typeface="Calibri" panose="020F0502020204030204" pitchFamily="34" charset="0"/>
              </a:rPr>
              <a:t>sequence? (5b) </a:t>
            </a:r>
            <a:r>
              <a:rPr lang="en-GB" altLang="en-US" sz="2100" dirty="0" smtClean="0">
                <a:solidFill>
                  <a:srgbClr val="000000"/>
                </a:solidFill>
                <a:latin typeface="Calibri" panose="020F0502020204030204" pitchFamily="34" charset="0"/>
                <a:cs typeface="Calibri" panose="020F0502020204030204" pitchFamily="34" charset="0"/>
              </a:rPr>
              <a:t>How </a:t>
            </a:r>
            <a:r>
              <a:rPr lang="en-GB" altLang="en-US" sz="2100" dirty="0">
                <a:solidFill>
                  <a:srgbClr val="000000"/>
                </a:solidFill>
                <a:latin typeface="Calibri" panose="020F0502020204030204" pitchFamily="34" charset="0"/>
                <a:cs typeface="Calibri" panose="020F0502020204030204" pitchFamily="34" charset="0"/>
              </a:rPr>
              <a:t>does editing help with the </a:t>
            </a:r>
            <a:r>
              <a:rPr lang="en-GB" altLang="en-US" sz="2100" dirty="0">
                <a:latin typeface="Calibri" panose="020F0502020204030204" pitchFamily="34" charset="0"/>
                <a:cs typeface="Calibri" panose="020F0502020204030204" pitchFamily="34" charset="0"/>
              </a:rPr>
              <a:t>impact of these special effects?</a:t>
            </a:r>
          </a:p>
          <a:p>
            <a:pPr marL="457200" indent="-457200">
              <a:buFont typeface="+mj-lt"/>
              <a:buAutoNum type="arabicPeriod"/>
            </a:pPr>
            <a:r>
              <a:rPr lang="en-GB" altLang="en-US" sz="2100" dirty="0">
                <a:solidFill>
                  <a:schemeClr val="accent3"/>
                </a:solidFill>
                <a:latin typeface="Calibri" panose="020F0502020204030204" pitchFamily="34" charset="0"/>
                <a:cs typeface="Calibri" panose="020F0502020204030204" pitchFamily="34" charset="0"/>
              </a:rPr>
              <a:t>What other editing techniques are key to constructing this sequence so it achieves what the director is aiming for?</a:t>
            </a:r>
          </a:p>
          <a:p>
            <a:pPr marL="457200" indent="-457200">
              <a:buFont typeface="+mj-lt"/>
              <a:buAutoNum type="arabicPeriod"/>
            </a:pPr>
            <a:r>
              <a:rPr lang="en-GB" altLang="en-US" sz="2100" dirty="0">
                <a:solidFill>
                  <a:srgbClr val="000000"/>
                </a:solidFill>
                <a:latin typeface="Calibri" panose="020F0502020204030204" pitchFamily="34" charset="0"/>
                <a:cs typeface="Calibri" panose="020F0502020204030204" pitchFamily="34" charset="0"/>
              </a:rPr>
              <a:t>How are close-ups used in this sequence? </a:t>
            </a:r>
          </a:p>
          <a:p>
            <a:pPr marL="457200" indent="-457200">
              <a:buFont typeface="+mj-lt"/>
              <a:buAutoNum type="arabicPeriod"/>
            </a:pPr>
            <a:r>
              <a:rPr lang="en-GB" altLang="en-US" sz="2100" dirty="0">
                <a:solidFill>
                  <a:schemeClr val="accent3"/>
                </a:solidFill>
                <a:latin typeface="Calibri" panose="020F0502020204030204" pitchFamily="34" charset="0"/>
                <a:cs typeface="Calibri" panose="020F0502020204030204" pitchFamily="34" charset="0"/>
              </a:rPr>
              <a:t>Comment on the use of low angle shots in this sequence.</a:t>
            </a:r>
          </a:p>
          <a:p>
            <a:pPr marL="457200" indent="-457200">
              <a:buFont typeface="+mj-lt"/>
              <a:buAutoNum type="arabicPeriod"/>
            </a:pPr>
            <a:r>
              <a:rPr lang="en-GB" altLang="en-US" sz="2100" dirty="0">
                <a:solidFill>
                  <a:srgbClr val="000000"/>
                </a:solidFill>
                <a:latin typeface="Calibri" panose="020F0502020204030204" pitchFamily="34" charset="0"/>
                <a:cs typeface="Calibri" panose="020F0502020204030204" pitchFamily="34" charset="0"/>
              </a:rPr>
              <a:t>Camera movement is fairly limited in this sequence, when is it used and why? </a:t>
            </a:r>
          </a:p>
          <a:p>
            <a:pPr marL="457200" indent="-457200">
              <a:buFont typeface="+mj-lt"/>
              <a:buAutoNum type="arabicPeriod"/>
            </a:pPr>
            <a:r>
              <a:rPr lang="en-GB" altLang="en-US" sz="2100" dirty="0">
                <a:solidFill>
                  <a:schemeClr val="accent3"/>
                </a:solidFill>
                <a:latin typeface="Calibri" panose="020F0502020204030204" pitchFamily="34" charset="0"/>
                <a:cs typeface="Calibri" panose="020F0502020204030204" pitchFamily="34" charset="0"/>
              </a:rPr>
              <a:t>Where does the editor use a jump </a:t>
            </a:r>
            <a:r>
              <a:rPr lang="en-GB" altLang="en-US" sz="2100" dirty="0" smtClean="0">
                <a:solidFill>
                  <a:schemeClr val="accent3"/>
                </a:solidFill>
                <a:latin typeface="Calibri" panose="020F0502020204030204" pitchFamily="34" charset="0"/>
                <a:cs typeface="Calibri" panose="020F0502020204030204" pitchFamily="34" charset="0"/>
              </a:rPr>
              <a:t>cut? (10b) What </a:t>
            </a:r>
            <a:r>
              <a:rPr lang="en-GB" altLang="en-US" sz="2100" dirty="0">
                <a:solidFill>
                  <a:schemeClr val="accent3"/>
                </a:solidFill>
                <a:latin typeface="Calibri" panose="020F0502020204030204" pitchFamily="34" charset="0"/>
                <a:cs typeface="Calibri" panose="020F0502020204030204" pitchFamily="34" charset="0"/>
              </a:rPr>
              <a:t>2 reasons are there for using a jump cut here?</a:t>
            </a:r>
          </a:p>
          <a:p>
            <a:pPr marL="457200" indent="-457200">
              <a:buFont typeface="+mj-lt"/>
              <a:buAutoNum type="arabicPeriod"/>
            </a:pPr>
            <a:r>
              <a:rPr lang="en-GB" altLang="en-US" sz="2100" dirty="0">
                <a:solidFill>
                  <a:srgbClr val="000000"/>
                </a:solidFill>
                <a:latin typeface="Calibri" panose="020F0502020204030204" pitchFamily="34" charset="0"/>
                <a:cs typeface="Calibri" panose="020F0502020204030204" pitchFamily="34" charset="0"/>
              </a:rPr>
              <a:t>What</a:t>
            </a:r>
            <a:r>
              <a:rPr lang="en-GB" altLang="en-US" sz="2100" dirty="0">
                <a:latin typeface="Calibri" panose="020F0502020204030204" pitchFamily="34" charset="0"/>
                <a:cs typeface="Calibri" panose="020F0502020204030204" pitchFamily="34" charset="0"/>
              </a:rPr>
              <a:t> meaning is created </a:t>
            </a:r>
            <a:r>
              <a:rPr lang="en-GB" altLang="en-US" sz="2100" dirty="0">
                <a:solidFill>
                  <a:srgbClr val="000000"/>
                </a:solidFill>
                <a:latin typeface="Calibri" panose="020F0502020204030204" pitchFamily="34" charset="0"/>
                <a:cs typeface="Calibri" panose="020F0502020204030204" pitchFamily="34" charset="0"/>
              </a:rPr>
              <a:t>by the use of a zoom in at </a:t>
            </a:r>
            <a:r>
              <a:rPr lang="en-GB" altLang="en-US" sz="2100" dirty="0">
                <a:latin typeface="Calibri" panose="020F0502020204030204" pitchFamily="34" charset="0"/>
                <a:cs typeface="Calibri" panose="020F0502020204030204" pitchFamily="34" charset="0"/>
              </a:rPr>
              <a:t>the end of the sequence?</a:t>
            </a:r>
            <a:endParaRPr lang="en-GB" altLang="en-US" sz="2100" dirty="0">
              <a:solidFill>
                <a:srgbClr val="000000"/>
              </a:solidFill>
              <a:latin typeface="Calibri" panose="020F0502020204030204" pitchFamily="34" charset="0"/>
              <a:cs typeface="Calibri" panose="020F0502020204030204" pitchFamily="34" charset="0"/>
            </a:endParaRPr>
          </a:p>
          <a:p>
            <a:pPr marL="457200" indent="-457200">
              <a:buFont typeface="+mj-lt"/>
              <a:buAutoNum type="arabicPeriod"/>
            </a:pPr>
            <a:endParaRPr lang="en-GB" altLang="en-US" sz="2400" b="1" dirty="0">
              <a:solidFill>
                <a:srgbClr val="000000"/>
              </a:solidFill>
              <a:latin typeface="Calibri" panose="020F0502020204030204" pitchFamily="34" charset="0"/>
              <a:cs typeface="Calibri" panose="020F0502020204030204" pitchFamily="34" charset="0"/>
            </a:endParaRPr>
          </a:p>
          <a:p>
            <a:endParaRPr lang="en-GB" altLang="en-US" sz="2800" dirty="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193FAFC-8AE6-4009-B0C0-476CC38C74E3}"/>
              </a:ext>
            </a:extLst>
          </p:cNvPr>
          <p:cNvPicPr>
            <a:picLocks noGrp="1" noChangeAspect="1"/>
          </p:cNvPicPr>
          <p:nvPr>
            <p:ph idx="1"/>
          </p:nvPr>
        </p:nvPicPr>
        <p:blipFill>
          <a:blip r:embed="rId2"/>
          <a:stretch>
            <a:fillRect/>
          </a:stretch>
        </p:blipFill>
        <p:spPr>
          <a:xfrm>
            <a:off x="125107" y="618846"/>
            <a:ext cx="5382991" cy="2993034"/>
          </a:xfrm>
          <a:prstGeom prst="rect">
            <a:avLst/>
          </a:prstGeom>
        </p:spPr>
      </p:pic>
      <p:pic>
        <p:nvPicPr>
          <p:cNvPr id="6" name="Picture 5">
            <a:extLst>
              <a:ext uri="{FF2B5EF4-FFF2-40B4-BE49-F238E27FC236}">
                <a16:creationId xmlns:a16="http://schemas.microsoft.com/office/drawing/2014/main" id="{FB57A646-3297-4613-8E2D-23C0C04E30BC}"/>
              </a:ext>
            </a:extLst>
          </p:cNvPr>
          <p:cNvPicPr>
            <a:picLocks noChangeAspect="1"/>
          </p:cNvPicPr>
          <p:nvPr/>
        </p:nvPicPr>
        <p:blipFill>
          <a:blip r:embed="rId3"/>
          <a:stretch>
            <a:fillRect/>
          </a:stretch>
        </p:blipFill>
        <p:spPr>
          <a:xfrm>
            <a:off x="125107" y="3698465"/>
            <a:ext cx="5382991" cy="3005504"/>
          </a:xfrm>
          <a:prstGeom prst="rect">
            <a:avLst/>
          </a:prstGeom>
        </p:spPr>
      </p:pic>
      <p:sp>
        <p:nvSpPr>
          <p:cNvPr id="7" name="Content Placeholder 2">
            <a:extLst>
              <a:ext uri="{FF2B5EF4-FFF2-40B4-BE49-F238E27FC236}">
                <a16:creationId xmlns:a16="http://schemas.microsoft.com/office/drawing/2014/main" id="{A1E2BE7A-9568-4B5D-ADB3-19A33D9A3CCB}"/>
              </a:ext>
            </a:extLst>
          </p:cNvPr>
          <p:cNvSpPr txBox="1">
            <a:spLocks noChangeArrowheads="1"/>
          </p:cNvSpPr>
          <p:nvPr/>
        </p:nvSpPr>
        <p:spPr bwMode="auto">
          <a:xfrm>
            <a:off x="0" y="134928"/>
            <a:ext cx="9143999" cy="15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914400">
              <a:buFontTx/>
              <a:buNone/>
            </a:pPr>
            <a:r>
              <a:rPr lang="en-US" altLang="en-US" sz="2800" b="1" kern="0" dirty="0">
                <a:latin typeface="Calibri" panose="020F0502020204030204" pitchFamily="34" charset="0"/>
                <a:cs typeface="Calibri" panose="020F0502020204030204" pitchFamily="34" charset="0"/>
              </a:rPr>
              <a:t>Where does the editor use a jump cut? </a:t>
            </a:r>
            <a:endParaRPr lang="en-GB" altLang="en-US" sz="2800" b="1" kern="0" dirty="0">
              <a:latin typeface="Calibri" panose="020F0502020204030204" pitchFamily="34" charset="0"/>
              <a:cs typeface="Calibri" panose="020F0502020204030204" pitchFamily="34" charset="0"/>
            </a:endParaRPr>
          </a:p>
        </p:txBody>
      </p:sp>
      <p:sp>
        <p:nvSpPr>
          <p:cNvPr id="8" name="Arrow: Right 7">
            <a:extLst>
              <a:ext uri="{FF2B5EF4-FFF2-40B4-BE49-F238E27FC236}">
                <a16:creationId xmlns:a16="http://schemas.microsoft.com/office/drawing/2014/main" id="{BB44E428-DB59-4697-90D4-7501B9782489}"/>
              </a:ext>
            </a:extLst>
          </p:cNvPr>
          <p:cNvSpPr/>
          <p:nvPr/>
        </p:nvSpPr>
        <p:spPr>
          <a:xfrm rot="5400000">
            <a:off x="2054475" y="3413156"/>
            <a:ext cx="1946529" cy="899356"/>
          </a:xfrm>
          <a:prstGeom prst="rightArrow">
            <a:avLst/>
          </a:prstGeom>
          <a:noFill/>
          <a:ln w="508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B880EF1-4412-4796-B940-883A9D433CC0}"/>
              </a:ext>
            </a:extLst>
          </p:cNvPr>
          <p:cNvSpPr txBox="1"/>
          <p:nvPr/>
        </p:nvSpPr>
        <p:spPr>
          <a:xfrm>
            <a:off x="5564222" y="671691"/>
            <a:ext cx="3523653" cy="48320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Just as Bennell stabs his own replica the phone rings in the house with what might be 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childTnLst>
                                    <p:anim calcmode="discrete" valueType="str">
                                      <p:cBhvr>
                                        <p:cTn id="6" dur="75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193FAFC-8AE6-4009-B0C0-476CC38C74E3}"/>
              </a:ext>
            </a:extLst>
          </p:cNvPr>
          <p:cNvPicPr>
            <a:picLocks noGrp="1" noChangeAspect="1"/>
          </p:cNvPicPr>
          <p:nvPr>
            <p:ph idx="1"/>
          </p:nvPr>
        </p:nvPicPr>
        <p:blipFill>
          <a:blip r:embed="rId2"/>
          <a:stretch>
            <a:fillRect/>
          </a:stretch>
        </p:blipFill>
        <p:spPr>
          <a:xfrm>
            <a:off x="125107" y="618846"/>
            <a:ext cx="5382991" cy="2993034"/>
          </a:xfrm>
          <a:prstGeom prst="rect">
            <a:avLst/>
          </a:prstGeom>
        </p:spPr>
      </p:pic>
      <p:pic>
        <p:nvPicPr>
          <p:cNvPr id="6" name="Picture 5">
            <a:extLst>
              <a:ext uri="{FF2B5EF4-FFF2-40B4-BE49-F238E27FC236}">
                <a16:creationId xmlns:a16="http://schemas.microsoft.com/office/drawing/2014/main" id="{FB57A646-3297-4613-8E2D-23C0C04E30BC}"/>
              </a:ext>
            </a:extLst>
          </p:cNvPr>
          <p:cNvPicPr>
            <a:picLocks noChangeAspect="1"/>
          </p:cNvPicPr>
          <p:nvPr/>
        </p:nvPicPr>
        <p:blipFill>
          <a:blip r:embed="rId3"/>
          <a:stretch>
            <a:fillRect/>
          </a:stretch>
        </p:blipFill>
        <p:spPr>
          <a:xfrm>
            <a:off x="125107" y="3698465"/>
            <a:ext cx="5382991" cy="3005504"/>
          </a:xfrm>
          <a:prstGeom prst="rect">
            <a:avLst/>
          </a:prstGeom>
        </p:spPr>
      </p:pic>
      <p:sp>
        <p:nvSpPr>
          <p:cNvPr id="8" name="Arrow: Right 7">
            <a:extLst>
              <a:ext uri="{FF2B5EF4-FFF2-40B4-BE49-F238E27FC236}">
                <a16:creationId xmlns:a16="http://schemas.microsoft.com/office/drawing/2014/main" id="{BB44E428-DB59-4697-90D4-7501B9782489}"/>
              </a:ext>
            </a:extLst>
          </p:cNvPr>
          <p:cNvSpPr/>
          <p:nvPr/>
        </p:nvSpPr>
        <p:spPr>
          <a:xfrm rot="5400000">
            <a:off x="2054475" y="3413156"/>
            <a:ext cx="1946529" cy="899356"/>
          </a:xfrm>
          <a:prstGeom prst="rightArrow">
            <a:avLst/>
          </a:prstGeom>
          <a:noFill/>
          <a:ln w="508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5528B99C-9FBE-4BC1-8188-D44A0E7011B0}"/>
              </a:ext>
            </a:extLst>
          </p:cNvPr>
          <p:cNvSpPr txBox="1">
            <a:spLocks noChangeArrowheads="1"/>
          </p:cNvSpPr>
          <p:nvPr/>
        </p:nvSpPr>
        <p:spPr bwMode="auto">
          <a:xfrm>
            <a:off x="0" y="0"/>
            <a:ext cx="9143999" cy="15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914400">
              <a:buFontTx/>
              <a:buNone/>
            </a:pPr>
            <a:r>
              <a:rPr lang="en-GB" sz="2800" kern="0" dirty="0">
                <a:solidFill>
                  <a:srgbClr val="000000"/>
                </a:solidFill>
                <a:latin typeface="Calibri" panose="020F0502020204030204" pitchFamily="34" charset="0"/>
                <a:ea typeface="Calibri" panose="020F0502020204030204" pitchFamily="34" charset="0"/>
                <a:cs typeface="Calibri" panose="020F0502020204030204" pitchFamily="34" charset="0"/>
              </a:rPr>
              <a:t>What 2 reasons are there for using a jump cut here?</a:t>
            </a:r>
            <a:endParaRPr lang="en-GB" altLang="en-US" sz="2800" kern="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8660C14-8C0E-4A5A-AB60-32D0B996A286}"/>
              </a:ext>
            </a:extLst>
          </p:cNvPr>
          <p:cNvSpPr txBox="1"/>
          <p:nvPr/>
        </p:nvSpPr>
        <p:spPr>
          <a:xfrm>
            <a:off x="5508097" y="618846"/>
            <a:ext cx="3635901" cy="5170646"/>
          </a:xfrm>
          <a:prstGeom prst="rect">
            <a:avLst/>
          </a:prstGeom>
          <a:noFill/>
        </p:spPr>
        <p:txBody>
          <a:bodyPr wrap="square" rtlCol="0">
            <a:spAutoFit/>
          </a:bodyPr>
          <a:lstStyle/>
          <a:p>
            <a:pPr algn="ctr"/>
            <a:r>
              <a:rPr lang="en-GB" sz="3300" b="1" dirty="0">
                <a:latin typeface="Calibri" panose="020F0502020204030204" pitchFamily="34" charset="0"/>
                <a:cs typeface="Calibri" panose="020F0502020204030204" pitchFamily="34" charset="0"/>
              </a:rPr>
              <a:t>1.</a:t>
            </a:r>
            <a:r>
              <a:rPr lang="en-GB" sz="3300" dirty="0">
                <a:latin typeface="Calibri" panose="020F0502020204030204" pitchFamily="34" charset="0"/>
                <a:cs typeface="Calibri" panose="020F0502020204030204" pitchFamily="34" charset="0"/>
              </a:rPr>
              <a:t>To emphasise both the stabbing blow and </a:t>
            </a:r>
            <a:endParaRPr lang="en-GB" sz="3300" dirty="0" smtClean="0">
              <a:latin typeface="Calibri" panose="020F0502020204030204" pitchFamily="34" charset="0"/>
              <a:cs typeface="Calibri" panose="020F0502020204030204" pitchFamily="34" charset="0"/>
            </a:endParaRPr>
          </a:p>
          <a:p>
            <a:pPr algn="ctr"/>
            <a:r>
              <a:rPr lang="en-GB" sz="3300" b="1" dirty="0" smtClean="0">
                <a:latin typeface="Calibri" panose="020F0502020204030204" pitchFamily="34" charset="0"/>
                <a:cs typeface="Calibri" panose="020F0502020204030204" pitchFamily="34" charset="0"/>
              </a:rPr>
              <a:t>2</a:t>
            </a:r>
            <a:r>
              <a:rPr lang="en-GB" sz="3300" b="1" dirty="0">
                <a:latin typeface="Calibri" panose="020F0502020204030204" pitchFamily="34" charset="0"/>
                <a:cs typeface="Calibri" panose="020F0502020204030204" pitchFamily="34" charset="0"/>
              </a:rPr>
              <a:t>.</a:t>
            </a:r>
            <a:r>
              <a:rPr lang="en-GB" sz="3300" dirty="0">
                <a:latin typeface="Calibri" panose="020F0502020204030204" pitchFamily="34" charset="0"/>
                <a:cs typeface="Calibri" panose="020F0502020204030204" pitchFamily="34" charset="0"/>
              </a:rPr>
              <a:t> The </a:t>
            </a:r>
            <a:r>
              <a:rPr lang="en-GB" sz="3300" dirty="0">
                <a:solidFill>
                  <a:srgbClr val="000000"/>
                </a:solidFill>
                <a:latin typeface="Calibri" panose="020F0502020204030204" pitchFamily="34" charset="0"/>
                <a:cs typeface="Calibri" panose="020F0502020204030204" pitchFamily="34" charset="0"/>
              </a:rPr>
              <a:t>sudden </a:t>
            </a:r>
            <a:r>
              <a:rPr lang="en-GB" sz="3300" dirty="0">
                <a:latin typeface="Calibri" panose="020F0502020204030204" pitchFamily="34" charset="0"/>
                <a:cs typeface="Calibri" panose="020F0502020204030204" pitchFamily="34" charset="0"/>
              </a:rPr>
              <a:t>unexpected ringing of the phone- giving the audience a quick jolt in the tension of the scene.</a:t>
            </a:r>
          </a:p>
        </p:txBody>
      </p:sp>
    </p:spTree>
    <p:extLst>
      <p:ext uri="{BB962C8B-B14F-4D97-AF65-F5344CB8AC3E}">
        <p14:creationId xmlns:p14="http://schemas.microsoft.com/office/powerpoint/2010/main" val="4395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childTnLst>
                                    <p:anim calcmode="discrete" valueType="str">
                                      <p:cBhvr>
                                        <p:cTn id="6" dur="75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93BDFE3C-CC75-4DB0-94D5-D23D9464FEC1}"/>
              </a:ext>
            </a:extLst>
          </p:cNvPr>
          <p:cNvSpPr>
            <a:spLocks noGrp="1" noChangeArrowheads="1"/>
          </p:cNvSpPr>
          <p:nvPr>
            <p:ph idx="1"/>
          </p:nvPr>
        </p:nvSpPr>
        <p:spPr>
          <a:xfrm>
            <a:off x="179388" y="115888"/>
            <a:ext cx="8785225" cy="6553200"/>
          </a:xfrm>
        </p:spPr>
        <p:txBody>
          <a:bodyPr/>
          <a:lstStyle/>
          <a:p>
            <a:pPr marL="0" indent="0" algn="ctr">
              <a:buNone/>
            </a:pPr>
            <a:r>
              <a:rPr lang="en-US" altLang="en-US" sz="2600" dirty="0">
                <a:solidFill>
                  <a:schemeClr val="bg1"/>
                </a:solidFill>
                <a:latin typeface="Calibri" panose="020F0502020204030204" pitchFamily="34" charset="0"/>
                <a:cs typeface="Calibri" panose="020F0502020204030204" pitchFamily="34" charset="0"/>
              </a:rPr>
              <a:t>What meaning is created by the use of a zoom in at the end of the sequence?</a:t>
            </a:r>
          </a:p>
        </p:txBody>
      </p:sp>
      <p:pic>
        <p:nvPicPr>
          <p:cNvPr id="4" name="Picture 3">
            <a:extLst>
              <a:ext uri="{FF2B5EF4-FFF2-40B4-BE49-F238E27FC236}">
                <a16:creationId xmlns:a16="http://schemas.microsoft.com/office/drawing/2014/main" id="{6C9D3D0B-F2D9-4BEE-8E7A-400281A1D43E}"/>
              </a:ext>
            </a:extLst>
          </p:cNvPr>
          <p:cNvPicPr>
            <a:picLocks noChangeAspect="1"/>
          </p:cNvPicPr>
          <p:nvPr/>
        </p:nvPicPr>
        <p:blipFill>
          <a:blip r:embed="rId2"/>
          <a:stretch>
            <a:fillRect/>
          </a:stretch>
        </p:blipFill>
        <p:spPr>
          <a:xfrm>
            <a:off x="1322760" y="1018442"/>
            <a:ext cx="6498480" cy="3628124"/>
          </a:xfrm>
          <a:prstGeom prst="rect">
            <a:avLst/>
          </a:prstGeom>
        </p:spPr>
      </p:pic>
      <p:pic>
        <p:nvPicPr>
          <p:cNvPr id="5" name="Picture 4">
            <a:extLst>
              <a:ext uri="{FF2B5EF4-FFF2-40B4-BE49-F238E27FC236}">
                <a16:creationId xmlns:a16="http://schemas.microsoft.com/office/drawing/2014/main" id="{62B8E1F9-9E3F-42D3-998B-0D5F648DD78E}"/>
              </a:ext>
            </a:extLst>
          </p:cNvPr>
          <p:cNvPicPr>
            <a:picLocks noChangeAspect="1"/>
          </p:cNvPicPr>
          <p:nvPr/>
        </p:nvPicPr>
        <p:blipFill>
          <a:blip r:embed="rId3"/>
          <a:stretch>
            <a:fillRect/>
          </a:stretch>
        </p:blipFill>
        <p:spPr>
          <a:xfrm>
            <a:off x="1321200" y="1018800"/>
            <a:ext cx="6498000" cy="3650819"/>
          </a:xfrm>
          <a:prstGeom prst="rect">
            <a:avLst/>
          </a:prstGeom>
        </p:spPr>
      </p:pic>
      <p:pic>
        <p:nvPicPr>
          <p:cNvPr id="6" name="Picture 5">
            <a:extLst>
              <a:ext uri="{FF2B5EF4-FFF2-40B4-BE49-F238E27FC236}">
                <a16:creationId xmlns:a16="http://schemas.microsoft.com/office/drawing/2014/main" id="{15B6CB5D-D272-4793-AF2A-E3FF02DD1C1F}"/>
              </a:ext>
            </a:extLst>
          </p:cNvPr>
          <p:cNvPicPr>
            <a:picLocks noChangeAspect="1"/>
          </p:cNvPicPr>
          <p:nvPr/>
        </p:nvPicPr>
        <p:blipFill>
          <a:blip r:embed="rId4"/>
          <a:stretch>
            <a:fillRect/>
          </a:stretch>
        </p:blipFill>
        <p:spPr>
          <a:xfrm>
            <a:off x="1321200" y="1021726"/>
            <a:ext cx="6498000" cy="3627856"/>
          </a:xfrm>
          <a:prstGeom prst="rect">
            <a:avLst/>
          </a:prstGeom>
        </p:spPr>
      </p:pic>
      <p:sp>
        <p:nvSpPr>
          <p:cNvPr id="7" name="TextBox 6">
            <a:extLst>
              <a:ext uri="{FF2B5EF4-FFF2-40B4-BE49-F238E27FC236}">
                <a16:creationId xmlns:a16="http://schemas.microsoft.com/office/drawing/2014/main" id="{E2DC5AFC-0734-4CFE-9431-B1AEC12C8B70}"/>
              </a:ext>
            </a:extLst>
          </p:cNvPr>
          <p:cNvSpPr txBox="1"/>
          <p:nvPr/>
        </p:nvSpPr>
        <p:spPr>
          <a:xfrm>
            <a:off x="0" y="4611231"/>
            <a:ext cx="9144000" cy="2246769"/>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It acts to further focus the audiences attention on the phone as the flat tone of the operator repeatedly asks “Mr </a:t>
            </a:r>
            <a:r>
              <a:rPr lang="en-GB" sz="2800" dirty="0" err="1">
                <a:latin typeface="Calibri" panose="020F0502020204030204" pitchFamily="34" charset="0"/>
                <a:cs typeface="Calibri" panose="020F0502020204030204" pitchFamily="34" charset="0"/>
              </a:rPr>
              <a:t>Bennel</a:t>
            </a:r>
            <a:r>
              <a:rPr lang="en-GB" sz="2800" dirty="0">
                <a:latin typeface="Calibri" panose="020F0502020204030204" pitchFamily="34" charset="0"/>
                <a:cs typeface="Calibri" panose="020F0502020204030204" pitchFamily="34" charset="0"/>
              </a:rPr>
              <a:t>? Mr Bennell? Mr Bennell?” and they realise that the protagonists can not trust anybody anymore, and the danger or </a:t>
            </a:r>
            <a:r>
              <a:rPr lang="en-GB" sz="2800" dirty="0" err="1">
                <a:latin typeface="Calibri" panose="020F0502020204030204" pitchFamily="34" charset="0"/>
                <a:cs typeface="Calibri" panose="020F0502020204030204" pitchFamily="34" charset="0"/>
              </a:rPr>
              <a:t>jeapordy</a:t>
            </a:r>
            <a:r>
              <a:rPr lang="en-GB" sz="2800" dirty="0">
                <a:latin typeface="Calibri" panose="020F0502020204030204" pitchFamily="34" charset="0"/>
                <a:cs typeface="Calibri" panose="020F0502020204030204" pitchFamily="34" charset="0"/>
              </a:rPr>
              <a:t> increases.</a:t>
            </a:r>
          </a:p>
        </p:txBody>
      </p:sp>
    </p:spTree>
    <p:extLst>
      <p:ext uri="{BB962C8B-B14F-4D97-AF65-F5344CB8AC3E}">
        <p14:creationId xmlns:p14="http://schemas.microsoft.com/office/powerpoint/2010/main" val="220362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0.7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from exam board</a:t>
            </a:r>
            <a:endParaRPr lang="en-GB" dirty="0"/>
          </a:p>
        </p:txBody>
      </p:sp>
      <p:sp>
        <p:nvSpPr>
          <p:cNvPr id="3" name="Content Placeholder 2"/>
          <p:cNvSpPr>
            <a:spLocks noGrp="1"/>
          </p:cNvSpPr>
          <p:nvPr>
            <p:ph idx="1"/>
          </p:nvPr>
        </p:nvSpPr>
        <p:spPr/>
        <p:txBody>
          <a:bodyPr/>
          <a:lstStyle/>
          <a:p>
            <a:pPr marL="0" lvl="0" indent="0">
              <a:spcBef>
                <a:spcPts val="0"/>
              </a:spcBef>
              <a:spcAft>
                <a:spcPts val="0"/>
              </a:spcAft>
              <a:buClr>
                <a:srgbClr val="000000"/>
              </a:buClr>
              <a:buSzPts val="2800"/>
              <a:buNone/>
            </a:pPr>
            <a:r>
              <a:rPr lang="en-GB" sz="2000" b="1" dirty="0" err="1">
                <a:solidFill>
                  <a:srgbClr val="000000"/>
                </a:solidFill>
                <a:latin typeface="Calibri" panose="020F0502020204030204" pitchFamily="34" charset="0"/>
                <a:ea typeface="Comic Sans MS"/>
                <a:cs typeface="Calibri" panose="020F0502020204030204" pitchFamily="34" charset="0"/>
                <a:sym typeface="Comic Sans MS"/>
              </a:rPr>
              <a:t>Mise</a:t>
            </a:r>
            <a:r>
              <a:rPr lang="en-GB" sz="2000" b="1" dirty="0">
                <a:solidFill>
                  <a:srgbClr val="000000"/>
                </a:solidFill>
                <a:latin typeface="Calibri" panose="020F0502020204030204" pitchFamily="34" charset="0"/>
                <a:ea typeface="Comic Sans MS"/>
                <a:cs typeface="Calibri" panose="020F0502020204030204" pitchFamily="34" charset="0"/>
                <a:sym typeface="Comic Sans MS"/>
              </a:rPr>
              <a:t>-</a:t>
            </a:r>
            <a:r>
              <a:rPr lang="en-GB" sz="2000" b="1" dirty="0" err="1">
                <a:solidFill>
                  <a:srgbClr val="000000"/>
                </a:solidFill>
                <a:latin typeface="Calibri" panose="020F0502020204030204" pitchFamily="34" charset="0"/>
                <a:ea typeface="Comic Sans MS"/>
                <a:cs typeface="Calibri" panose="020F0502020204030204" pitchFamily="34" charset="0"/>
                <a:sym typeface="Comic Sans MS"/>
              </a:rPr>
              <a:t>en</a:t>
            </a:r>
            <a:r>
              <a:rPr lang="en-GB" sz="2000" b="1" dirty="0">
                <a:solidFill>
                  <a:srgbClr val="000000"/>
                </a:solidFill>
                <a:latin typeface="Calibri" panose="020F0502020204030204" pitchFamily="34" charset="0"/>
                <a:ea typeface="Comic Sans MS"/>
                <a:cs typeface="Calibri" panose="020F0502020204030204" pitchFamily="34" charset="0"/>
                <a:sym typeface="Comic Sans MS"/>
              </a:rPr>
              <a:t>-Scène</a:t>
            </a:r>
            <a:r>
              <a:rPr lang="en-GB" sz="2000" b="1" dirty="0" smtClean="0">
                <a:solidFill>
                  <a:srgbClr val="000000"/>
                </a:solidFill>
                <a:latin typeface="Calibri" panose="020F0502020204030204" pitchFamily="34" charset="0"/>
                <a:ea typeface="Comic Sans MS"/>
                <a:cs typeface="Calibri" panose="020F0502020204030204" pitchFamily="34" charset="0"/>
                <a:sym typeface="Comic Sans MS"/>
              </a:rPr>
              <a:t>:</a:t>
            </a:r>
            <a:r>
              <a:rPr lang="en-GB" sz="2000" dirty="0" smtClean="0">
                <a:solidFill>
                  <a:srgbClr val="000000"/>
                </a:solidFill>
                <a:latin typeface="Calibri" panose="020F0502020204030204" pitchFamily="34" charset="0"/>
                <a:ea typeface="Comic Sans MS"/>
                <a:cs typeface="Calibri" panose="020F0502020204030204" pitchFamily="34" charset="0"/>
                <a:sym typeface="Comic Sans MS"/>
              </a:rPr>
              <a:t> </a:t>
            </a:r>
            <a:r>
              <a:rPr lang="en-GB" sz="2000" dirty="0">
                <a:solidFill>
                  <a:srgbClr val="000000"/>
                </a:solidFill>
                <a:latin typeface="Calibri" panose="020F0502020204030204" pitchFamily="34" charset="0"/>
                <a:ea typeface="Comic Sans MS"/>
                <a:cs typeface="Calibri" panose="020F0502020204030204" pitchFamily="34" charset="0"/>
                <a:sym typeface="Comic Sans MS"/>
              </a:rPr>
              <a:t>A feeling of </a:t>
            </a:r>
            <a:r>
              <a:rPr lang="en-GB" sz="2000" b="1" dirty="0">
                <a:solidFill>
                  <a:schemeClr val="bg1"/>
                </a:solidFill>
                <a:latin typeface="Calibri" panose="020F0502020204030204" pitchFamily="34" charset="0"/>
                <a:ea typeface="Comic Sans MS"/>
                <a:cs typeface="Calibri" panose="020F0502020204030204" pitchFamily="34" charset="0"/>
                <a:sym typeface="Comic Sans MS"/>
              </a:rPr>
              <a:t>claustrophobia</a:t>
            </a:r>
            <a:r>
              <a:rPr lang="en-GB" sz="2000" dirty="0">
                <a:solidFill>
                  <a:srgbClr val="000000"/>
                </a:solidFill>
                <a:latin typeface="Calibri" panose="020F0502020204030204" pitchFamily="34" charset="0"/>
                <a:ea typeface="Comic Sans MS"/>
                <a:cs typeface="Calibri" panose="020F0502020204030204" pitchFamily="34" charset="0"/>
                <a:sym typeface="Comic Sans MS"/>
              </a:rPr>
              <a:t> and </a:t>
            </a:r>
            <a:r>
              <a:rPr lang="en-GB" sz="2000" b="1" dirty="0">
                <a:solidFill>
                  <a:schemeClr val="bg1"/>
                </a:solidFill>
                <a:latin typeface="Calibri" panose="020F0502020204030204" pitchFamily="34" charset="0"/>
                <a:ea typeface="Comic Sans MS"/>
                <a:cs typeface="Calibri" panose="020F0502020204030204" pitchFamily="34" charset="0"/>
                <a:sym typeface="Comic Sans MS"/>
              </a:rPr>
              <a:t>entrapment</a:t>
            </a:r>
            <a:r>
              <a:rPr lang="en-GB" sz="2000" dirty="0">
                <a:solidFill>
                  <a:srgbClr val="000000"/>
                </a:solidFill>
                <a:latin typeface="Calibri" panose="020F0502020204030204" pitchFamily="34" charset="0"/>
                <a:ea typeface="Comic Sans MS"/>
                <a:cs typeface="Calibri" panose="020F0502020204030204" pitchFamily="34" charset="0"/>
                <a:sym typeface="Comic Sans MS"/>
              </a:rPr>
              <a:t> is created by the cage like structure of the greenhouse. </a:t>
            </a:r>
            <a:endParaRPr lang="en-GB" sz="2000" dirty="0">
              <a:solidFill>
                <a:srgbClr val="000000"/>
              </a:solidFill>
              <a:latin typeface="Calibri" panose="020F0502020204030204" pitchFamily="34" charset="0"/>
              <a:ea typeface="Arial"/>
              <a:cs typeface="Calibri" panose="020F0502020204030204" pitchFamily="34" charset="0"/>
              <a:sym typeface="Arial"/>
            </a:endParaRPr>
          </a:p>
          <a:p>
            <a:pPr marL="0" lvl="0" indent="0">
              <a:spcBef>
                <a:spcPts val="0"/>
              </a:spcBef>
              <a:spcAft>
                <a:spcPts val="0"/>
              </a:spcAft>
              <a:buClr>
                <a:srgbClr val="000000"/>
              </a:buClr>
              <a:buSzPts val="2800"/>
              <a:buNone/>
            </a:pPr>
            <a:r>
              <a:rPr lang="en-GB" sz="2000" dirty="0">
                <a:solidFill>
                  <a:srgbClr val="000000"/>
                </a:solidFill>
                <a:latin typeface="Calibri" panose="020F0502020204030204" pitchFamily="34" charset="0"/>
                <a:ea typeface="Comic Sans MS"/>
                <a:cs typeface="Calibri" panose="020F0502020204030204" pitchFamily="34" charset="0"/>
                <a:sym typeface="Comic Sans MS"/>
              </a:rPr>
              <a:t> </a:t>
            </a:r>
            <a:endParaRPr lang="en-GB" sz="2000" dirty="0">
              <a:solidFill>
                <a:srgbClr val="000000"/>
              </a:solidFill>
              <a:latin typeface="Calibri" panose="020F0502020204030204" pitchFamily="34" charset="0"/>
              <a:ea typeface="Arial"/>
              <a:cs typeface="Calibri" panose="020F0502020204030204" pitchFamily="34" charset="0"/>
              <a:sym typeface="Arial"/>
            </a:endParaRPr>
          </a:p>
          <a:p>
            <a:pPr marL="0" lvl="0" indent="0">
              <a:spcBef>
                <a:spcPts val="0"/>
              </a:spcBef>
              <a:spcAft>
                <a:spcPts val="0"/>
              </a:spcAft>
              <a:buClr>
                <a:srgbClr val="000000"/>
              </a:buClr>
              <a:buSzPts val="2800"/>
              <a:buNone/>
            </a:pPr>
            <a:r>
              <a:rPr lang="en-GB" sz="2000" dirty="0">
                <a:solidFill>
                  <a:srgbClr val="000000"/>
                </a:solidFill>
                <a:latin typeface="Calibri" panose="020F0502020204030204" pitchFamily="34" charset="0"/>
                <a:ea typeface="Comic Sans MS"/>
                <a:cs typeface="Calibri" panose="020F0502020204030204" pitchFamily="34" charset="0"/>
                <a:sym typeface="Comic Sans MS"/>
              </a:rPr>
              <a:t>The pods replicate birth, they </a:t>
            </a:r>
            <a:r>
              <a:rPr lang="en-GB" sz="2000" dirty="0">
                <a:solidFill>
                  <a:schemeClr val="bg1"/>
                </a:solidFill>
                <a:latin typeface="Calibri" panose="020F0502020204030204" pitchFamily="34" charset="0"/>
                <a:ea typeface="Comic Sans MS"/>
                <a:cs typeface="Calibri" panose="020F0502020204030204" pitchFamily="34" charset="0"/>
                <a:sym typeface="Comic Sans MS"/>
              </a:rPr>
              <a:t>explode open</a:t>
            </a:r>
            <a:r>
              <a:rPr lang="en-GB" sz="2000" dirty="0">
                <a:solidFill>
                  <a:srgbClr val="000000"/>
                </a:solidFill>
                <a:latin typeface="Calibri" panose="020F0502020204030204" pitchFamily="34" charset="0"/>
                <a:ea typeface="Comic Sans MS"/>
                <a:cs typeface="Calibri" panose="020F0502020204030204" pitchFamily="34" charset="0"/>
                <a:sym typeface="Comic Sans MS"/>
              </a:rPr>
              <a:t>, covered in a bubbling milky substance, very few special effects were used in the film, and this is one of the few instances. </a:t>
            </a:r>
            <a:endParaRPr lang="en-GB" sz="2000" dirty="0" smtClean="0">
              <a:solidFill>
                <a:srgbClr val="000000"/>
              </a:solidFill>
              <a:latin typeface="Calibri" panose="020F0502020204030204" pitchFamily="34" charset="0"/>
              <a:ea typeface="Comic Sans MS"/>
              <a:cs typeface="Calibri" panose="020F0502020204030204" pitchFamily="34" charset="0"/>
              <a:sym typeface="Comic Sans MS"/>
            </a:endParaRPr>
          </a:p>
          <a:p>
            <a:pPr marL="0" lvl="0" indent="0">
              <a:spcBef>
                <a:spcPts val="0"/>
              </a:spcBef>
              <a:spcAft>
                <a:spcPts val="0"/>
              </a:spcAft>
              <a:buClr>
                <a:srgbClr val="000000"/>
              </a:buClr>
              <a:buSzPts val="2800"/>
              <a:buNone/>
            </a:pPr>
            <a:endParaRPr lang="en-GB" sz="2000" dirty="0">
              <a:solidFill>
                <a:srgbClr val="000000"/>
              </a:solidFill>
              <a:latin typeface="Calibri" panose="020F0502020204030204" pitchFamily="34" charset="0"/>
              <a:ea typeface="Arial"/>
              <a:cs typeface="Calibri" panose="020F0502020204030204" pitchFamily="34" charset="0"/>
              <a:sym typeface="Comic Sans MS"/>
            </a:endParaRPr>
          </a:p>
          <a:p>
            <a:pPr marL="0" lvl="0" indent="0">
              <a:spcBef>
                <a:spcPts val="0"/>
              </a:spcBef>
              <a:spcAft>
                <a:spcPts val="0"/>
              </a:spcAft>
              <a:buClr>
                <a:srgbClr val="000000"/>
              </a:buClr>
              <a:buSzPts val="3400"/>
              <a:buNone/>
            </a:pPr>
            <a:r>
              <a:rPr lang="en-GB" sz="2000" b="1" dirty="0">
                <a:solidFill>
                  <a:srgbClr val="000000"/>
                </a:solidFill>
                <a:latin typeface="Calibri" panose="020F0502020204030204" pitchFamily="34" charset="0"/>
                <a:ea typeface="Comic Sans MS"/>
                <a:cs typeface="Calibri" panose="020F0502020204030204" pitchFamily="34" charset="0"/>
                <a:sym typeface="Comic Sans MS"/>
              </a:rPr>
              <a:t>Sound </a:t>
            </a:r>
            <a:endParaRPr lang="en-GB" sz="2000" dirty="0">
              <a:solidFill>
                <a:srgbClr val="000000"/>
              </a:solidFill>
              <a:latin typeface="Calibri" panose="020F0502020204030204" pitchFamily="34" charset="0"/>
              <a:ea typeface="Arial"/>
              <a:cs typeface="Calibri" panose="020F0502020204030204" pitchFamily="34" charset="0"/>
              <a:sym typeface="Arial"/>
            </a:endParaRPr>
          </a:p>
          <a:p>
            <a:pPr marL="0" lvl="0" indent="0">
              <a:spcBef>
                <a:spcPts val="0"/>
              </a:spcBef>
              <a:spcAft>
                <a:spcPts val="0"/>
              </a:spcAft>
              <a:buClr>
                <a:srgbClr val="000000"/>
              </a:buClr>
              <a:buSzPts val="3400"/>
              <a:buNone/>
            </a:pPr>
            <a:r>
              <a:rPr lang="en-GB" sz="2000" dirty="0">
                <a:solidFill>
                  <a:srgbClr val="000000"/>
                </a:solidFill>
                <a:latin typeface="Calibri" panose="020F0502020204030204" pitchFamily="34" charset="0"/>
                <a:ea typeface="Comic Sans MS"/>
                <a:cs typeface="Calibri" panose="020F0502020204030204" pitchFamily="34" charset="0"/>
                <a:sym typeface="Comic Sans MS"/>
              </a:rPr>
              <a:t>Dramatic music to anchor the feeling of </a:t>
            </a:r>
            <a:r>
              <a:rPr lang="en-GB" sz="2000" dirty="0">
                <a:solidFill>
                  <a:schemeClr val="bg1"/>
                </a:solidFill>
                <a:latin typeface="Calibri" panose="020F0502020204030204" pitchFamily="34" charset="0"/>
                <a:ea typeface="Comic Sans MS"/>
                <a:cs typeface="Calibri" panose="020F0502020204030204" pitchFamily="34" charset="0"/>
                <a:sym typeface="Comic Sans MS"/>
              </a:rPr>
              <a:t>imminent threat</a:t>
            </a:r>
            <a:r>
              <a:rPr lang="en-GB" sz="2000" dirty="0">
                <a:solidFill>
                  <a:srgbClr val="000000"/>
                </a:solidFill>
                <a:latin typeface="Calibri" panose="020F0502020204030204" pitchFamily="34" charset="0"/>
                <a:ea typeface="Comic Sans MS"/>
                <a:cs typeface="Calibri" panose="020F0502020204030204" pitchFamily="34" charset="0"/>
                <a:sym typeface="Comic Sans MS"/>
              </a:rPr>
              <a:t>. </a:t>
            </a:r>
            <a:endParaRPr lang="en-GB" sz="2000" dirty="0">
              <a:solidFill>
                <a:srgbClr val="000000"/>
              </a:solidFill>
              <a:latin typeface="Calibri" panose="020F0502020204030204" pitchFamily="34" charset="0"/>
              <a:ea typeface="Arial"/>
              <a:cs typeface="Calibri" panose="020F0502020204030204" pitchFamily="34" charset="0"/>
              <a:sym typeface="Arial"/>
            </a:endParaRPr>
          </a:p>
          <a:p>
            <a:pPr marL="0" lvl="0" indent="0">
              <a:spcBef>
                <a:spcPts val="0"/>
              </a:spcBef>
              <a:spcAft>
                <a:spcPts val="0"/>
              </a:spcAft>
              <a:buClr>
                <a:srgbClr val="000000"/>
              </a:buClr>
              <a:buSzPts val="2800"/>
              <a:buNone/>
            </a:pPr>
            <a:r>
              <a:rPr lang="en-GB" sz="2000" dirty="0">
                <a:solidFill>
                  <a:srgbClr val="000000"/>
                </a:solidFill>
                <a:latin typeface="Calibri" panose="020F0502020204030204" pitchFamily="34" charset="0"/>
                <a:ea typeface="Comic Sans MS"/>
                <a:cs typeface="Calibri" panose="020F0502020204030204" pitchFamily="34" charset="0"/>
                <a:sym typeface="Comic Sans MS"/>
              </a:rPr>
              <a:t> </a:t>
            </a:r>
            <a:endParaRPr lang="en-GB" sz="2000" dirty="0" smtClean="0">
              <a:solidFill>
                <a:srgbClr val="000000"/>
              </a:solidFill>
              <a:latin typeface="Calibri" panose="020F0502020204030204" pitchFamily="34" charset="0"/>
              <a:ea typeface="Comic Sans MS"/>
              <a:cs typeface="Calibri" panose="020F0502020204030204" pitchFamily="34" charset="0"/>
              <a:sym typeface="Comic Sans MS"/>
            </a:endParaRPr>
          </a:p>
          <a:p>
            <a:pPr marL="0" lvl="0" indent="0">
              <a:spcBef>
                <a:spcPts val="0"/>
              </a:spcBef>
              <a:spcAft>
                <a:spcPts val="0"/>
              </a:spcAft>
              <a:buClr>
                <a:srgbClr val="000000"/>
              </a:buClr>
              <a:buSzPts val="2800"/>
              <a:buNone/>
            </a:pPr>
            <a:r>
              <a:rPr lang="en-GB" sz="2000" b="1" dirty="0" smtClean="0">
                <a:solidFill>
                  <a:srgbClr val="000000"/>
                </a:solidFill>
                <a:latin typeface="Calibri" panose="020F0502020204030204" pitchFamily="34" charset="0"/>
                <a:ea typeface="Arial"/>
                <a:cs typeface="Calibri" panose="020F0502020204030204" pitchFamily="34" charset="0"/>
                <a:sym typeface="Comic Sans MS"/>
              </a:rPr>
              <a:t>Ideology</a:t>
            </a:r>
            <a:endParaRPr lang="en-GB" sz="2000" b="1" dirty="0">
              <a:solidFill>
                <a:srgbClr val="000000"/>
              </a:solidFill>
              <a:latin typeface="Calibri" panose="020F0502020204030204" pitchFamily="34" charset="0"/>
              <a:ea typeface="Arial"/>
              <a:cs typeface="Calibri" panose="020F0502020204030204" pitchFamily="34" charset="0"/>
              <a:sym typeface="Arial"/>
            </a:endParaRPr>
          </a:p>
          <a:p>
            <a:pPr marL="0" lvl="0" indent="0">
              <a:spcBef>
                <a:spcPts val="0"/>
              </a:spcBef>
              <a:spcAft>
                <a:spcPts val="0"/>
              </a:spcAft>
              <a:buClr>
                <a:srgbClr val="000000"/>
              </a:buClr>
              <a:buSzPts val="2800"/>
              <a:buNone/>
            </a:pPr>
            <a:r>
              <a:rPr lang="en-GB" sz="2000" dirty="0">
                <a:solidFill>
                  <a:srgbClr val="000000"/>
                </a:solidFill>
                <a:latin typeface="Calibri" panose="020F0502020204030204" pitchFamily="34" charset="0"/>
                <a:ea typeface="Comic Sans MS"/>
                <a:cs typeface="Calibri" panose="020F0502020204030204" pitchFamily="34" charset="0"/>
                <a:sym typeface="Comic Sans MS"/>
              </a:rPr>
              <a:t>The perfect replica humans imply the </a:t>
            </a:r>
            <a:r>
              <a:rPr lang="en-GB" sz="2000" b="1" dirty="0">
                <a:solidFill>
                  <a:schemeClr val="bg1"/>
                </a:solidFill>
                <a:latin typeface="Calibri" panose="020F0502020204030204" pitchFamily="34" charset="0"/>
                <a:ea typeface="Comic Sans MS"/>
                <a:cs typeface="Calibri" panose="020F0502020204030204" pitchFamily="34" charset="0"/>
                <a:sym typeface="Comic Sans MS"/>
              </a:rPr>
              <a:t>sense of paranoia </a:t>
            </a:r>
            <a:r>
              <a:rPr lang="en-GB" sz="2000" dirty="0">
                <a:solidFill>
                  <a:srgbClr val="000000"/>
                </a:solidFill>
                <a:latin typeface="Calibri" panose="020F0502020204030204" pitchFamily="34" charset="0"/>
                <a:ea typeface="Comic Sans MS"/>
                <a:cs typeface="Calibri" panose="020F0502020204030204" pitchFamily="34" charset="0"/>
                <a:sym typeface="Comic Sans MS"/>
              </a:rPr>
              <a:t>that was prevalent in the USA at this time, suggesting </a:t>
            </a:r>
            <a:r>
              <a:rPr lang="en-GB" sz="2000" b="1" dirty="0">
                <a:solidFill>
                  <a:schemeClr val="bg1"/>
                </a:solidFill>
                <a:latin typeface="Calibri" panose="020F0502020204030204" pitchFamily="34" charset="0"/>
                <a:ea typeface="Comic Sans MS"/>
                <a:cs typeface="Calibri" panose="020F0502020204030204" pitchFamily="34" charset="0"/>
                <a:sym typeface="Comic Sans MS"/>
              </a:rPr>
              <a:t>mistrust of those around you</a:t>
            </a:r>
            <a:r>
              <a:rPr lang="en-GB" sz="2000" dirty="0">
                <a:solidFill>
                  <a:srgbClr val="000000"/>
                </a:solidFill>
                <a:latin typeface="Calibri" panose="020F0502020204030204" pitchFamily="34" charset="0"/>
                <a:ea typeface="Comic Sans MS"/>
                <a:cs typeface="Calibri" panose="020F0502020204030204" pitchFamily="34" charset="0"/>
                <a:sym typeface="Comic Sans MS"/>
              </a:rPr>
              <a:t>, that you cannot tell who are either alien/other/communist and that you should be prepared for an invasion</a:t>
            </a:r>
            <a:r>
              <a:rPr lang="en-GB" sz="2000" dirty="0" smtClean="0">
                <a:solidFill>
                  <a:srgbClr val="000000"/>
                </a:solidFill>
                <a:latin typeface="Calibri" panose="020F0502020204030204" pitchFamily="34" charset="0"/>
                <a:ea typeface="Comic Sans MS"/>
                <a:cs typeface="Calibri" panose="020F0502020204030204" pitchFamily="34" charset="0"/>
                <a:sym typeface="Comic Sans MS"/>
              </a:rPr>
              <a:t>.</a:t>
            </a:r>
          </a:p>
          <a:p>
            <a:pPr marL="0" lvl="0" indent="0">
              <a:spcBef>
                <a:spcPts val="0"/>
              </a:spcBef>
              <a:spcAft>
                <a:spcPts val="0"/>
              </a:spcAft>
              <a:buClr>
                <a:srgbClr val="000000"/>
              </a:buClr>
              <a:buSzPts val="2800"/>
              <a:buNone/>
            </a:pPr>
            <a:endParaRPr lang="en-GB" sz="2000" b="1" dirty="0">
              <a:solidFill>
                <a:srgbClr val="000000"/>
              </a:solidFill>
              <a:latin typeface="Calibri" panose="020F0502020204030204" pitchFamily="34" charset="0"/>
              <a:ea typeface="Comic Sans MS"/>
              <a:cs typeface="Calibri" panose="020F0502020204030204" pitchFamily="34" charset="0"/>
              <a:sym typeface="Comic Sans MS"/>
            </a:endParaRPr>
          </a:p>
          <a:p>
            <a:endParaRPr lang="en-GB" dirty="0"/>
          </a:p>
        </p:txBody>
      </p:sp>
    </p:spTree>
    <p:extLst>
      <p:ext uri="{BB962C8B-B14F-4D97-AF65-F5344CB8AC3E}">
        <p14:creationId xmlns:p14="http://schemas.microsoft.com/office/powerpoint/2010/main" val="903390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054139AE-4FF3-4025-AE08-5F434E360925}"/>
              </a:ext>
            </a:extLst>
          </p:cNvPr>
          <p:cNvSpPr>
            <a:spLocks noGrp="1"/>
          </p:cNvSpPr>
          <p:nvPr>
            <p:ph idx="1"/>
          </p:nvPr>
        </p:nvSpPr>
        <p:spPr>
          <a:xfrm>
            <a:off x="179388" y="115888"/>
            <a:ext cx="8785225" cy="6553200"/>
          </a:xfrm>
        </p:spPr>
        <p:txBody>
          <a:bodyPr/>
          <a:lstStyle/>
          <a:p>
            <a:pPr marL="0" indent="0">
              <a:spcAft>
                <a:spcPts val="0"/>
              </a:spcAft>
              <a:buFontTx/>
              <a:buNone/>
              <a:defRPr/>
            </a:pPr>
            <a:r>
              <a:rPr lang="en-GB" sz="3600" b="1" dirty="0">
                <a:solidFill>
                  <a:srgbClr val="000000"/>
                </a:solidFill>
                <a:latin typeface="Calibri" panose="020F0502020204030204" pitchFamily="34" charset="0"/>
                <a:ea typeface="Calibri" panose="020F0502020204030204" pitchFamily="34" charset="0"/>
                <a:cs typeface="Calibri" panose="020F0502020204030204" pitchFamily="34" charset="0"/>
              </a:rPr>
              <a:t>Remember – use the pictures as clues</a:t>
            </a:r>
          </a:p>
          <a:p>
            <a:pPr>
              <a:spcAft>
                <a:spcPts val="0"/>
              </a:spcAft>
              <a:defRPr/>
            </a:pPr>
            <a:r>
              <a:rPr lang="en-GB" sz="2600" dirty="0">
                <a:solidFill>
                  <a:srgbClr val="000000"/>
                </a:solidFill>
                <a:latin typeface="Calibri" panose="020F0502020204030204" pitchFamily="34" charset="0"/>
                <a:ea typeface="Calibri" panose="020F0502020204030204" pitchFamily="34" charset="0"/>
                <a:cs typeface="Calibri" panose="020F0502020204030204" pitchFamily="34" charset="0"/>
              </a:rPr>
              <a:t>At the start of the sequence what genre does the low-key lighting and voice over suggest?</a:t>
            </a:r>
          </a:p>
          <a:p>
            <a:pPr>
              <a:spcAft>
                <a:spcPts val="0"/>
              </a:spcAft>
              <a:defRPr/>
            </a:pPr>
            <a:r>
              <a:rPr lang="en-GB" sz="2600" dirty="0">
                <a:solidFill>
                  <a:srgbClr val="000000"/>
                </a:solidFill>
                <a:latin typeface="Calibri" panose="020F0502020204030204" pitchFamily="34" charset="0"/>
                <a:ea typeface="Calibri" panose="020F0502020204030204" pitchFamily="34" charset="0"/>
                <a:cs typeface="Calibri" panose="020F0502020204030204" pitchFamily="34" charset="0"/>
              </a:rPr>
              <a:t>Explain why.</a:t>
            </a:r>
          </a:p>
          <a:p>
            <a:pPr>
              <a:spcAft>
                <a:spcPts val="0"/>
              </a:spcAft>
              <a:defRP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How is sound important in creating the mood of this sequence?</a:t>
            </a:r>
          </a:p>
          <a:p>
            <a:pPr>
              <a:spcAft>
                <a:spcPts val="0"/>
              </a:spcAft>
              <a:defRP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How does the use of mise-en-scene provide a contrast that reminds us of the film's central theme/idea? </a:t>
            </a:r>
          </a:p>
          <a:p>
            <a:pPr>
              <a:spcAft>
                <a:spcPts val="0"/>
              </a:spcAft>
              <a:defRP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Comment on the camera angle and framing used when we first see inside the greenhouse. </a:t>
            </a:r>
          </a:p>
          <a:p>
            <a:pPr>
              <a:spcAft>
                <a:spcPts val="0"/>
              </a:spcAft>
              <a:defRP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How are special effects used in this sequence?</a:t>
            </a:r>
          </a:p>
          <a:p>
            <a:pPr>
              <a:spcAft>
                <a:spcPts val="0"/>
              </a:spcAft>
              <a:defRP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How does editing help with the impact of these special effects?</a:t>
            </a:r>
          </a:p>
          <a:p>
            <a:pPr>
              <a:spcAft>
                <a:spcPts val="0"/>
              </a:spcAft>
              <a:defRPr/>
            </a:pP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Aft>
                <a:spcPts val="0"/>
              </a:spcAft>
              <a:defRPr/>
            </a:pP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Aft>
                <a:spcPts val="0"/>
              </a:spcAft>
              <a:defRPr/>
            </a:pPr>
            <a:endParaRPr lang="en-GB"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ctr">
              <a:buFontTx/>
              <a:buNone/>
              <a:defRPr/>
            </a:pPr>
            <a:endParaRPr lang="en-GB" altLang="en-US" sz="44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93BDFE3C-CC75-4DB0-94D5-D23D9464FEC1}"/>
              </a:ext>
            </a:extLst>
          </p:cNvPr>
          <p:cNvSpPr>
            <a:spLocks noGrp="1" noChangeArrowheads="1"/>
          </p:cNvSpPr>
          <p:nvPr>
            <p:ph idx="1"/>
          </p:nvPr>
        </p:nvSpPr>
        <p:spPr>
          <a:xfrm>
            <a:off x="179388" y="115888"/>
            <a:ext cx="8785225" cy="6553200"/>
          </a:xfrm>
        </p:spPr>
        <p:txBody>
          <a:bodyPr/>
          <a:lstStyle/>
          <a:p>
            <a:r>
              <a:rPr lang="en-US" altLang="en-US" sz="3000" dirty="0">
                <a:latin typeface="Calibri" panose="020F0502020204030204" pitchFamily="34" charset="0"/>
                <a:cs typeface="Calibri" panose="020F0502020204030204" pitchFamily="34" charset="0"/>
              </a:rPr>
              <a:t>What other editing techniques are key to constructing this sequence so it achieves what the director is aiming for?</a:t>
            </a:r>
          </a:p>
          <a:p>
            <a:r>
              <a:rPr lang="en-US" altLang="en-US" sz="3000" dirty="0">
                <a:latin typeface="Calibri" panose="020F0502020204030204" pitchFamily="34" charset="0"/>
                <a:cs typeface="Calibri" panose="020F0502020204030204" pitchFamily="34" charset="0"/>
              </a:rPr>
              <a:t>How are close ups used in this sequence? </a:t>
            </a:r>
          </a:p>
          <a:p>
            <a:r>
              <a:rPr lang="en-US" altLang="en-US" sz="3000" dirty="0">
                <a:latin typeface="Calibri" panose="020F0502020204030204" pitchFamily="34" charset="0"/>
                <a:cs typeface="Calibri" panose="020F0502020204030204" pitchFamily="34" charset="0"/>
              </a:rPr>
              <a:t>Comment on the use of low angle shots in this sequence. </a:t>
            </a:r>
          </a:p>
          <a:p>
            <a:r>
              <a:rPr lang="en-US" altLang="en-US" sz="3000" dirty="0">
                <a:latin typeface="Calibri" panose="020F0502020204030204" pitchFamily="34" charset="0"/>
                <a:cs typeface="Calibri" panose="020F0502020204030204" pitchFamily="34" charset="0"/>
              </a:rPr>
              <a:t>Camera movement is fairly limited in this sequence, when is it used and why? </a:t>
            </a:r>
          </a:p>
          <a:p>
            <a:r>
              <a:rPr lang="en-US" altLang="en-US" sz="3000" dirty="0">
                <a:latin typeface="Calibri" panose="020F0502020204030204" pitchFamily="34" charset="0"/>
                <a:cs typeface="Calibri" panose="020F0502020204030204" pitchFamily="34" charset="0"/>
              </a:rPr>
              <a:t>Where does the editor use a jump cut? </a:t>
            </a:r>
          </a:p>
          <a:p>
            <a:r>
              <a:rPr lang="en-US" altLang="en-US" sz="3000" dirty="0">
                <a:latin typeface="Calibri" panose="020F0502020204030204" pitchFamily="34" charset="0"/>
                <a:cs typeface="Calibri" panose="020F0502020204030204" pitchFamily="34" charset="0"/>
              </a:rPr>
              <a:t>What 2 reasons are there for using a jump cut here?</a:t>
            </a:r>
          </a:p>
          <a:p>
            <a:r>
              <a:rPr lang="en-US" altLang="en-US" sz="3000" dirty="0">
                <a:latin typeface="Calibri" panose="020F0502020204030204" pitchFamily="34" charset="0"/>
                <a:cs typeface="Calibri" panose="020F0502020204030204" pitchFamily="34" charset="0"/>
              </a:rPr>
              <a:t>What meaning is created by the use of a zoom in at the end of the sequence?</a:t>
            </a:r>
          </a:p>
          <a:p>
            <a:endParaRPr lang="en-GB" altLang="en-US" sz="28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6D356CDF-C26F-4FF7-B223-10A3970E0F39}"/>
              </a:ext>
            </a:extLst>
          </p:cNvPr>
          <p:cNvSpPr>
            <a:spLocks noGrp="1" noChangeArrowheads="1"/>
          </p:cNvSpPr>
          <p:nvPr>
            <p:ph idx="1"/>
          </p:nvPr>
        </p:nvSpPr>
        <p:spPr>
          <a:xfrm>
            <a:off x="179388" y="188913"/>
            <a:ext cx="8785225" cy="6480175"/>
          </a:xfrm>
        </p:spPr>
        <p:txBody>
          <a:bodyPr/>
          <a:lstStyle/>
          <a:p>
            <a:pPr marL="0" indent="0">
              <a:buFontTx/>
              <a:buNone/>
            </a:pPr>
            <a:r>
              <a:rPr lang="en-GB" altLang="en-US" sz="2100" dirty="0">
                <a:solidFill>
                  <a:srgbClr val="000000"/>
                </a:solidFill>
                <a:latin typeface="Calibri" panose="020F0502020204030204" pitchFamily="34" charset="0"/>
                <a:cs typeface="Calibri" panose="020F0502020204030204" pitchFamily="34" charset="0"/>
              </a:rPr>
              <a:t>At the start of the sequence what genre does the low key lighting and voice-over suggest? Explain why.</a:t>
            </a:r>
          </a:p>
        </p:txBody>
      </p:sp>
      <p:pic>
        <p:nvPicPr>
          <p:cNvPr id="60419" name="Picture 1">
            <a:extLst>
              <a:ext uri="{FF2B5EF4-FFF2-40B4-BE49-F238E27FC236}">
                <a16:creationId xmlns:a16="http://schemas.microsoft.com/office/drawing/2014/main" id="{D6D38955-97DF-419A-9EBF-671F2D9CC2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052513"/>
            <a:ext cx="5026025"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0B63174-E034-4DBD-8C37-79BDA3C11069}"/>
              </a:ext>
            </a:extLst>
          </p:cNvPr>
          <p:cNvSpPr txBox="1"/>
          <p:nvPr/>
        </p:nvSpPr>
        <p:spPr>
          <a:xfrm>
            <a:off x="5286375" y="788988"/>
            <a:ext cx="3871913" cy="498598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Film Noir: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Low-key lighting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Stark light/dark contrasts and dramatic shadow patterning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Low-angle, wide-angle, and skewed, or Dutch angle shots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Flashbacks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Night-for-night shooting, as opposed to the Hollywood norm of day-for-night, was often employed.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Voiceover narration, sometimes used as a structuring device, usually first-person narration </a:t>
            </a:r>
            <a:endParaRPr kumimoji="0" lang="en-GB" sz="1800" b="0" i="0" u="none" strike="noStrike" kern="120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endParaRPr>
          </a:p>
        </p:txBody>
      </p:sp>
      <p:pic>
        <p:nvPicPr>
          <p:cNvPr id="60421" name="Picture 1">
            <a:extLst>
              <a:ext uri="{FF2B5EF4-FFF2-40B4-BE49-F238E27FC236}">
                <a16:creationId xmlns:a16="http://schemas.microsoft.com/office/drawing/2014/main" id="{F9F6F7F3-2D3D-45B1-8A77-BC98ADBAB1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878263"/>
            <a:ext cx="50292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a:extLst>
              <a:ext uri="{FF2B5EF4-FFF2-40B4-BE49-F238E27FC236}">
                <a16:creationId xmlns:a16="http://schemas.microsoft.com/office/drawing/2014/main" id="{21BD280E-998B-4309-8E40-A1DC4F99D4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a:extLst>
              <a:ext uri="{FF2B5EF4-FFF2-40B4-BE49-F238E27FC236}">
                <a16:creationId xmlns:a16="http://schemas.microsoft.com/office/drawing/2014/main" id="{1D3EDB56-622A-4FF2-8C5B-E2C06975FBF2}"/>
              </a:ext>
            </a:extLst>
          </p:cNvPr>
          <p:cNvSpPr>
            <a:spLocks noGrp="1" noChangeArrowheads="1"/>
          </p:cNvSpPr>
          <p:nvPr>
            <p:ph idx="1"/>
          </p:nvPr>
        </p:nvSpPr>
        <p:spPr>
          <a:xfrm>
            <a:off x="179388" y="188913"/>
            <a:ext cx="8785225" cy="6480175"/>
          </a:xfrm>
        </p:spPr>
        <p:txBody>
          <a:bodyPr/>
          <a:lstStyle/>
          <a:p>
            <a:pPr marL="0" indent="0">
              <a:buFontTx/>
              <a:buNone/>
            </a:pPr>
            <a:r>
              <a:rPr lang="en-GB" altLang="en-US" sz="2100">
                <a:solidFill>
                  <a:srgbClr val="000000"/>
                </a:solidFill>
                <a:latin typeface="Comic Sans MS" panose="030F0702030302020204" pitchFamily="66" charset="0"/>
                <a:cs typeface="Calibri" panose="020F0502020204030204" pitchFamily="34" charset="0"/>
              </a:rPr>
              <a:t>In detail:</a:t>
            </a:r>
          </a:p>
          <a:p>
            <a:pPr marL="0" indent="0">
              <a:buFontTx/>
              <a:buNone/>
            </a:pPr>
            <a:endParaRPr lang="en-GB" altLang="en-US" sz="2100">
              <a:solidFill>
                <a:srgbClr val="000000"/>
              </a:solidFill>
              <a:latin typeface="Comic Sans MS" panose="030F0702030302020204" pitchFamily="66" charset="0"/>
              <a:cs typeface="Calibri" panose="020F0502020204030204" pitchFamily="34" charset="0"/>
            </a:endParaRPr>
          </a:p>
          <a:p>
            <a:pPr marL="0" indent="0">
              <a:buFontTx/>
              <a:buNone/>
            </a:pPr>
            <a:endParaRPr lang="en-GB" altLang="en-US" sz="2100">
              <a:solidFill>
                <a:srgbClr val="000000"/>
              </a:solidFill>
              <a:cs typeface="Calibri" panose="020F0502020204030204" pitchFamily="34" charset="0"/>
            </a:endParaRPr>
          </a:p>
        </p:txBody>
      </p:sp>
      <p:sp>
        <p:nvSpPr>
          <p:cNvPr id="58372" name="TextBox 3">
            <a:extLst>
              <a:ext uri="{FF2B5EF4-FFF2-40B4-BE49-F238E27FC236}">
                <a16:creationId xmlns:a16="http://schemas.microsoft.com/office/drawing/2014/main" id="{F556713B-960A-4785-B2A4-A19D05DC9E40}"/>
              </a:ext>
            </a:extLst>
          </p:cNvPr>
          <p:cNvSpPr txBox="1">
            <a:spLocks noChangeArrowheads="1"/>
          </p:cNvSpPr>
          <p:nvPr/>
        </p:nvSpPr>
        <p:spPr bwMode="auto">
          <a:xfrm>
            <a:off x="0" y="6350"/>
            <a:ext cx="9144000" cy="6663363"/>
          </a:xfrm>
          <a:prstGeom prst="rect">
            <a:avLst/>
          </a:prstGeom>
          <a:solidFill>
            <a:schemeClr val="tx1">
              <a:lumMod val="65000"/>
              <a:lumOff val="35000"/>
              <a:alpha val="51000"/>
            </a:schemeClr>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0" i="0" u="sng"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 </a:t>
            </a:r>
            <a:r>
              <a:rPr kumimoji="0" lang="en-US" altLang="en-US" sz="1900" b="0" i="0" u="sng"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detail</a:t>
            </a:r>
            <a:endParaRPr kumimoji="0" lang="en-US" altLang="en-US" sz="1900" b="0" i="0" u="sng"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The </a:t>
            </a:r>
            <a:r>
              <a:rPr kumimoji="0" lang="en-US"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low-key lighting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schemes of many classic </a:t>
            </a:r>
            <a:r>
              <a:rPr kumimoji="0" lang="en-US" altLang="en-US" sz="1600" b="1"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film noirs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are associated with </a:t>
            </a:r>
            <a:r>
              <a:rPr kumimoji="0" lang="en-US"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stark light/dark contrasts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and </a:t>
            </a:r>
            <a:r>
              <a:rPr kumimoji="0" lang="en-US"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dramatic shadow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patterning—a style known as</a:t>
            </a:r>
            <a:r>
              <a:rPr kumimoji="0" lang="en-US" altLang="en-US" sz="1600" b="1" i="0" u="sng"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 chiaroscuro</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The shadows of </a:t>
            </a:r>
            <a:r>
              <a:rPr kumimoji="0" lang="en-US"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Venetian blinds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or banister rods, cast upon an actor, a wall, or an entire set, are an iconic visual in noir and had already become a cliché well before the neo-noir era. Characters' faces may be </a:t>
            </a:r>
            <a:r>
              <a:rPr kumimoji="0" lang="en-US"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partially or wholly obscured by darkness</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 relative rarity in conventional Hollywood filmmaking. While black-and-white cinematography is considered by many to be one of the essential attributes of classic noir.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Film noir is also known for its use of </a:t>
            </a:r>
            <a:r>
              <a:rPr kumimoji="0" lang="en-US"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low-angle, wide-angle, and skewed, or Dutch angle shots</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Other devices of </a:t>
            </a:r>
            <a:r>
              <a:rPr kumimoji="0" lang="en-US"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disorientation</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relatively common in film noir include shots of </a:t>
            </a:r>
            <a:r>
              <a:rPr kumimoji="0" lang="en-US"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people reflected in one or more mirrors</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shots through curved or frosted glass or other distorting, and special effects sequences of a sometimes bizarre nature. low-angle, wide-angle, and skewed, or </a:t>
            </a:r>
            <a:r>
              <a:rPr kumimoji="0" lang="en-US"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Dutch angle shots</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en-GB"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Night-for-night shooting</a:t>
            </a:r>
            <a:r>
              <a:rPr kumimoji="0" lang="en-GB"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as opposed to the Hollywood norm of day-for-night, was often employed.</a:t>
            </a:r>
            <a:endPar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Film noirs tend to have unusually convoluted story lines, frequently </a:t>
            </a:r>
            <a:r>
              <a:rPr kumimoji="0" lang="en-US" altLang="en-US" sz="1600" b="1"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involving flashbacks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and other editing techniques that disrupt and sometimes obscure the narrative sequence. Framing the entire primary narrative as a flashback is also a standard device. </a:t>
            </a:r>
            <a:r>
              <a:rPr kumimoji="0" lang="en-US" altLang="en-US" sz="1600" b="1"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Voiceover narration</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sometimes used as a structuring device, came to be seen as a noir hallmark; while classic noir is generally associated with </a:t>
            </a:r>
            <a:r>
              <a:rPr kumimoji="0" lang="en-US" altLang="en-US" sz="1600" b="0" i="0" u="none" strike="noStrike" kern="1200" cap="none" spc="0" normalizeH="0" baseline="0" noProof="0" dirty="0">
                <a:ln>
                  <a:noFill/>
                </a:ln>
                <a:solidFill>
                  <a:srgbClr val="FF8D0F"/>
                </a:solidFill>
                <a:effectLst/>
                <a:uLnTx/>
                <a:uFillTx/>
                <a:latin typeface="Calibri" panose="020F0502020204030204" pitchFamily="34" charset="0"/>
                <a:cs typeface="Calibri" panose="020F0502020204030204" pitchFamily="34" charset="0"/>
              </a:rPr>
              <a:t>first-person narration</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(i.e., by the protagonist).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8F2FDA09-7BD3-4FF8-BCF7-F71FEEFE322C}"/>
              </a:ext>
            </a:extLst>
          </p:cNvPr>
          <p:cNvSpPr>
            <a:spLocks noGrp="1" noChangeArrowheads="1"/>
          </p:cNvSpPr>
          <p:nvPr>
            <p:ph idx="1"/>
          </p:nvPr>
        </p:nvSpPr>
        <p:spPr>
          <a:xfrm>
            <a:off x="169070" y="182880"/>
            <a:ext cx="8918574" cy="6675120"/>
          </a:xfrm>
        </p:spPr>
        <p:txBody>
          <a:bodyPr/>
          <a:lstStyle/>
          <a:p>
            <a:pPr marL="0" indent="0" algn="ctr">
              <a:buFontTx/>
              <a:buNone/>
            </a:pPr>
            <a:r>
              <a:rPr lang="en-US" altLang="en-US" sz="2300" dirty="0">
                <a:solidFill>
                  <a:schemeClr val="bg1"/>
                </a:solidFill>
                <a:latin typeface="Calibri" panose="020F0502020204030204" pitchFamily="34" charset="0"/>
                <a:cs typeface="Calibri" panose="020F0502020204030204" pitchFamily="34" charset="0"/>
              </a:rPr>
              <a:t>How is sound important in creating the mood of this sequence?</a:t>
            </a:r>
            <a:endParaRPr lang="en-GB" altLang="en-US" sz="2300"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8161572-CD35-428A-9E9D-EB04AD82AEE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Lst>
          </a:blip>
          <a:stretch>
            <a:fillRect/>
          </a:stretch>
        </p:blipFill>
        <p:spPr>
          <a:xfrm>
            <a:off x="90409" y="785625"/>
            <a:ext cx="5410165" cy="2887219"/>
          </a:xfrm>
          <a:prstGeom prst="rect">
            <a:avLst/>
          </a:prstGeom>
        </p:spPr>
      </p:pic>
      <p:sp>
        <p:nvSpPr>
          <p:cNvPr id="3" name="TextBox 2">
            <a:extLst>
              <a:ext uri="{FF2B5EF4-FFF2-40B4-BE49-F238E27FC236}">
                <a16:creationId xmlns:a16="http://schemas.microsoft.com/office/drawing/2014/main" id="{DF536E6B-6818-408B-A51F-A2E64FF02E5C}"/>
              </a:ext>
            </a:extLst>
          </p:cNvPr>
          <p:cNvSpPr txBox="1"/>
          <p:nvPr/>
        </p:nvSpPr>
        <p:spPr>
          <a:xfrm>
            <a:off x="90409" y="3798862"/>
            <a:ext cx="9031287" cy="2508379"/>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e</a:t>
            </a:r>
            <a:r>
              <a:rPr lang="en-US" sz="2600" dirty="0">
                <a:latin typeface="Calibri" panose="020F0502020204030204" pitchFamily="34" charset="0"/>
                <a:cs typeface="Calibri" panose="020F0502020204030204" pitchFamily="34" charset="0"/>
              </a:rPr>
              <a:t>.g., the comfortingly familiar night time calling of the Crickets. With the friendly pre-barbeque dialogue.</a:t>
            </a:r>
          </a:p>
          <a:p>
            <a:pPr marL="457200" indent="-457200">
              <a:buFont typeface="Arial" panose="020B0604020202020204" pitchFamily="34" charset="0"/>
              <a:buChar char="•"/>
            </a:pPr>
            <a:r>
              <a:rPr lang="en-US" sz="2600" dirty="0">
                <a:solidFill>
                  <a:schemeClr val="bg2">
                    <a:lumMod val="60000"/>
                    <a:lumOff val="40000"/>
                  </a:schemeClr>
                </a:solidFill>
                <a:latin typeface="Calibri" panose="020F0502020204030204" pitchFamily="34" charset="0"/>
                <a:cs typeface="Calibri" panose="020F0502020204030204" pitchFamily="34" charset="0"/>
              </a:rPr>
              <a:t>Popping sound effect of pods to add an alien feel.</a:t>
            </a: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The phone – ring as a dramatic interruption to Miles killing the pods. The operator’s voice feels like the pod people reaching out &amp; searching “Dr Bennell? Dr Bennell? Dr Bennell?”</a:t>
            </a:r>
          </a:p>
        </p:txBody>
      </p:sp>
      <p:sp>
        <p:nvSpPr>
          <p:cNvPr id="6" name="TextBox 5">
            <a:extLst>
              <a:ext uri="{FF2B5EF4-FFF2-40B4-BE49-F238E27FC236}">
                <a16:creationId xmlns:a16="http://schemas.microsoft.com/office/drawing/2014/main" id="{1E508160-8A48-4348-A4E7-8B79021EF473}"/>
              </a:ext>
            </a:extLst>
          </p:cNvPr>
          <p:cNvSpPr txBox="1"/>
          <p:nvPr/>
        </p:nvSpPr>
        <p:spPr>
          <a:xfrm>
            <a:off x="5500574" y="785625"/>
            <a:ext cx="3643425"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Diegetic &amp; parallel: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We start with natural ambient sound.</a:t>
            </a:r>
            <a:endParaRPr lang="en-GB"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1">
            <a:extLst>
              <a:ext uri="{FF2B5EF4-FFF2-40B4-BE49-F238E27FC236}">
                <a16:creationId xmlns:a16="http://schemas.microsoft.com/office/drawing/2014/main" id="{99AAFE0E-4C88-4F16-B829-CB74EA0C90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56834"/>
            <a:ext cx="45450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8161572-CD35-428A-9E9D-EB04AD82AEE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50000"/>
                    </a14:imgEffect>
                  </a14:imgLayer>
                </a14:imgProps>
              </a:ext>
            </a:extLst>
          </a:blip>
          <a:stretch>
            <a:fillRect/>
          </a:stretch>
        </p:blipFill>
        <p:spPr>
          <a:xfrm rot="21441557">
            <a:off x="2722879" y="124996"/>
            <a:ext cx="1656080" cy="883793"/>
          </a:xfrm>
          <a:prstGeom prst="rect">
            <a:avLst/>
          </a:prstGeom>
        </p:spPr>
      </p:pic>
      <p:sp>
        <p:nvSpPr>
          <p:cNvPr id="3" name="TextBox 2">
            <a:extLst>
              <a:ext uri="{FF2B5EF4-FFF2-40B4-BE49-F238E27FC236}">
                <a16:creationId xmlns:a16="http://schemas.microsoft.com/office/drawing/2014/main" id="{DF536E6B-6818-408B-A51F-A2E64FF02E5C}"/>
              </a:ext>
            </a:extLst>
          </p:cNvPr>
          <p:cNvSpPr txBox="1"/>
          <p:nvPr/>
        </p:nvSpPr>
        <p:spPr>
          <a:xfrm>
            <a:off x="4657725" y="77154"/>
            <a:ext cx="4459285" cy="20928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Non-diegetic parallel:</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0000"/>
                </a:solidFill>
                <a:latin typeface="Calibri" panose="020F0502020204030204" pitchFamily="34" charset="0"/>
                <a:cs typeface="Calibri" panose="020F0502020204030204" pitchFamily="34" charset="0"/>
              </a:rPr>
              <a:t>Starts with v</a:t>
            </a:r>
            <a:r>
              <a:rPr kumimoji="0" lang="en-US" sz="320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oice</a:t>
            </a:r>
            <a:r>
              <a:rPr kumimoji="0" lang="en-US" sz="32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over narration – returns to film noir ‘feel’.</a:t>
            </a:r>
          </a:p>
        </p:txBody>
      </p:sp>
      <p:sp>
        <p:nvSpPr>
          <p:cNvPr id="4" name="TextBox 3">
            <a:extLst>
              <a:ext uri="{FF2B5EF4-FFF2-40B4-BE49-F238E27FC236}">
                <a16:creationId xmlns:a16="http://schemas.microsoft.com/office/drawing/2014/main" id="{D5AB5E43-2868-4AE5-A2F7-4B10968E5BA3}"/>
              </a:ext>
            </a:extLst>
          </p:cNvPr>
          <p:cNvSpPr txBox="1"/>
          <p:nvPr/>
        </p:nvSpPr>
        <p:spPr>
          <a:xfrm>
            <a:off x="26990" y="3122755"/>
            <a:ext cx="9143999" cy="3908762"/>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Musical score - we move into the greenhouse &amp; the pods with a harp ripple &amp; low-level violins of mystery</a:t>
            </a:r>
            <a:r>
              <a:rPr lang="en-US" sz="2300" dirty="0" smtClean="0">
                <a:latin typeface="Calibri" panose="020F0502020204030204" pitchFamily="34" charset="0"/>
                <a:cs typeface="Calibri" panose="020F0502020204030204" pitchFamily="34" charset="0"/>
              </a:rPr>
              <a:t>.</a:t>
            </a:r>
          </a:p>
          <a:p>
            <a:endParaRPr lang="en-US" sz="23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dirty="0">
                <a:solidFill>
                  <a:schemeClr val="bg1"/>
                </a:solidFill>
                <a:latin typeface="Calibri" panose="020F0502020204030204" pitchFamily="34" charset="0"/>
                <a:cs typeface="Calibri" panose="020F0502020204030204" pitchFamily="34" charset="0"/>
              </a:rPr>
              <a:t>Dramatic brass notes for pod reveal with a sustained note to build tension towards Bennell’s discovery – drum roll – of the </a:t>
            </a:r>
            <a:r>
              <a:rPr lang="en-US" sz="2300" dirty="0" smtClean="0">
                <a:solidFill>
                  <a:schemeClr val="bg1"/>
                </a:solidFill>
                <a:latin typeface="Calibri" panose="020F0502020204030204" pitchFamily="34" charset="0"/>
                <a:cs typeface="Calibri" panose="020F0502020204030204" pitchFamily="34" charset="0"/>
              </a:rPr>
              <a:t>pods.</a:t>
            </a:r>
          </a:p>
          <a:p>
            <a:endParaRPr lang="en-US" sz="23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300" dirty="0">
                <a:latin typeface="Calibri" panose="020F0502020204030204" pitchFamily="34" charset="0"/>
                <a:cs typeface="Calibri" panose="020F0502020204030204" pitchFamily="34" charset="0"/>
              </a:rPr>
              <a:t>Very loud dramatic score overall. All action scored (varying in the sound mix) once pods discovered reflecting emotions of the people on screen for the audience. e.g., the ‘trauma’ of destroying the pods is the loudest and most high-pitched dominant section of music.</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91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69B1964B-A579-4897-A163-2A6CCC05C184}"/>
              </a:ext>
            </a:extLst>
          </p:cNvPr>
          <p:cNvSpPr>
            <a:spLocks noGrp="1" noChangeArrowheads="1"/>
          </p:cNvSpPr>
          <p:nvPr>
            <p:ph idx="1"/>
          </p:nvPr>
        </p:nvSpPr>
        <p:spPr>
          <a:xfrm>
            <a:off x="179388" y="14288"/>
            <a:ext cx="8785225" cy="6553200"/>
          </a:xfrm>
        </p:spPr>
        <p:txBody>
          <a:bodyPr/>
          <a:lstStyle/>
          <a:p>
            <a:pPr marL="0" indent="0">
              <a:buFontTx/>
              <a:buNone/>
            </a:pPr>
            <a:r>
              <a:rPr lang="en-US" altLang="en-US" sz="2800" dirty="0">
                <a:solidFill>
                  <a:schemeClr val="bg1"/>
                </a:solidFill>
                <a:latin typeface="Calibri" panose="020F0502020204030204" pitchFamily="34" charset="0"/>
                <a:cs typeface="Calibri" panose="020F0502020204030204" pitchFamily="34" charset="0"/>
              </a:rPr>
              <a:t>How does the use of mise-</a:t>
            </a:r>
            <a:r>
              <a:rPr lang="en-US" altLang="en-US" sz="2800" dirty="0" err="1">
                <a:solidFill>
                  <a:schemeClr val="bg1"/>
                </a:solidFill>
                <a:latin typeface="Calibri" panose="020F0502020204030204" pitchFamily="34" charset="0"/>
                <a:cs typeface="Calibri" panose="020F0502020204030204" pitchFamily="34" charset="0"/>
              </a:rPr>
              <a:t>en</a:t>
            </a:r>
            <a:r>
              <a:rPr lang="en-US" altLang="en-US" sz="2800" dirty="0">
                <a:solidFill>
                  <a:schemeClr val="bg1"/>
                </a:solidFill>
                <a:latin typeface="Calibri" panose="020F0502020204030204" pitchFamily="34" charset="0"/>
                <a:cs typeface="Calibri" panose="020F0502020204030204" pitchFamily="34" charset="0"/>
              </a:rPr>
              <a:t>-scene provide a contrast that reminds us of the film’s central theme/idea?</a:t>
            </a:r>
            <a:endParaRPr lang="en-GB" altLang="en-US" sz="2800"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E2A1255-638F-40F9-8D8D-EAB8D48CEF5E}"/>
              </a:ext>
            </a:extLst>
          </p:cNvPr>
          <p:cNvPicPr>
            <a:picLocks noChangeAspect="1"/>
          </p:cNvPicPr>
          <p:nvPr/>
        </p:nvPicPr>
        <p:blipFill>
          <a:blip r:embed="rId2"/>
          <a:stretch>
            <a:fillRect/>
          </a:stretch>
        </p:blipFill>
        <p:spPr>
          <a:xfrm>
            <a:off x="179387" y="1343941"/>
            <a:ext cx="4898521" cy="2701389"/>
          </a:xfrm>
          <a:prstGeom prst="rect">
            <a:avLst/>
          </a:prstGeom>
        </p:spPr>
      </p:pic>
      <p:pic>
        <p:nvPicPr>
          <p:cNvPr id="3" name="Picture 2">
            <a:extLst>
              <a:ext uri="{FF2B5EF4-FFF2-40B4-BE49-F238E27FC236}">
                <a16:creationId xmlns:a16="http://schemas.microsoft.com/office/drawing/2014/main" id="{73118EBE-AB7B-46A1-A5F2-BB28984D63B5}"/>
              </a:ext>
            </a:extLst>
          </p:cNvPr>
          <p:cNvPicPr>
            <a:picLocks noChangeAspect="1"/>
          </p:cNvPicPr>
          <p:nvPr/>
        </p:nvPicPr>
        <p:blipFill>
          <a:blip r:embed="rId3"/>
          <a:stretch>
            <a:fillRect/>
          </a:stretch>
        </p:blipFill>
        <p:spPr>
          <a:xfrm>
            <a:off x="179387" y="4195088"/>
            <a:ext cx="4898522" cy="2474000"/>
          </a:xfrm>
          <a:prstGeom prst="rect">
            <a:avLst/>
          </a:prstGeom>
        </p:spPr>
      </p:pic>
      <p:sp>
        <p:nvSpPr>
          <p:cNvPr id="4" name="TextBox 3">
            <a:extLst>
              <a:ext uri="{FF2B5EF4-FFF2-40B4-BE49-F238E27FC236}">
                <a16:creationId xmlns:a16="http://schemas.microsoft.com/office/drawing/2014/main" id="{A5654EFE-43A3-44CC-B945-75EA32A89B19}"/>
              </a:ext>
            </a:extLst>
          </p:cNvPr>
          <p:cNvSpPr txBox="1"/>
          <p:nvPr/>
        </p:nvSpPr>
        <p:spPr>
          <a:xfrm>
            <a:off x="5171440" y="1304509"/>
            <a:ext cx="3793172" cy="5262979"/>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There is a direct contrast between the normal world of the barbeque and the alien </a:t>
            </a:r>
            <a:r>
              <a:rPr lang="en-GB" sz="2800" dirty="0" smtClean="0">
                <a:latin typeface="Calibri" panose="020F0502020204030204" pitchFamily="34" charset="0"/>
                <a:cs typeface="Calibri" panose="020F0502020204030204" pitchFamily="34" charset="0"/>
              </a:rPr>
              <a:t>world </a:t>
            </a:r>
            <a:r>
              <a:rPr lang="en-GB" sz="2800" dirty="0" smtClean="0">
                <a:solidFill>
                  <a:schemeClr val="bg1"/>
                </a:solidFill>
                <a:latin typeface="Calibri" panose="020F0502020204030204" pitchFamily="34" charset="0"/>
                <a:cs typeface="Calibri" panose="020F0502020204030204" pitchFamily="34" charset="0"/>
              </a:rPr>
              <a:t>(other) </a:t>
            </a:r>
            <a:r>
              <a:rPr lang="en-GB" sz="2800" dirty="0">
                <a:latin typeface="Calibri" panose="020F0502020204030204" pitchFamily="34" charset="0"/>
                <a:cs typeface="Calibri" panose="020F0502020204030204" pitchFamily="34" charset="0"/>
              </a:rPr>
              <a:t>of the pods in the green house. </a:t>
            </a:r>
            <a:endParaRPr lang="en-GB" sz="2800" dirty="0" smtClean="0">
              <a:latin typeface="Calibri" panose="020F0502020204030204" pitchFamily="34" charset="0"/>
              <a:cs typeface="Calibri" panose="020F0502020204030204" pitchFamily="34" charset="0"/>
            </a:endParaRPr>
          </a:p>
          <a:p>
            <a:pPr algn="ctr"/>
            <a:r>
              <a:rPr lang="en-GB" sz="2800" dirty="0" smtClean="0">
                <a:latin typeface="Calibri" panose="020F0502020204030204" pitchFamily="34" charset="0"/>
                <a:cs typeface="Calibri" panose="020F0502020204030204" pitchFamily="34" charset="0"/>
              </a:rPr>
              <a:t>This </a:t>
            </a:r>
            <a:r>
              <a:rPr lang="en-GB" sz="2800" dirty="0">
                <a:latin typeface="Calibri" panose="020F0502020204030204" pitchFamily="34" charset="0"/>
                <a:cs typeface="Calibri" panose="020F0502020204030204" pitchFamily="34" charset="0"/>
              </a:rPr>
              <a:t>is further exaggerated by the use of </a:t>
            </a:r>
            <a:r>
              <a:rPr lang="en-GB" sz="2800" dirty="0">
                <a:solidFill>
                  <a:schemeClr val="bg1"/>
                </a:solidFill>
                <a:latin typeface="Calibri" panose="020F0502020204030204" pitchFamily="34" charset="0"/>
                <a:cs typeface="Calibri" panose="020F0502020204030204" pitchFamily="34" charset="0"/>
              </a:rPr>
              <a:t>canted / </a:t>
            </a:r>
            <a:r>
              <a:rPr lang="en-GB" sz="2800" dirty="0" err="1">
                <a:solidFill>
                  <a:schemeClr val="bg1"/>
                </a:solidFill>
                <a:latin typeface="Calibri" panose="020F0502020204030204" pitchFamily="34" charset="0"/>
                <a:cs typeface="Calibri" panose="020F0502020204030204" pitchFamily="34" charset="0"/>
              </a:rPr>
              <a:t>dutch</a:t>
            </a:r>
            <a:r>
              <a:rPr lang="en-GB" sz="2800" dirty="0">
                <a:solidFill>
                  <a:schemeClr val="bg1"/>
                </a:solidFill>
                <a:latin typeface="Calibri" panose="020F0502020204030204" pitchFamily="34" charset="0"/>
                <a:cs typeface="Calibri" panose="020F0502020204030204" pitchFamily="34" charset="0"/>
              </a:rPr>
              <a:t> angle </a:t>
            </a:r>
            <a:r>
              <a:rPr lang="en-GB" sz="2800" dirty="0">
                <a:latin typeface="Calibri" panose="020F0502020204030204" pitchFamily="34" charset="0"/>
                <a:cs typeface="Calibri" panose="020F0502020204030204" pitchFamily="34" charset="0"/>
              </a:rPr>
              <a:t>shots in shooting the inside of the greenhouse.</a:t>
            </a:r>
          </a:p>
        </p:txBody>
      </p:sp>
      <p:sp>
        <p:nvSpPr>
          <p:cNvPr id="5" name="Arrow: Left 4">
            <a:extLst>
              <a:ext uri="{FF2B5EF4-FFF2-40B4-BE49-F238E27FC236}">
                <a16:creationId xmlns:a16="http://schemas.microsoft.com/office/drawing/2014/main" id="{D51D5CD6-F1A0-46D2-ABAF-22041706EBAF}"/>
              </a:ext>
            </a:extLst>
          </p:cNvPr>
          <p:cNvSpPr/>
          <p:nvPr/>
        </p:nvSpPr>
        <p:spPr>
          <a:xfrm>
            <a:off x="4353835" y="1953756"/>
            <a:ext cx="1448145" cy="1005840"/>
          </a:xfrm>
          <a:prstGeom prst="leftArrow">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Left 6">
            <a:extLst>
              <a:ext uri="{FF2B5EF4-FFF2-40B4-BE49-F238E27FC236}">
                <a16:creationId xmlns:a16="http://schemas.microsoft.com/office/drawing/2014/main" id="{CB6DC539-BBAC-49C2-97CD-FB1547ED6F50}"/>
              </a:ext>
            </a:extLst>
          </p:cNvPr>
          <p:cNvSpPr/>
          <p:nvPr/>
        </p:nvSpPr>
        <p:spPr>
          <a:xfrm rot="19644281">
            <a:off x="2717454" y="3631051"/>
            <a:ext cx="3393439" cy="1005840"/>
          </a:xfrm>
          <a:prstGeom prst="leftArrow">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6" presetClass="emph" presetSubtype="0" repeatCount="indefinite" fill="hold" grpId="0" nodeType="with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6" presetClass="emph" presetSubtype="0" repeatCount="indefinite" fill="hold" grpId="1"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7"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TotalTime>
  <Words>1912</Words>
  <Application>Microsoft Office PowerPoint</Application>
  <PresentationFormat>On-screen Show (4:3)</PresentationFormat>
  <Paragraphs>108</Paragraphs>
  <Slides>23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from exam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Fairclough</dc:creator>
  <cp:lastModifiedBy>Gemma Stevens</cp:lastModifiedBy>
  <cp:revision>19</cp:revision>
  <dcterms:created xsi:type="dcterms:W3CDTF">2020-12-20T09:24:28Z</dcterms:created>
  <dcterms:modified xsi:type="dcterms:W3CDTF">2021-11-11T11:42:02Z</dcterms:modified>
</cp:coreProperties>
</file>