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6" r:id="rId17"/>
    <p:sldId id="272" r:id="rId18"/>
    <p:sldId id="273" r:id="rId19"/>
    <p:sldId id="274" r:id="rId20"/>
    <p:sldId id="275"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115" d="100"/>
          <a:sy n="115" d="100"/>
        </p:scale>
        <p:origin x="4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9A52A69-B1A4-4497-AC3F-CF4C56CFCA7F}" type="datetimeFigureOut">
              <a:rPr lang="en-GB" smtClean="0"/>
              <a:t>20/11/2019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2E5FCEC-60B6-4182-B939-C6BB2ACE0F9D}" type="slidenum">
              <a:rPr lang="en-GB" smtClean="0"/>
              <a:t>‹#›</a:t>
            </a:fld>
            <a:endParaRPr lang="en-GB"/>
          </a:p>
        </p:txBody>
      </p:sp>
    </p:spTree>
    <p:extLst>
      <p:ext uri="{BB962C8B-B14F-4D97-AF65-F5344CB8AC3E}">
        <p14:creationId xmlns:p14="http://schemas.microsoft.com/office/powerpoint/2010/main" val="23853284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532F-B42C-44BB-AD51-8324CC0BEF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AA3D3C-35BB-494D-8F33-F9E8EF069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3EFFE6-6165-40FA-9F7C-18B378AD206A}"/>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5" name="Footer Placeholder 4">
            <a:extLst>
              <a:ext uri="{FF2B5EF4-FFF2-40B4-BE49-F238E27FC236}">
                <a16:creationId xmlns:a16="http://schemas.microsoft.com/office/drawing/2014/main" id="{8F1462F6-21E0-4EDE-B9FE-5064B8C88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CA7082-7F4D-43A0-A311-AECE91178BBC}"/>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227058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3FEA-58B4-46C4-B89C-658925C4BF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86F497-975A-4BF7-8527-91D3F7FA43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CB64AE-6D09-427E-8BB4-BB0A46F01185}"/>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5" name="Footer Placeholder 4">
            <a:extLst>
              <a:ext uri="{FF2B5EF4-FFF2-40B4-BE49-F238E27FC236}">
                <a16:creationId xmlns:a16="http://schemas.microsoft.com/office/drawing/2014/main" id="{E39B3138-1185-43A1-8597-B24D1C12AC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3E09BC-369F-4268-87F5-E1FB5D5E0EA9}"/>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133409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0D392-42E0-4FB9-B8BA-10F0531271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94A068-A917-41FE-87A7-2EFBEFB9CB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E2279C-ACFF-4E1C-9688-2D7329C79226}"/>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5" name="Footer Placeholder 4">
            <a:extLst>
              <a:ext uri="{FF2B5EF4-FFF2-40B4-BE49-F238E27FC236}">
                <a16:creationId xmlns:a16="http://schemas.microsoft.com/office/drawing/2014/main" id="{8C44D33F-B83F-40BA-AEBD-C2CC64F35E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811D17-5B86-479C-BAA0-547955275774}"/>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39439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CE27-5CCC-4024-A904-37FC95C5DE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A7F8BE-E615-46DF-BB64-4DCD4F5541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CE8EA-50DB-4667-B947-43092A3312E5}"/>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5" name="Footer Placeholder 4">
            <a:extLst>
              <a:ext uri="{FF2B5EF4-FFF2-40B4-BE49-F238E27FC236}">
                <a16:creationId xmlns:a16="http://schemas.microsoft.com/office/drawing/2014/main" id="{79042C92-4B09-4F54-A875-C9186F70B5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39B94E-BBD4-4B86-920B-9C33126B9C92}"/>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8800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2C75-13B4-483C-B3DD-68042391E2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BA4C4B-F794-4132-AC5F-D60CEDE59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DCF77E-9CB3-467B-A675-6529E8A5215E}"/>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5" name="Footer Placeholder 4">
            <a:extLst>
              <a:ext uri="{FF2B5EF4-FFF2-40B4-BE49-F238E27FC236}">
                <a16:creationId xmlns:a16="http://schemas.microsoft.com/office/drawing/2014/main" id="{899A66FD-9724-4A98-9692-04A54734A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514641-0878-421E-86F5-88708C65FEB2}"/>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378348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CB97-40A1-40B7-957A-87799B739A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EEE747-2F9E-45D7-BDB0-065C08D97E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86179E-5699-40CC-968E-E74C93F5E4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2C0FFA-2CFC-4C45-8833-C9365F0A892E}"/>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6" name="Footer Placeholder 5">
            <a:extLst>
              <a:ext uri="{FF2B5EF4-FFF2-40B4-BE49-F238E27FC236}">
                <a16:creationId xmlns:a16="http://schemas.microsoft.com/office/drawing/2014/main" id="{ED77BAEE-9EA1-416D-B427-C293147792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590175-75D5-4D90-BA0B-AD231BDB1DC4}"/>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4284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2E11-1A9F-4612-9983-D89B11C4CF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B059C6-CB82-4559-B497-052CEE343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71341-1BD0-4AAA-A357-DC50F2FFEF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F4664E-35CD-41AC-8B42-0AC64549C0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06BC0-17A9-46A6-BF85-786BA8915D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9FC0F0-FAC3-43F8-BCDF-9C4E7C540DE6}"/>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8" name="Footer Placeholder 7">
            <a:extLst>
              <a:ext uri="{FF2B5EF4-FFF2-40B4-BE49-F238E27FC236}">
                <a16:creationId xmlns:a16="http://schemas.microsoft.com/office/drawing/2014/main" id="{B3FAC588-52B5-4EF1-9F8B-7F60EFF6C7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35B6E4-10AA-45E3-AD86-BEA43D901D53}"/>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413608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5CE8-21EC-47DF-858D-6724532C4C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42E5B2-F00A-4602-B5CF-B11A3B041B94}"/>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4" name="Footer Placeholder 3">
            <a:extLst>
              <a:ext uri="{FF2B5EF4-FFF2-40B4-BE49-F238E27FC236}">
                <a16:creationId xmlns:a16="http://schemas.microsoft.com/office/drawing/2014/main" id="{6C4A1559-150A-4AE5-8891-C04FD439C2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6FD033-97BC-4101-BC0F-0E4A7AFD25FD}"/>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227913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35BA3-2E8E-44B7-9D99-F6278E095D05}"/>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3" name="Footer Placeholder 2">
            <a:extLst>
              <a:ext uri="{FF2B5EF4-FFF2-40B4-BE49-F238E27FC236}">
                <a16:creationId xmlns:a16="http://schemas.microsoft.com/office/drawing/2014/main" id="{41E432E8-1F6D-42EA-8BE8-939E277381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149FAA-662A-4914-B062-3B1D1386A364}"/>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351345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8EAF-3050-4845-9AC3-549D774D8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E4FB40-54BF-43EE-BC35-2C3099022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316720-CE70-448A-AC3F-2EBD17CBD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1B593-7D65-4272-A117-6121E28B1466}"/>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6" name="Footer Placeholder 5">
            <a:extLst>
              <a:ext uri="{FF2B5EF4-FFF2-40B4-BE49-F238E27FC236}">
                <a16:creationId xmlns:a16="http://schemas.microsoft.com/office/drawing/2014/main" id="{2E778CE0-E1DE-4DF4-AE1C-3368FEAFC6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9F26C4-C4E2-4687-BE79-5BF687A7A839}"/>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244143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7548-84FC-45E8-B9B6-C0D0DF3BB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30521F-25AA-49EF-A488-4D611A4B2E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910385-BA25-4100-AAD7-F712A75BE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EAF6A-ED1E-4871-A48B-5443894D3FBF}"/>
              </a:ext>
            </a:extLst>
          </p:cNvPr>
          <p:cNvSpPr>
            <a:spLocks noGrp="1"/>
          </p:cNvSpPr>
          <p:nvPr>
            <p:ph type="dt" sz="half" idx="10"/>
          </p:nvPr>
        </p:nvSpPr>
        <p:spPr/>
        <p:txBody>
          <a:bodyPr/>
          <a:lstStyle/>
          <a:p>
            <a:fld id="{69998D4A-92A8-4BBE-ACD1-3FDA41A95F96}" type="datetimeFigureOut">
              <a:rPr lang="en-GB" smtClean="0"/>
              <a:t>20/11/2019</a:t>
            </a:fld>
            <a:endParaRPr lang="en-GB"/>
          </a:p>
        </p:txBody>
      </p:sp>
      <p:sp>
        <p:nvSpPr>
          <p:cNvPr id="6" name="Footer Placeholder 5">
            <a:extLst>
              <a:ext uri="{FF2B5EF4-FFF2-40B4-BE49-F238E27FC236}">
                <a16:creationId xmlns:a16="http://schemas.microsoft.com/office/drawing/2014/main" id="{174F9BC6-AB10-4522-BB5A-DCBEB65490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B154FB-CCDB-44E2-A323-3D6FA8CF5C31}"/>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83008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7F572-15AB-49F6-8423-01B62E106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5932EA-3684-45DB-B399-67CF96108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8C8BB7-CD26-45FA-BF37-D748C471B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98D4A-92A8-4BBE-ACD1-3FDA41A95F96}" type="datetimeFigureOut">
              <a:rPr lang="en-GB" smtClean="0"/>
              <a:t>20/11/2019</a:t>
            </a:fld>
            <a:endParaRPr lang="en-GB"/>
          </a:p>
        </p:txBody>
      </p:sp>
      <p:sp>
        <p:nvSpPr>
          <p:cNvPr id="5" name="Footer Placeholder 4">
            <a:extLst>
              <a:ext uri="{FF2B5EF4-FFF2-40B4-BE49-F238E27FC236}">
                <a16:creationId xmlns:a16="http://schemas.microsoft.com/office/drawing/2014/main" id="{1CFEAA87-FE88-460D-8485-69F93E510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E2AFC8-33C7-4689-B7B6-4DD586977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1A88A-309F-4191-81A1-4E9E6B4457BB}" type="slidenum">
              <a:rPr lang="en-GB" smtClean="0"/>
              <a:t>‹#›</a:t>
            </a:fld>
            <a:endParaRPr lang="en-GB"/>
          </a:p>
        </p:txBody>
      </p:sp>
    </p:spTree>
    <p:extLst>
      <p:ext uri="{BB962C8B-B14F-4D97-AF65-F5344CB8AC3E}">
        <p14:creationId xmlns:p14="http://schemas.microsoft.com/office/powerpoint/2010/main" val="207842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 y="-52941"/>
            <a:ext cx="12191999" cy="2585323"/>
          </a:xfrm>
        </p:spPr>
        <p:style>
          <a:lnRef idx="3">
            <a:schemeClr val="lt1"/>
          </a:lnRef>
          <a:fillRef idx="1">
            <a:schemeClr val="accent1"/>
          </a:fillRef>
          <a:effectRef idx="1">
            <a:schemeClr val="accent1"/>
          </a:effectRef>
          <a:fontRef idx="minor">
            <a:schemeClr val="lt1"/>
          </a:fontRef>
        </p:style>
        <p:txBody>
          <a:bodyPr>
            <a:normAutofit/>
          </a:bodyPr>
          <a:lstStyle/>
          <a:p>
            <a:r>
              <a:rPr lang="en-GB" sz="2700" dirty="0"/>
              <a:t>Multi-hazardous environments</a:t>
            </a:r>
            <a:br>
              <a:rPr lang="en-GB" sz="2700" dirty="0"/>
            </a:br>
            <a:r>
              <a:rPr lang="en-GB" sz="2700" dirty="0"/>
              <a:t>Case study 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a:t>
            </a:r>
            <a:endParaRPr lang="en-GB" dirty="0"/>
          </a:p>
        </p:txBody>
      </p:sp>
      <p:sp>
        <p:nvSpPr>
          <p:cNvPr id="6" name="TextBox 5"/>
          <p:cNvSpPr txBox="1"/>
          <p:nvPr/>
        </p:nvSpPr>
        <p:spPr>
          <a:xfrm>
            <a:off x="185530" y="2844801"/>
            <a:ext cx="11913337" cy="166199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a:ln>
                  <a:noFill/>
                </a:ln>
                <a:solidFill>
                  <a:schemeClr val="tx1"/>
                </a:solidFill>
                <a:effectLst/>
                <a:uLnTx/>
                <a:uFillTx/>
                <a:latin typeface="Calibri"/>
                <a:ea typeface="+mn-ea"/>
                <a:cs typeface="+mn-cs"/>
              </a:rPr>
              <a:t>Key questions</a:t>
            </a:r>
            <a:r>
              <a:rPr kumimoji="0" lang="en-GB" sz="2200" b="0" i="0" u="none" strike="noStrike" kern="1200" cap="none" spc="0" normalizeH="0" baseline="0" noProof="0" dirty="0">
                <a:ln>
                  <a:noFill/>
                </a:ln>
                <a:solidFill>
                  <a:schemeClr val="tx1"/>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chemeClr val="tx1"/>
                </a:solidFill>
                <a:effectLst/>
                <a:uLnTx/>
                <a:uFillTx/>
                <a:latin typeface="Calibri"/>
                <a:ea typeface="+mn-ea"/>
                <a:cs typeface="+mn-cs"/>
              </a:rPr>
              <a:t>What hazards does Haiti face and why does it face them?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2000" dirty="0">
                <a:solidFill>
                  <a:schemeClr val="tx1"/>
                </a:solidFill>
                <a:latin typeface="Calibri"/>
              </a:rPr>
              <a:t>Why is Haiti so vulnerable?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chemeClr val="tx1"/>
                </a:solidFill>
                <a:effectLst/>
                <a:uLnTx/>
                <a:uFillTx/>
                <a:latin typeface="Calibri"/>
                <a:ea typeface="+mn-ea"/>
                <a:cs typeface="+mn-cs"/>
              </a:rPr>
              <a:t>What has been done to reduce the </a:t>
            </a:r>
            <a:r>
              <a:rPr kumimoji="0" lang="en-GB" sz="2000" b="0" i="0" u="none" strike="noStrike" kern="1200" cap="none" spc="0" normalizeH="0" baseline="0" noProof="0" dirty="0" err="1">
                <a:ln>
                  <a:noFill/>
                </a:ln>
                <a:solidFill>
                  <a:schemeClr val="tx1"/>
                </a:solidFill>
                <a:effectLst/>
                <a:uLnTx/>
                <a:uFillTx/>
                <a:latin typeface="Calibri"/>
                <a:ea typeface="+mn-ea"/>
                <a:cs typeface="+mn-cs"/>
              </a:rPr>
              <a:t>ris</a:t>
            </a:r>
            <a:r>
              <a:rPr lang="en-GB" sz="2000" dirty="0">
                <a:solidFill>
                  <a:schemeClr val="tx1"/>
                </a:solidFill>
                <a:latin typeface="Calibri"/>
              </a:rPr>
              <a:t>k of hazards?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chemeClr val="tx1"/>
                </a:solidFill>
                <a:effectLst/>
                <a:uLnTx/>
                <a:uFillTx/>
                <a:latin typeface="Calibri"/>
                <a:ea typeface="+mn-ea"/>
                <a:cs typeface="+mn-cs"/>
              </a:rPr>
              <a:t>How effective have the responses to hazards been in </a:t>
            </a:r>
            <a:r>
              <a:rPr lang="en-GB" sz="2000" dirty="0">
                <a:solidFill>
                  <a:schemeClr val="tx1"/>
                </a:solidFill>
                <a:latin typeface="Calibri"/>
              </a:rPr>
              <a:t>Haiti?</a:t>
            </a:r>
            <a:endParaRPr kumimoji="0" lang="en-GB" sz="20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193997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4DA9B-752A-4F7B-8FD9-8C8258C59F74}"/>
              </a:ext>
            </a:extLst>
          </p:cNvPr>
          <p:cNvPicPr/>
          <p:nvPr/>
        </p:nvPicPr>
        <p:blipFill rotWithShape="1">
          <a:blip r:embed="rId2" cstate="print">
            <a:extLst>
              <a:ext uri="{28A0092B-C50C-407E-A947-70E740481C1C}">
                <a14:useLocalDpi xmlns:a14="http://schemas.microsoft.com/office/drawing/2010/main" val="0"/>
              </a:ext>
            </a:extLst>
          </a:blip>
          <a:srcRect l="9317" t="5752" r="5551" b="29314"/>
          <a:stretch/>
        </p:blipFill>
        <p:spPr bwMode="auto">
          <a:xfrm>
            <a:off x="1547446" y="309489"/>
            <a:ext cx="9481625" cy="56833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140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58B04D-9030-4414-ABAF-59683F688C27}"/>
              </a:ext>
            </a:extLst>
          </p:cNvPr>
          <p:cNvPicPr/>
          <p:nvPr/>
        </p:nvPicPr>
        <p:blipFill rotWithShape="1">
          <a:blip r:embed="rId2" cstate="print">
            <a:extLst>
              <a:ext uri="{28A0092B-C50C-407E-A947-70E740481C1C}">
                <a14:useLocalDpi xmlns:a14="http://schemas.microsoft.com/office/drawing/2010/main" val="0"/>
              </a:ext>
            </a:extLst>
          </a:blip>
          <a:srcRect l="12325" t="6123" r="3545" b="28748"/>
          <a:stretch/>
        </p:blipFill>
        <p:spPr bwMode="auto">
          <a:xfrm>
            <a:off x="1331669" y="592760"/>
            <a:ext cx="9992824" cy="56724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391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71EE0-52AE-4E7D-9E98-E42A6296EC9E}"/>
              </a:ext>
            </a:extLst>
          </p:cNvPr>
          <p:cNvPicPr/>
          <p:nvPr/>
        </p:nvPicPr>
        <p:blipFill rotWithShape="1">
          <a:blip r:embed="rId2">
            <a:extLst>
              <a:ext uri="{28A0092B-C50C-407E-A947-70E740481C1C}">
                <a14:useLocalDpi xmlns:a14="http://schemas.microsoft.com/office/drawing/2010/main" val="0"/>
              </a:ext>
            </a:extLst>
          </a:blip>
          <a:srcRect l="10032" t="6493" r="5408" b="28943"/>
          <a:stretch/>
        </p:blipFill>
        <p:spPr bwMode="auto">
          <a:xfrm>
            <a:off x="1334086" y="650631"/>
            <a:ext cx="9523827" cy="55567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525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248519-8BE3-44A5-9F59-1FEFDCCC28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8978" y="267286"/>
            <a:ext cx="11197883" cy="4346917"/>
          </a:xfrm>
          <a:prstGeom prst="rect">
            <a:avLst/>
          </a:prstGeom>
          <a:noFill/>
          <a:ln>
            <a:noFill/>
          </a:ln>
        </p:spPr>
      </p:pic>
      <p:pic>
        <p:nvPicPr>
          <p:cNvPr id="3" name="Picture 2">
            <a:extLst>
              <a:ext uri="{FF2B5EF4-FFF2-40B4-BE49-F238E27FC236}">
                <a16:creationId xmlns:a16="http://schemas.microsoft.com/office/drawing/2014/main" id="{A2B9A50B-0427-401B-80E0-130DF19198F8}"/>
              </a:ext>
            </a:extLst>
          </p:cNvPr>
          <p:cNvPicPr/>
          <p:nvPr/>
        </p:nvPicPr>
        <p:blipFill rotWithShape="1">
          <a:blip r:embed="rId3" cstate="hqprint">
            <a:extLst>
              <a:ext uri="{28A0092B-C50C-407E-A947-70E740481C1C}">
                <a14:useLocalDpi xmlns:a14="http://schemas.microsoft.com/office/drawing/2010/main" val="0"/>
              </a:ext>
            </a:extLst>
          </a:blip>
          <a:srcRect b="23210"/>
          <a:stretch/>
        </p:blipFill>
        <p:spPr bwMode="auto">
          <a:xfrm>
            <a:off x="135988" y="4573319"/>
            <a:ext cx="3249637" cy="2017395"/>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7DB50B99-C0F2-4DCC-8EE0-DECD4800B3B2}"/>
              </a:ext>
            </a:extLst>
          </p:cNvPr>
          <p:cNvSpPr txBox="1"/>
          <p:nvPr/>
        </p:nvSpPr>
        <p:spPr>
          <a:xfrm>
            <a:off x="3385625" y="4614203"/>
            <a:ext cx="8670387" cy="2308324"/>
          </a:xfrm>
          <a:prstGeom prst="rect">
            <a:avLst/>
          </a:prstGeom>
          <a:noFill/>
        </p:spPr>
        <p:txBody>
          <a:bodyPr wrap="square" rtlCol="0">
            <a:spAutoFit/>
          </a:bodyPr>
          <a:lstStyle/>
          <a:p>
            <a:r>
              <a:rPr lang="en-GB" b="1" dirty="0">
                <a:solidFill>
                  <a:srgbClr val="FF0000"/>
                </a:solidFill>
              </a:rPr>
              <a:t>Examine the distribution maps of the different hazards. On the blank outline map, locate the locations of the countries most exposed to multiple hazards. (Use an atlas to help)</a:t>
            </a:r>
          </a:p>
          <a:p>
            <a:endParaRPr lang="en-GB" b="1" dirty="0">
              <a:solidFill>
                <a:srgbClr val="FF0000"/>
              </a:solidFill>
            </a:endParaRPr>
          </a:p>
          <a:p>
            <a:r>
              <a:rPr lang="en-GB" b="1" dirty="0">
                <a:solidFill>
                  <a:srgbClr val="FF0000"/>
                </a:solidFill>
              </a:rPr>
              <a:t>Create a key to show the number of hazards and plot these on the map. </a:t>
            </a:r>
          </a:p>
          <a:p>
            <a:endParaRPr lang="en-GB" b="1" dirty="0">
              <a:solidFill>
                <a:srgbClr val="FF0000"/>
              </a:solidFill>
            </a:endParaRPr>
          </a:p>
          <a:p>
            <a:r>
              <a:rPr lang="en-GB" b="1" dirty="0">
                <a:solidFill>
                  <a:srgbClr val="FF0000"/>
                </a:solidFill>
              </a:rPr>
              <a:t>For each location annotate the hazards that they experience. Is there a pattern in the distribution of the most exposed countries to multiple hazards?</a:t>
            </a:r>
          </a:p>
          <a:p>
            <a:endParaRPr lang="en-GB" dirty="0"/>
          </a:p>
        </p:txBody>
      </p:sp>
    </p:spTree>
    <p:extLst>
      <p:ext uri="{BB962C8B-B14F-4D97-AF65-F5344CB8AC3E}">
        <p14:creationId xmlns:p14="http://schemas.microsoft.com/office/powerpoint/2010/main" val="239234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DFDB17F-FA27-46E4-A7BB-9208B640B1E4}"/>
              </a:ext>
            </a:extLst>
          </p:cNvPr>
          <p:cNvSpPr>
            <a:spLocks noChangeArrowheads="1"/>
          </p:cNvSpPr>
          <p:nvPr/>
        </p:nvSpPr>
        <p:spPr bwMode="auto">
          <a:xfrm>
            <a:off x="1111807" y="384745"/>
            <a:ext cx="996958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GB" altLang="en-US" sz="3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factors do you think influence this distribution pattern?</a:t>
            </a:r>
            <a:endParaRPr kumimoji="0" lang="en-GB" altLang="en-US" sz="3000" b="1"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3E247505-AFF8-433C-89A7-E848F99C04F8}"/>
              </a:ext>
            </a:extLst>
          </p:cNvPr>
          <p:cNvGraphicFramePr>
            <a:graphicFrameLocks noGrp="1"/>
          </p:cNvGraphicFramePr>
          <p:nvPr>
            <p:extLst>
              <p:ext uri="{D42A27DB-BD31-4B8C-83A1-F6EECF244321}">
                <p14:modId xmlns:p14="http://schemas.microsoft.com/office/powerpoint/2010/main" val="3801266909"/>
              </p:ext>
            </p:extLst>
          </p:nvPr>
        </p:nvGraphicFramePr>
        <p:xfrm>
          <a:off x="1111807" y="1229422"/>
          <a:ext cx="8146799" cy="5519670"/>
        </p:xfrm>
        <a:graphic>
          <a:graphicData uri="http://schemas.openxmlformats.org/drawingml/2006/table">
            <a:tbl>
              <a:tblPr firstRow="1" firstCol="1" bandRow="1"/>
              <a:tblGrid>
                <a:gridCol w="4142952">
                  <a:extLst>
                    <a:ext uri="{9D8B030D-6E8A-4147-A177-3AD203B41FA5}">
                      <a16:colId xmlns:a16="http://schemas.microsoft.com/office/drawing/2014/main" val="682370071"/>
                    </a:ext>
                  </a:extLst>
                </a:gridCol>
                <a:gridCol w="4003847">
                  <a:extLst>
                    <a:ext uri="{9D8B030D-6E8A-4147-A177-3AD203B41FA5}">
                      <a16:colId xmlns:a16="http://schemas.microsoft.com/office/drawing/2014/main" val="175521265"/>
                    </a:ext>
                  </a:extLst>
                </a:gridCol>
              </a:tblGrid>
              <a:tr h="359349">
                <a:tc>
                  <a:txBody>
                    <a:bodyPr/>
                    <a:lstStyle/>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Physical factors</a:t>
                      </a:r>
                      <a:endParaRPr lang="en-GB" sz="3900" b="0" i="0" u="none" strike="noStrike">
                        <a:effectLst/>
                        <a:latin typeface="Arial" panose="020B0604020202020204" pitchFamily="34" charset="0"/>
                      </a:endParaRPr>
                    </a:p>
                  </a:txBody>
                  <a:tcPr marL="146743" marR="146743" marT="20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Human factors</a:t>
                      </a:r>
                      <a:endParaRPr lang="en-GB" sz="3900" b="0" i="0" u="none" strike="noStrike">
                        <a:effectLst/>
                        <a:latin typeface="Arial" panose="020B0604020202020204" pitchFamily="34" charset="0"/>
                      </a:endParaRPr>
                    </a:p>
                  </a:txBody>
                  <a:tcPr marL="146743" marR="146743" marT="20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64859"/>
                  </a:ext>
                </a:extLst>
              </a:tr>
              <a:tr h="3804314">
                <a:tc>
                  <a:txBody>
                    <a:bodyPr/>
                    <a:lstStyle/>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txBody>
                  <a:tcPr marL="146743" marR="146743" marT="20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dirty="0">
                        <a:effectLst/>
                        <a:latin typeface="Arial" panose="020B0604020202020204" pitchFamily="34" charset="0"/>
                      </a:endParaRPr>
                    </a:p>
                  </a:txBody>
                  <a:tcPr marL="146743" marR="146743" marT="20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055630"/>
                  </a:ext>
                </a:extLst>
              </a:tr>
            </a:tbl>
          </a:graphicData>
        </a:graphic>
      </p:graphicFrame>
    </p:spTree>
    <p:extLst>
      <p:ext uri="{BB962C8B-B14F-4D97-AF65-F5344CB8AC3E}">
        <p14:creationId xmlns:p14="http://schemas.microsoft.com/office/powerpoint/2010/main" val="418861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80B303-A30D-4EC2-9FED-A192C134B8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1519" y="168814"/>
            <a:ext cx="10044333" cy="5247248"/>
          </a:xfrm>
          <a:prstGeom prst="rect">
            <a:avLst/>
          </a:prstGeom>
          <a:noFill/>
          <a:ln>
            <a:noFill/>
          </a:ln>
        </p:spPr>
      </p:pic>
      <p:sp>
        <p:nvSpPr>
          <p:cNvPr id="3" name="TextBox 2">
            <a:extLst>
              <a:ext uri="{FF2B5EF4-FFF2-40B4-BE49-F238E27FC236}">
                <a16:creationId xmlns:a16="http://schemas.microsoft.com/office/drawing/2014/main" id="{A8246430-92FD-4E8C-B335-6F4617C1170B}"/>
              </a:ext>
            </a:extLst>
          </p:cNvPr>
          <p:cNvSpPr txBox="1"/>
          <p:nvPr/>
        </p:nvSpPr>
        <p:spPr>
          <a:xfrm>
            <a:off x="731519" y="5613009"/>
            <a:ext cx="10185010" cy="923330"/>
          </a:xfrm>
          <a:prstGeom prst="rect">
            <a:avLst/>
          </a:prstGeom>
          <a:noFill/>
        </p:spPr>
        <p:txBody>
          <a:bodyPr wrap="square" rtlCol="0">
            <a:spAutoFit/>
          </a:bodyPr>
          <a:lstStyle/>
          <a:p>
            <a:r>
              <a:rPr lang="en-GB" b="1" dirty="0">
                <a:solidFill>
                  <a:srgbClr val="FF0000"/>
                </a:solidFill>
              </a:rPr>
              <a:t>Analyse the map above. (Remember to use PADL and refer to all the types of information included in the map making links between them)</a:t>
            </a:r>
          </a:p>
          <a:p>
            <a:endParaRPr lang="en-GB" dirty="0"/>
          </a:p>
        </p:txBody>
      </p:sp>
    </p:spTree>
    <p:extLst>
      <p:ext uri="{BB962C8B-B14F-4D97-AF65-F5344CB8AC3E}">
        <p14:creationId xmlns:p14="http://schemas.microsoft.com/office/powerpoint/2010/main" val="190843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30" y="124691"/>
            <a:ext cx="8017121" cy="5187549"/>
          </a:xfrm>
          <a:prstGeom prst="rect">
            <a:avLst/>
          </a:prstGeom>
        </p:spPr>
      </p:pic>
      <p:pic>
        <p:nvPicPr>
          <p:cNvPr id="3" name="Picture 2"/>
          <p:cNvPicPr/>
          <p:nvPr/>
        </p:nvPicPr>
        <p:blipFill rotWithShape="1">
          <a:blip r:embed="rId3"/>
          <a:srcRect l="20274" t="22750" r="15411" b="14320"/>
          <a:stretch/>
        </p:blipFill>
        <p:spPr bwMode="auto">
          <a:xfrm>
            <a:off x="8184832" y="486034"/>
            <a:ext cx="3686175" cy="202882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8454044" y="2942705"/>
            <a:ext cx="3025832" cy="369332"/>
          </a:xfrm>
          <a:prstGeom prst="rect">
            <a:avLst/>
          </a:prstGeom>
          <a:noFill/>
        </p:spPr>
        <p:txBody>
          <a:bodyPr wrap="square" rtlCol="0">
            <a:spAutoFit/>
          </a:bodyPr>
          <a:lstStyle/>
          <a:p>
            <a:r>
              <a:rPr lang="en-GB" dirty="0" smtClean="0"/>
              <a:t>Analyse these two figures</a:t>
            </a:r>
            <a:endParaRPr lang="en-GB" dirty="0"/>
          </a:p>
        </p:txBody>
      </p:sp>
    </p:spTree>
    <p:extLst>
      <p:ext uri="{BB962C8B-B14F-4D97-AF65-F5344CB8AC3E}">
        <p14:creationId xmlns:p14="http://schemas.microsoft.com/office/powerpoint/2010/main" val="226760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4098" t="21538" r="8763" b="7198"/>
          <a:stretch/>
        </p:blipFill>
        <p:spPr bwMode="auto">
          <a:xfrm>
            <a:off x="152400" y="80685"/>
            <a:ext cx="4356847" cy="2922491"/>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418730" y="197223"/>
            <a:ext cx="5656729" cy="4524315"/>
          </a:xfrm>
          <a:prstGeom prst="rect">
            <a:avLst/>
          </a:prstGeom>
          <a:noFill/>
        </p:spPr>
        <p:txBody>
          <a:bodyPr wrap="square" rtlCol="0">
            <a:spAutoFit/>
          </a:bodyPr>
          <a:lstStyle/>
          <a:p>
            <a:r>
              <a:rPr lang="en-GB" b="1" dirty="0"/>
              <a:t>Haiti</a:t>
            </a:r>
          </a:p>
          <a:p>
            <a:r>
              <a:rPr lang="en-GB" dirty="0"/>
              <a:t>The Caribbean island of Haiti, located on the island of Hispaniola is a disaster hotspot.</a:t>
            </a:r>
          </a:p>
          <a:p>
            <a:r>
              <a:rPr lang="en-GB" dirty="0"/>
              <a:t>The island is relatively small, with a population of 10.6 million. Haiti is situated in a seismically active zone, intersected by two fault lines on a conservative margin and lies in an active hurricane region. 60 per cent of Haiti is mountainous and due to deforestation, landslides and mudslides are common. </a:t>
            </a:r>
          </a:p>
          <a:p>
            <a:r>
              <a:rPr lang="en-GB" dirty="0"/>
              <a:t>Deforestation has been rapid over the last fifty years and is a result of Haitians cutting trees down to use as fuelwood and charcoal for cooking. </a:t>
            </a:r>
          </a:p>
          <a:p>
            <a:r>
              <a:rPr lang="en-GB" dirty="0"/>
              <a:t>Due to its high level of socio-economic, environmental and political vulnerability, Haiti struggles to cope in most disaster situations.</a:t>
            </a:r>
          </a:p>
          <a:p>
            <a:endParaRPr lang="en-GB" dirty="0"/>
          </a:p>
        </p:txBody>
      </p:sp>
      <p:sp>
        <p:nvSpPr>
          <p:cNvPr id="4" name="TextBox 3"/>
          <p:cNvSpPr txBox="1"/>
          <p:nvPr/>
        </p:nvSpPr>
        <p:spPr>
          <a:xfrm>
            <a:off x="152400" y="3532094"/>
            <a:ext cx="6176683" cy="3139321"/>
          </a:xfrm>
          <a:prstGeom prst="rect">
            <a:avLst/>
          </a:prstGeom>
          <a:noFill/>
        </p:spPr>
        <p:txBody>
          <a:bodyPr wrap="square" rtlCol="0">
            <a:spAutoFit/>
          </a:bodyPr>
          <a:lstStyle/>
          <a:p>
            <a:r>
              <a:rPr lang="en-GB" dirty="0"/>
              <a:t>Haiti is the least developed country in the western hemisphere, with a GDP of £1,300.</a:t>
            </a:r>
          </a:p>
          <a:p>
            <a:r>
              <a:rPr lang="en-GB" dirty="0"/>
              <a:t>The people of Haiti are particularly vulnerable to hazards as they mostly live in poor quality housing, with high levels of poverty (77 per cent living on less than US$2 a day) and are concentrated on the flood-prone coastal areas (at population densities of up to 40 000 km2 in Port-au-Prince). </a:t>
            </a:r>
          </a:p>
          <a:p>
            <a:r>
              <a:rPr lang="en-GB" dirty="0"/>
              <a:t>Additionally, Haiti suffers from political instability that further increases its vulnerability to disasters, unable to effectively prepare for disasters.</a:t>
            </a:r>
          </a:p>
          <a:p>
            <a:endParaRPr lang="en-GB" dirty="0"/>
          </a:p>
        </p:txBody>
      </p:sp>
      <p:sp>
        <p:nvSpPr>
          <p:cNvPr id="5" name="TextBox 4"/>
          <p:cNvSpPr txBox="1"/>
          <p:nvPr/>
        </p:nvSpPr>
        <p:spPr>
          <a:xfrm>
            <a:off x="6418730" y="4658750"/>
            <a:ext cx="5459505" cy="1972235"/>
          </a:xfrm>
          <a:prstGeom prst="rect">
            <a:avLst/>
          </a:prstGeom>
          <a:noFill/>
          <a:ln>
            <a:solidFill>
              <a:schemeClr val="tx1"/>
            </a:solidFill>
          </a:ln>
        </p:spPr>
        <p:txBody>
          <a:bodyPr wrap="square" rtlCol="0">
            <a:spAutoFit/>
          </a:bodyPr>
          <a:lstStyle/>
          <a:p>
            <a:endParaRPr lang="en-GB" dirty="0"/>
          </a:p>
        </p:txBody>
      </p:sp>
      <p:sp>
        <p:nvSpPr>
          <p:cNvPr id="6" name="TextBox 5"/>
          <p:cNvSpPr txBox="1"/>
          <p:nvPr/>
        </p:nvSpPr>
        <p:spPr>
          <a:xfrm flipH="1">
            <a:off x="6329083" y="4721538"/>
            <a:ext cx="5549152" cy="1107996"/>
          </a:xfrm>
          <a:prstGeom prst="rect">
            <a:avLst/>
          </a:prstGeom>
          <a:noFill/>
        </p:spPr>
        <p:txBody>
          <a:bodyPr wrap="square" rtlCol="0">
            <a:spAutoFit/>
          </a:bodyPr>
          <a:lstStyle/>
          <a:p>
            <a:r>
              <a:rPr lang="en-GB" sz="2200" dirty="0" smtClean="0">
                <a:solidFill>
                  <a:srgbClr val="FF0000"/>
                </a:solidFill>
              </a:rPr>
              <a:t>Use the information on this slide and the information on the Tutor 2 U handout on </a:t>
            </a:r>
            <a:r>
              <a:rPr lang="en-GB" sz="2200" dirty="0" err="1" smtClean="0">
                <a:solidFill>
                  <a:srgbClr val="FF0000"/>
                </a:solidFill>
              </a:rPr>
              <a:t>GoL</a:t>
            </a:r>
            <a:r>
              <a:rPr lang="en-GB" sz="2200" dirty="0" smtClean="0">
                <a:solidFill>
                  <a:srgbClr val="FF0000"/>
                </a:solidFill>
              </a:rPr>
              <a:t> to explain why Haiti is vulnerable to hazards</a:t>
            </a:r>
            <a:endParaRPr lang="en-GB" sz="2200" dirty="0">
              <a:solidFill>
                <a:srgbClr val="FF0000"/>
              </a:solidFill>
            </a:endParaRPr>
          </a:p>
        </p:txBody>
      </p:sp>
    </p:spTree>
    <p:extLst>
      <p:ext uri="{BB962C8B-B14F-4D97-AF65-F5344CB8AC3E}">
        <p14:creationId xmlns:p14="http://schemas.microsoft.com/office/powerpoint/2010/main" val="338607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The two main hazards that Haiti faces are Hurricanes and Earthquakes.</a:t>
            </a:r>
          </a:p>
          <a:p>
            <a:pPr marL="0" indent="0">
              <a:buNone/>
            </a:pPr>
            <a:endParaRPr lang="en-GB" dirty="0" smtClean="0"/>
          </a:p>
          <a:p>
            <a:pPr marL="0" indent="0">
              <a:buNone/>
            </a:pPr>
            <a:r>
              <a:rPr lang="en-GB" dirty="0" smtClean="0"/>
              <a:t>Using the Tutor2U resources, outline the cause and frequency of both these hazards and the impacts that they have had.</a:t>
            </a:r>
            <a:endParaRPr lang="en-GB" dirty="0"/>
          </a:p>
        </p:txBody>
      </p:sp>
    </p:spTree>
    <p:extLst>
      <p:ext uri="{BB962C8B-B14F-4D97-AF65-F5344CB8AC3E}">
        <p14:creationId xmlns:p14="http://schemas.microsoft.com/office/powerpoint/2010/main" val="872616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Resilience, adaptation, mitigation and management</a:t>
            </a:r>
            <a:endParaRPr lang="en-GB" dirty="0"/>
          </a:p>
        </p:txBody>
      </p:sp>
      <p:sp>
        <p:nvSpPr>
          <p:cNvPr id="3" name="Content Placeholder 2"/>
          <p:cNvSpPr>
            <a:spLocks noGrp="1"/>
          </p:cNvSpPr>
          <p:nvPr>
            <p:ph idx="1"/>
          </p:nvPr>
        </p:nvSpPr>
        <p:spPr/>
        <p:txBody>
          <a:bodyPr/>
          <a:lstStyle/>
          <a:p>
            <a:pPr marL="0" indent="0">
              <a:buNone/>
            </a:pPr>
            <a:r>
              <a:rPr lang="en-GB" dirty="0" smtClean="0"/>
              <a:t>What is NDRMS and what did it do to prepare for the hazards it faces?</a:t>
            </a:r>
          </a:p>
          <a:p>
            <a:pPr marL="0" indent="0">
              <a:buNone/>
            </a:pPr>
            <a:endParaRPr lang="en-GB" dirty="0"/>
          </a:p>
          <a:p>
            <a:pPr marL="0" indent="0">
              <a:buNone/>
            </a:pPr>
            <a:r>
              <a:rPr lang="en-GB" dirty="0" smtClean="0"/>
              <a:t>Evaluate how well it coped with the 2008 hurricane season.</a:t>
            </a:r>
          </a:p>
          <a:p>
            <a:pPr marL="0" indent="0">
              <a:buNone/>
            </a:pPr>
            <a:endParaRPr lang="en-GB" dirty="0"/>
          </a:p>
          <a:p>
            <a:pPr marL="0" indent="0">
              <a:buNone/>
            </a:pPr>
            <a:r>
              <a:rPr lang="en-GB" dirty="0" smtClean="0"/>
              <a:t>How did NDRMS cope with the 2010 earthquake?</a:t>
            </a:r>
          </a:p>
          <a:p>
            <a:pPr marL="0" indent="0">
              <a:buNone/>
            </a:pPr>
            <a:endParaRPr lang="en-GB" dirty="0"/>
          </a:p>
          <a:p>
            <a:pPr marL="0" indent="0">
              <a:buNone/>
            </a:pPr>
            <a:r>
              <a:rPr lang="en-GB" dirty="0" smtClean="0"/>
              <a:t>What were the responses to the 2010 earthquake? Evaluate them? </a:t>
            </a:r>
          </a:p>
        </p:txBody>
      </p:sp>
    </p:spTree>
    <p:extLst>
      <p:ext uri="{BB962C8B-B14F-4D97-AF65-F5344CB8AC3E}">
        <p14:creationId xmlns:p14="http://schemas.microsoft.com/office/powerpoint/2010/main" val="182705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82D3-8AFD-4173-9914-42F392B6B205}"/>
              </a:ext>
            </a:extLst>
          </p:cNvPr>
          <p:cNvSpPr>
            <a:spLocks noGrp="1"/>
          </p:cNvSpPr>
          <p:nvPr>
            <p:ph type="title"/>
          </p:nvPr>
        </p:nvSpPr>
        <p:spPr/>
        <p:txBody>
          <a:bodyPr>
            <a:normAutofit fontScale="90000"/>
          </a:bodyPr>
          <a:lstStyle/>
          <a:p>
            <a:r>
              <a:rPr lang="en-GB" dirty="0"/>
              <a:t>What hazards are there? Brainstorm as many as you can think of and add to the table below.</a:t>
            </a:r>
            <a:br>
              <a:rPr lang="en-GB" dirty="0"/>
            </a:br>
            <a:endParaRPr lang="en-GB" dirty="0"/>
          </a:p>
        </p:txBody>
      </p:sp>
      <p:graphicFrame>
        <p:nvGraphicFramePr>
          <p:cNvPr id="6" name="Content Placeholder 5">
            <a:extLst>
              <a:ext uri="{FF2B5EF4-FFF2-40B4-BE49-F238E27FC236}">
                <a16:creationId xmlns:a16="http://schemas.microsoft.com/office/drawing/2014/main" id="{03E71055-C43C-4AEC-84C4-D8D54766B68F}"/>
              </a:ext>
            </a:extLst>
          </p:cNvPr>
          <p:cNvGraphicFramePr>
            <a:graphicFrameLocks noGrp="1"/>
          </p:cNvGraphicFramePr>
          <p:nvPr>
            <p:ph idx="1"/>
            <p:extLst>
              <p:ext uri="{D42A27DB-BD31-4B8C-83A1-F6EECF244321}">
                <p14:modId xmlns:p14="http://schemas.microsoft.com/office/powerpoint/2010/main" val="3580451150"/>
              </p:ext>
            </p:extLst>
          </p:nvPr>
        </p:nvGraphicFramePr>
        <p:xfrm>
          <a:off x="1166191" y="1690689"/>
          <a:ext cx="7792390" cy="3815970"/>
        </p:xfrm>
        <a:graphic>
          <a:graphicData uri="http://schemas.openxmlformats.org/drawingml/2006/table">
            <a:tbl>
              <a:tblPr firstRow="1" firstCol="1" bandRow="1"/>
              <a:tblGrid>
                <a:gridCol w="3896195">
                  <a:extLst>
                    <a:ext uri="{9D8B030D-6E8A-4147-A177-3AD203B41FA5}">
                      <a16:colId xmlns:a16="http://schemas.microsoft.com/office/drawing/2014/main" val="1421115511"/>
                    </a:ext>
                  </a:extLst>
                </a:gridCol>
                <a:gridCol w="3896195">
                  <a:extLst>
                    <a:ext uri="{9D8B030D-6E8A-4147-A177-3AD203B41FA5}">
                      <a16:colId xmlns:a16="http://schemas.microsoft.com/office/drawing/2014/main" val="189988370"/>
                    </a:ext>
                  </a:extLst>
                </a:gridCol>
              </a:tblGrid>
              <a:tr h="16480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Geophysical hazards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Climate related hazards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582536"/>
                  </a:ext>
                </a:extLst>
              </a:tr>
              <a:tr h="2663502">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Earthquakes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Landslides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Volcanoes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Mass movements (dry)</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Floods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Storms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Extreme temperature</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Wildfires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Drought</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701497"/>
                  </a:ext>
                </a:extLst>
              </a:tr>
            </a:tbl>
          </a:graphicData>
        </a:graphic>
      </p:graphicFrame>
      <p:sp>
        <p:nvSpPr>
          <p:cNvPr id="7" name="TextBox 6">
            <a:extLst>
              <a:ext uri="{FF2B5EF4-FFF2-40B4-BE49-F238E27FC236}">
                <a16:creationId xmlns:a16="http://schemas.microsoft.com/office/drawing/2014/main" id="{19AA2CBC-029D-4A2B-A848-4D3D82E37AB3}"/>
              </a:ext>
            </a:extLst>
          </p:cNvPr>
          <p:cNvSpPr txBox="1"/>
          <p:nvPr/>
        </p:nvSpPr>
        <p:spPr>
          <a:xfrm>
            <a:off x="490330" y="5817704"/>
            <a:ext cx="10111409" cy="646331"/>
          </a:xfrm>
          <a:prstGeom prst="rect">
            <a:avLst/>
          </a:prstGeom>
          <a:noFill/>
          <a:ln>
            <a:solidFill>
              <a:schemeClr val="tx1"/>
            </a:solidFill>
          </a:ln>
        </p:spPr>
        <p:txBody>
          <a:bodyPr wrap="square" rtlCol="0">
            <a:spAutoFit/>
          </a:bodyPr>
          <a:lstStyle/>
          <a:p>
            <a:r>
              <a:rPr lang="en-GB" b="1" dirty="0"/>
              <a:t>Which of these do you think occur the most frequently? Which do you think have the most severe impacts?</a:t>
            </a:r>
          </a:p>
        </p:txBody>
      </p:sp>
    </p:spTree>
    <p:extLst>
      <p:ext uri="{BB962C8B-B14F-4D97-AF65-F5344CB8AC3E}">
        <p14:creationId xmlns:p14="http://schemas.microsoft.com/office/powerpoint/2010/main" val="41257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With reference to a multi-hazardous environment that you have studied, assess the view that the underlying cause(s) leading to the hazards is human activity rather than physical factors. </a:t>
            </a:r>
            <a:r>
              <a:rPr lang="en-GB" b="1" dirty="0" smtClean="0"/>
              <a:t>[</a:t>
            </a:r>
            <a:r>
              <a:rPr lang="en-GB" b="1" dirty="0"/>
              <a:t>20 marks]  2018 </a:t>
            </a:r>
            <a:endParaRPr lang="en-GB" dirty="0"/>
          </a:p>
          <a:p>
            <a:pPr marL="0" indent="0">
              <a:buNone/>
            </a:pPr>
            <a:endParaRPr lang="en-GB" dirty="0"/>
          </a:p>
        </p:txBody>
      </p:sp>
    </p:spTree>
    <p:extLst>
      <p:ext uri="{BB962C8B-B14F-4D97-AF65-F5344CB8AC3E}">
        <p14:creationId xmlns:p14="http://schemas.microsoft.com/office/powerpoint/2010/main" val="373237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80C58E-D9F3-4067-BF39-716C89B27D7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816" y="0"/>
            <a:ext cx="10534526" cy="4931879"/>
          </a:xfrm>
          <a:prstGeom prst="rect">
            <a:avLst/>
          </a:prstGeom>
          <a:noFill/>
          <a:ln>
            <a:noFill/>
          </a:ln>
        </p:spPr>
      </p:pic>
      <p:sp>
        <p:nvSpPr>
          <p:cNvPr id="5" name="TextBox 4">
            <a:extLst>
              <a:ext uri="{FF2B5EF4-FFF2-40B4-BE49-F238E27FC236}">
                <a16:creationId xmlns:a16="http://schemas.microsoft.com/office/drawing/2014/main" id="{745ED6AE-C153-4023-90CC-369BED019305}"/>
              </a:ext>
            </a:extLst>
          </p:cNvPr>
          <p:cNvSpPr txBox="1"/>
          <p:nvPr/>
        </p:nvSpPr>
        <p:spPr>
          <a:xfrm>
            <a:off x="844062" y="4472711"/>
            <a:ext cx="10241280" cy="2031325"/>
          </a:xfrm>
          <a:prstGeom prst="rect">
            <a:avLst/>
          </a:prstGeom>
          <a:noFill/>
        </p:spPr>
        <p:txBody>
          <a:bodyPr wrap="square" rtlCol="0">
            <a:spAutoFit/>
          </a:bodyPr>
          <a:lstStyle/>
          <a:p>
            <a:r>
              <a:rPr lang="en-GB" b="1" dirty="0"/>
              <a:t>Approximately how many more times likely is it that a climate related hazard has occurred rather than a geophysical one?</a:t>
            </a:r>
          </a:p>
          <a:p>
            <a:endParaRPr lang="en-GB" dirty="0"/>
          </a:p>
          <a:p>
            <a:r>
              <a:rPr lang="en-GB" b="1" dirty="0"/>
              <a:t>Based on your knowledge of earthquakes and volcanoes why do you think that this is? </a:t>
            </a:r>
          </a:p>
          <a:p>
            <a:endParaRPr lang="en-GB" b="1" dirty="0"/>
          </a:p>
          <a:p>
            <a:r>
              <a:rPr lang="en-GB" b="1" dirty="0"/>
              <a:t>What can we say about the pattern of climate related and geophysical hazards between 1998 and 2017?</a:t>
            </a:r>
          </a:p>
          <a:p>
            <a:endParaRPr lang="en-GB" dirty="0"/>
          </a:p>
        </p:txBody>
      </p:sp>
    </p:spTree>
    <p:extLst>
      <p:ext uri="{BB962C8B-B14F-4D97-AF65-F5344CB8AC3E}">
        <p14:creationId xmlns:p14="http://schemas.microsoft.com/office/powerpoint/2010/main" val="125266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0D56-8800-444A-B1A6-54E5A594318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6588F4E-6EAB-447E-A8A8-910CF1227BF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421" y="140676"/>
            <a:ext cx="11254153" cy="5894363"/>
          </a:xfrm>
          <a:prstGeom prst="rect">
            <a:avLst/>
          </a:prstGeom>
          <a:noFill/>
          <a:ln>
            <a:noFill/>
          </a:ln>
        </p:spPr>
      </p:pic>
    </p:spTree>
    <p:extLst>
      <p:ext uri="{BB962C8B-B14F-4D97-AF65-F5344CB8AC3E}">
        <p14:creationId xmlns:p14="http://schemas.microsoft.com/office/powerpoint/2010/main" val="63209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0600E9-D570-4D33-B8E3-15CB28359C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19311" y="590843"/>
            <a:ext cx="9692640" cy="5500468"/>
          </a:xfrm>
          <a:prstGeom prst="rect">
            <a:avLst/>
          </a:prstGeom>
          <a:noFill/>
          <a:ln>
            <a:noFill/>
          </a:ln>
        </p:spPr>
      </p:pic>
    </p:spTree>
    <p:extLst>
      <p:ext uri="{BB962C8B-B14F-4D97-AF65-F5344CB8AC3E}">
        <p14:creationId xmlns:p14="http://schemas.microsoft.com/office/powerpoint/2010/main" val="355498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C609E4-4EAA-457E-86AF-3CEB51DEFF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2232" y="207206"/>
            <a:ext cx="9660402" cy="5265126"/>
          </a:xfrm>
          <a:prstGeom prst="rect">
            <a:avLst/>
          </a:prstGeom>
          <a:noFill/>
          <a:ln>
            <a:noFill/>
          </a:ln>
        </p:spPr>
      </p:pic>
    </p:spTree>
    <p:extLst>
      <p:ext uri="{BB962C8B-B14F-4D97-AF65-F5344CB8AC3E}">
        <p14:creationId xmlns:p14="http://schemas.microsoft.com/office/powerpoint/2010/main" val="291417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1312EF-96BA-48E8-90A5-D61E9631D6E6}"/>
              </a:ext>
            </a:extLst>
          </p:cNvPr>
          <p:cNvGraphicFramePr>
            <a:graphicFrameLocks noGrp="1"/>
          </p:cNvGraphicFramePr>
          <p:nvPr>
            <p:extLst>
              <p:ext uri="{D42A27DB-BD31-4B8C-83A1-F6EECF244321}">
                <p14:modId xmlns:p14="http://schemas.microsoft.com/office/powerpoint/2010/main" val="1827363814"/>
              </p:ext>
            </p:extLst>
          </p:nvPr>
        </p:nvGraphicFramePr>
        <p:xfrm>
          <a:off x="159026" y="159024"/>
          <a:ext cx="8733184" cy="5102085"/>
        </p:xfrm>
        <a:graphic>
          <a:graphicData uri="http://schemas.openxmlformats.org/drawingml/2006/table">
            <a:tbl>
              <a:tblPr firstRow="1" firstCol="1" bandRow="1"/>
              <a:tblGrid>
                <a:gridCol w="2183296">
                  <a:extLst>
                    <a:ext uri="{9D8B030D-6E8A-4147-A177-3AD203B41FA5}">
                      <a16:colId xmlns:a16="http://schemas.microsoft.com/office/drawing/2014/main" val="1664972067"/>
                    </a:ext>
                  </a:extLst>
                </a:gridCol>
                <a:gridCol w="2183296">
                  <a:extLst>
                    <a:ext uri="{9D8B030D-6E8A-4147-A177-3AD203B41FA5}">
                      <a16:colId xmlns:a16="http://schemas.microsoft.com/office/drawing/2014/main" val="1425420417"/>
                    </a:ext>
                  </a:extLst>
                </a:gridCol>
                <a:gridCol w="2183296">
                  <a:extLst>
                    <a:ext uri="{9D8B030D-6E8A-4147-A177-3AD203B41FA5}">
                      <a16:colId xmlns:a16="http://schemas.microsoft.com/office/drawing/2014/main" val="2804966412"/>
                    </a:ext>
                  </a:extLst>
                </a:gridCol>
                <a:gridCol w="2183296">
                  <a:extLst>
                    <a:ext uri="{9D8B030D-6E8A-4147-A177-3AD203B41FA5}">
                      <a16:colId xmlns:a16="http://schemas.microsoft.com/office/drawing/2014/main" val="142556129"/>
                    </a:ext>
                  </a:extLst>
                </a:gridCol>
              </a:tblGrid>
              <a:tr h="733575">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Type of disaster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Rank </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Number of disasters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Rank </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Number of people affected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Rank</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Number of deaths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93285"/>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Flood</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921889"/>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Storm</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717806"/>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Earthquake</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58028"/>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Extreme temperature</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041043"/>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Landslide</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332443"/>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Drought</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791813"/>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Wildfire</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237007"/>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Volcanic activity</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392360654"/>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Mass movement (dry)</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1303727"/>
                  </a:ext>
                </a:extLst>
              </a:tr>
            </a:tbl>
          </a:graphicData>
        </a:graphic>
      </p:graphicFrame>
      <p:sp>
        <p:nvSpPr>
          <p:cNvPr id="3" name="TextBox 2">
            <a:extLst>
              <a:ext uri="{FF2B5EF4-FFF2-40B4-BE49-F238E27FC236}">
                <a16:creationId xmlns:a16="http://schemas.microsoft.com/office/drawing/2014/main" id="{4EF6C0E1-4B3B-4C8A-A650-90C6AF381BA9}"/>
              </a:ext>
            </a:extLst>
          </p:cNvPr>
          <p:cNvSpPr txBox="1"/>
          <p:nvPr/>
        </p:nvSpPr>
        <p:spPr>
          <a:xfrm>
            <a:off x="9197009" y="424070"/>
            <a:ext cx="2729948" cy="646331"/>
          </a:xfrm>
          <a:prstGeom prst="rect">
            <a:avLst/>
          </a:prstGeom>
          <a:noFill/>
          <a:ln>
            <a:solidFill>
              <a:schemeClr val="tx1"/>
            </a:solidFill>
          </a:ln>
        </p:spPr>
        <p:txBody>
          <a:bodyPr wrap="square" rtlCol="0">
            <a:spAutoFit/>
          </a:bodyPr>
          <a:lstStyle/>
          <a:p>
            <a:r>
              <a:rPr lang="en-GB" dirty="0"/>
              <a:t>Use the previous 3 images to complete this table</a:t>
            </a:r>
          </a:p>
        </p:txBody>
      </p:sp>
      <p:sp>
        <p:nvSpPr>
          <p:cNvPr id="4" name="TextBox 3">
            <a:extLst>
              <a:ext uri="{FF2B5EF4-FFF2-40B4-BE49-F238E27FC236}">
                <a16:creationId xmlns:a16="http://schemas.microsoft.com/office/drawing/2014/main" id="{3B4A822C-542E-448A-ACCE-1D4906EEFD08}"/>
              </a:ext>
            </a:extLst>
          </p:cNvPr>
          <p:cNvSpPr txBox="1"/>
          <p:nvPr/>
        </p:nvSpPr>
        <p:spPr>
          <a:xfrm>
            <a:off x="9197009" y="2173357"/>
            <a:ext cx="2544417" cy="1292662"/>
          </a:xfrm>
          <a:prstGeom prst="rect">
            <a:avLst/>
          </a:prstGeom>
          <a:noFill/>
        </p:spPr>
        <p:txBody>
          <a:bodyPr wrap="square" rtlCol="0">
            <a:spAutoFit/>
          </a:bodyPr>
          <a:lstStyle/>
          <a:p>
            <a:r>
              <a:rPr lang="en-GB" sz="2000" b="1" dirty="0">
                <a:solidFill>
                  <a:srgbClr val="FF0000"/>
                </a:solidFill>
              </a:rPr>
              <a:t>Use the 3 figures and the table to analyse the data. </a:t>
            </a:r>
          </a:p>
          <a:p>
            <a:endParaRPr lang="en-GB" dirty="0"/>
          </a:p>
        </p:txBody>
      </p:sp>
      <p:sp>
        <p:nvSpPr>
          <p:cNvPr id="5" name="TextBox 4">
            <a:extLst>
              <a:ext uri="{FF2B5EF4-FFF2-40B4-BE49-F238E27FC236}">
                <a16:creationId xmlns:a16="http://schemas.microsoft.com/office/drawing/2014/main" id="{DCFB1E7C-7E35-4A62-B212-7E42497D9636}"/>
              </a:ext>
            </a:extLst>
          </p:cNvPr>
          <p:cNvSpPr txBox="1"/>
          <p:nvPr/>
        </p:nvSpPr>
        <p:spPr>
          <a:xfrm>
            <a:off x="530087" y="5658678"/>
            <a:ext cx="6202017" cy="984885"/>
          </a:xfrm>
          <a:prstGeom prst="rect">
            <a:avLst/>
          </a:prstGeom>
          <a:noFill/>
        </p:spPr>
        <p:txBody>
          <a:bodyPr wrap="square" rtlCol="0">
            <a:spAutoFit/>
          </a:bodyPr>
          <a:lstStyle/>
          <a:p>
            <a:r>
              <a:rPr lang="en-GB" sz="2000" b="1" dirty="0">
                <a:solidFill>
                  <a:srgbClr val="FF0000"/>
                </a:solidFill>
              </a:rPr>
              <a:t>Which hazards are likely to increase in number/severity with climate change?</a:t>
            </a:r>
          </a:p>
          <a:p>
            <a:endParaRPr lang="en-GB" dirty="0"/>
          </a:p>
        </p:txBody>
      </p:sp>
    </p:spTree>
    <p:extLst>
      <p:ext uri="{BB962C8B-B14F-4D97-AF65-F5344CB8AC3E}">
        <p14:creationId xmlns:p14="http://schemas.microsoft.com/office/powerpoint/2010/main" val="140557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3A58D8-B445-4CD0-94F3-B44F370B2A69}"/>
              </a:ext>
            </a:extLst>
          </p:cNvPr>
          <p:cNvPicPr/>
          <p:nvPr/>
        </p:nvPicPr>
        <p:blipFill rotWithShape="1">
          <a:blip r:embed="rId2">
            <a:extLst>
              <a:ext uri="{28A0092B-C50C-407E-A947-70E740481C1C}">
                <a14:useLocalDpi xmlns:a14="http://schemas.microsoft.com/office/drawing/2010/main" val="0"/>
              </a:ext>
            </a:extLst>
          </a:blip>
          <a:srcRect l="5446" t="5010" r="5264" b="25974"/>
          <a:stretch/>
        </p:blipFill>
        <p:spPr bwMode="auto">
          <a:xfrm>
            <a:off x="1026942" y="422031"/>
            <a:ext cx="9720775" cy="57396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026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13E0C-F6E2-401E-84A0-61DB9ACA4389}"/>
              </a:ext>
            </a:extLst>
          </p:cNvPr>
          <p:cNvPicPr/>
          <p:nvPr/>
        </p:nvPicPr>
        <p:blipFill rotWithShape="1">
          <a:blip r:embed="rId2" cstate="print">
            <a:extLst>
              <a:ext uri="{28A0092B-C50C-407E-A947-70E740481C1C}">
                <a14:useLocalDpi xmlns:a14="http://schemas.microsoft.com/office/drawing/2010/main" val="0"/>
              </a:ext>
            </a:extLst>
          </a:blip>
          <a:srcRect l="12039" t="6494" r="5552" b="31532"/>
          <a:stretch/>
        </p:blipFill>
        <p:spPr bwMode="auto">
          <a:xfrm>
            <a:off x="647114" y="337625"/>
            <a:ext cx="10536701" cy="5725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4195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701</Words>
  <Application>Microsoft Office PowerPoint</Application>
  <PresentationFormat>Widescreen</PresentationFormat>
  <Paragraphs>135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Multi-hazardous environments Case study 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vt:lpstr>
      <vt:lpstr>What hazards are there? Brainstorm as many as you can think of and add to the table below.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Resilience, adaptation, mitigation and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Multi-hazardous environments Case study 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dc:title>
  <dc:creator>Horsham Study Centre</dc:creator>
  <cp:lastModifiedBy>Alison Martin</cp:lastModifiedBy>
  <cp:revision>7</cp:revision>
  <cp:lastPrinted>2019-11-20T08:53:58Z</cp:lastPrinted>
  <dcterms:created xsi:type="dcterms:W3CDTF">2019-11-17T17:02:19Z</dcterms:created>
  <dcterms:modified xsi:type="dcterms:W3CDTF">2019-11-20T16:04:57Z</dcterms:modified>
</cp:coreProperties>
</file>