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82" r:id="rId5"/>
    <p:sldId id="291" r:id="rId6"/>
    <p:sldId id="292" r:id="rId7"/>
    <p:sldId id="293" r:id="rId8"/>
    <p:sldId id="283" r:id="rId9"/>
    <p:sldId id="295" r:id="rId10"/>
    <p:sldId id="269" r:id="rId11"/>
    <p:sldId id="256" r:id="rId12"/>
    <p:sldId id="280" r:id="rId13"/>
    <p:sldId id="296" r:id="rId14"/>
    <p:sldId id="297" r:id="rId15"/>
    <p:sldId id="262" r:id="rId16"/>
    <p:sldId id="264" r:id="rId17"/>
    <p:sldId id="266" r:id="rId18"/>
    <p:sldId id="267" r:id="rId19"/>
    <p:sldId id="289" r:id="rId20"/>
    <p:sldId id="268" r:id="rId21"/>
    <p:sldId id="298" r:id="rId22"/>
    <p:sldId id="275" r:id="rId23"/>
    <p:sldId id="299" r:id="rId24"/>
    <p:sldId id="279"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11" d="100"/>
          <a:sy n="111" d="100"/>
        </p:scale>
        <p:origin x="9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1508D3-4114-477A-8F2B-36AD553DA936}"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4FEF4D-8906-4049-9021-71D321DEBA3F}" type="slidenum">
              <a:rPr lang="en-GB" smtClean="0"/>
              <a:t>‹#›</a:t>
            </a:fld>
            <a:endParaRPr lang="en-GB"/>
          </a:p>
        </p:txBody>
      </p:sp>
    </p:spTree>
    <p:extLst>
      <p:ext uri="{BB962C8B-B14F-4D97-AF65-F5344CB8AC3E}">
        <p14:creationId xmlns:p14="http://schemas.microsoft.com/office/powerpoint/2010/main" val="1512933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1508D3-4114-477A-8F2B-36AD553DA936}"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4FEF4D-8906-4049-9021-71D321DEBA3F}" type="slidenum">
              <a:rPr lang="en-GB" smtClean="0"/>
              <a:t>‹#›</a:t>
            </a:fld>
            <a:endParaRPr lang="en-GB"/>
          </a:p>
        </p:txBody>
      </p:sp>
    </p:spTree>
    <p:extLst>
      <p:ext uri="{BB962C8B-B14F-4D97-AF65-F5344CB8AC3E}">
        <p14:creationId xmlns:p14="http://schemas.microsoft.com/office/powerpoint/2010/main" val="2914672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1508D3-4114-477A-8F2B-36AD553DA936}"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4FEF4D-8906-4049-9021-71D321DEBA3F}" type="slidenum">
              <a:rPr lang="en-GB" smtClean="0"/>
              <a:t>‹#›</a:t>
            </a:fld>
            <a:endParaRPr lang="en-GB"/>
          </a:p>
        </p:txBody>
      </p:sp>
    </p:spTree>
    <p:extLst>
      <p:ext uri="{BB962C8B-B14F-4D97-AF65-F5344CB8AC3E}">
        <p14:creationId xmlns:p14="http://schemas.microsoft.com/office/powerpoint/2010/main" val="4227942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571DAF4-D38A-403C-BE95-2875B55EC949}" type="datetimeFigureOut">
              <a:rPr lang="en-GB" smtClean="0">
                <a:solidFill>
                  <a:prstClr val="black">
                    <a:tint val="75000"/>
                  </a:prstClr>
                </a:solidFill>
              </a:rPr>
              <a:pPr/>
              <a:t>09/09/2021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B342ED-DC87-4ACB-8BF4-618F7BDD9C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9728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71DAF4-D38A-403C-BE95-2875B55EC949}" type="datetimeFigureOut">
              <a:rPr lang="en-GB" smtClean="0">
                <a:solidFill>
                  <a:prstClr val="black">
                    <a:tint val="75000"/>
                  </a:prstClr>
                </a:solidFill>
              </a:rPr>
              <a:pPr/>
              <a:t>09/09/2021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B342ED-DC87-4ACB-8BF4-618F7BDD9C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3958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71DAF4-D38A-403C-BE95-2875B55EC949}" type="datetimeFigureOut">
              <a:rPr lang="en-GB" smtClean="0">
                <a:solidFill>
                  <a:prstClr val="black">
                    <a:tint val="75000"/>
                  </a:prstClr>
                </a:solidFill>
              </a:rPr>
              <a:pPr/>
              <a:t>09/09/2021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B342ED-DC87-4ACB-8BF4-618F7BDD9C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3592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71DAF4-D38A-403C-BE95-2875B55EC949}" type="datetimeFigureOut">
              <a:rPr lang="en-GB" smtClean="0">
                <a:solidFill>
                  <a:prstClr val="black">
                    <a:tint val="75000"/>
                  </a:prstClr>
                </a:solidFill>
              </a:rPr>
              <a:pPr/>
              <a:t>09/09/2021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0B342ED-DC87-4ACB-8BF4-618F7BDD9C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5716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71DAF4-D38A-403C-BE95-2875B55EC949}" type="datetimeFigureOut">
              <a:rPr lang="en-GB" smtClean="0">
                <a:solidFill>
                  <a:prstClr val="black">
                    <a:tint val="75000"/>
                  </a:prstClr>
                </a:solidFill>
              </a:rPr>
              <a:pPr/>
              <a:t>09/09/2021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0B342ED-DC87-4ACB-8BF4-618F7BDD9C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733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571DAF4-D38A-403C-BE95-2875B55EC949}" type="datetimeFigureOut">
              <a:rPr lang="en-GB" smtClean="0">
                <a:solidFill>
                  <a:prstClr val="black">
                    <a:tint val="75000"/>
                  </a:prstClr>
                </a:solidFill>
              </a:rPr>
              <a:pPr/>
              <a:t>09/09/2021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0B342ED-DC87-4ACB-8BF4-618F7BDD9C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2448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1DAF4-D38A-403C-BE95-2875B55EC949}" type="datetimeFigureOut">
              <a:rPr lang="en-GB" smtClean="0">
                <a:solidFill>
                  <a:prstClr val="black">
                    <a:tint val="75000"/>
                  </a:prstClr>
                </a:solidFill>
              </a:rPr>
              <a:pPr/>
              <a:t>09/09/2021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0B342ED-DC87-4ACB-8BF4-618F7BDD9C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8915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1DAF4-D38A-403C-BE95-2875B55EC949}" type="datetimeFigureOut">
              <a:rPr lang="en-GB" smtClean="0">
                <a:solidFill>
                  <a:prstClr val="black">
                    <a:tint val="75000"/>
                  </a:prstClr>
                </a:solidFill>
              </a:rPr>
              <a:pPr/>
              <a:t>09/09/2021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0B342ED-DC87-4ACB-8BF4-618F7BDD9C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592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1508D3-4114-477A-8F2B-36AD553DA936}"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4FEF4D-8906-4049-9021-71D321DEBA3F}" type="slidenum">
              <a:rPr lang="en-GB" smtClean="0"/>
              <a:t>‹#›</a:t>
            </a:fld>
            <a:endParaRPr lang="en-GB"/>
          </a:p>
        </p:txBody>
      </p:sp>
    </p:spTree>
    <p:extLst>
      <p:ext uri="{BB962C8B-B14F-4D97-AF65-F5344CB8AC3E}">
        <p14:creationId xmlns:p14="http://schemas.microsoft.com/office/powerpoint/2010/main" val="886503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1DAF4-D38A-403C-BE95-2875B55EC949}" type="datetimeFigureOut">
              <a:rPr lang="en-GB" smtClean="0">
                <a:solidFill>
                  <a:prstClr val="black">
                    <a:tint val="75000"/>
                  </a:prstClr>
                </a:solidFill>
              </a:rPr>
              <a:pPr/>
              <a:t>09/09/2021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0B342ED-DC87-4ACB-8BF4-618F7BDD9C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0866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71DAF4-D38A-403C-BE95-2875B55EC949}" type="datetimeFigureOut">
              <a:rPr lang="en-GB" smtClean="0">
                <a:solidFill>
                  <a:prstClr val="black">
                    <a:tint val="75000"/>
                  </a:prstClr>
                </a:solidFill>
              </a:rPr>
              <a:pPr/>
              <a:t>09/09/2021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B342ED-DC87-4ACB-8BF4-618F7BDD9C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4008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71DAF4-D38A-403C-BE95-2875B55EC949}" type="datetimeFigureOut">
              <a:rPr lang="en-GB" smtClean="0">
                <a:solidFill>
                  <a:prstClr val="black">
                    <a:tint val="75000"/>
                  </a:prstClr>
                </a:solidFill>
              </a:rPr>
              <a:pPr/>
              <a:t>09/09/2021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B342ED-DC87-4ACB-8BF4-618F7BDD9C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15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508D3-4114-477A-8F2B-36AD553DA936}"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4FEF4D-8906-4049-9021-71D321DEBA3F}" type="slidenum">
              <a:rPr lang="en-GB" smtClean="0"/>
              <a:t>‹#›</a:t>
            </a:fld>
            <a:endParaRPr lang="en-GB"/>
          </a:p>
        </p:txBody>
      </p:sp>
    </p:spTree>
    <p:extLst>
      <p:ext uri="{BB962C8B-B14F-4D97-AF65-F5344CB8AC3E}">
        <p14:creationId xmlns:p14="http://schemas.microsoft.com/office/powerpoint/2010/main" val="33874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1508D3-4114-477A-8F2B-36AD553DA936}"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4FEF4D-8906-4049-9021-71D321DEBA3F}" type="slidenum">
              <a:rPr lang="en-GB" smtClean="0"/>
              <a:t>‹#›</a:t>
            </a:fld>
            <a:endParaRPr lang="en-GB"/>
          </a:p>
        </p:txBody>
      </p:sp>
    </p:spTree>
    <p:extLst>
      <p:ext uri="{BB962C8B-B14F-4D97-AF65-F5344CB8AC3E}">
        <p14:creationId xmlns:p14="http://schemas.microsoft.com/office/powerpoint/2010/main" val="1769658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1508D3-4114-477A-8F2B-36AD553DA936}" type="datetimeFigureOut">
              <a:rPr lang="en-GB" smtClean="0"/>
              <a:t>09/09/2021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4FEF4D-8906-4049-9021-71D321DEBA3F}" type="slidenum">
              <a:rPr lang="en-GB" smtClean="0"/>
              <a:t>‹#›</a:t>
            </a:fld>
            <a:endParaRPr lang="en-GB"/>
          </a:p>
        </p:txBody>
      </p:sp>
    </p:spTree>
    <p:extLst>
      <p:ext uri="{BB962C8B-B14F-4D97-AF65-F5344CB8AC3E}">
        <p14:creationId xmlns:p14="http://schemas.microsoft.com/office/powerpoint/2010/main" val="2360427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1508D3-4114-477A-8F2B-36AD553DA936}" type="datetimeFigureOut">
              <a:rPr lang="en-GB" smtClean="0"/>
              <a:t>09/09/2021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4FEF4D-8906-4049-9021-71D321DEBA3F}" type="slidenum">
              <a:rPr lang="en-GB" smtClean="0"/>
              <a:t>‹#›</a:t>
            </a:fld>
            <a:endParaRPr lang="en-GB"/>
          </a:p>
        </p:txBody>
      </p:sp>
    </p:spTree>
    <p:extLst>
      <p:ext uri="{BB962C8B-B14F-4D97-AF65-F5344CB8AC3E}">
        <p14:creationId xmlns:p14="http://schemas.microsoft.com/office/powerpoint/2010/main" val="4081036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508D3-4114-477A-8F2B-36AD553DA936}" type="datetimeFigureOut">
              <a:rPr lang="en-GB" smtClean="0"/>
              <a:t>09/09/2021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4FEF4D-8906-4049-9021-71D321DEBA3F}" type="slidenum">
              <a:rPr lang="en-GB" smtClean="0"/>
              <a:t>‹#›</a:t>
            </a:fld>
            <a:endParaRPr lang="en-GB"/>
          </a:p>
        </p:txBody>
      </p:sp>
    </p:spTree>
    <p:extLst>
      <p:ext uri="{BB962C8B-B14F-4D97-AF65-F5344CB8AC3E}">
        <p14:creationId xmlns:p14="http://schemas.microsoft.com/office/powerpoint/2010/main" val="2669480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508D3-4114-477A-8F2B-36AD553DA936}"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4FEF4D-8906-4049-9021-71D321DEBA3F}" type="slidenum">
              <a:rPr lang="en-GB" smtClean="0"/>
              <a:t>‹#›</a:t>
            </a:fld>
            <a:endParaRPr lang="en-GB"/>
          </a:p>
        </p:txBody>
      </p:sp>
    </p:spTree>
    <p:extLst>
      <p:ext uri="{BB962C8B-B14F-4D97-AF65-F5344CB8AC3E}">
        <p14:creationId xmlns:p14="http://schemas.microsoft.com/office/powerpoint/2010/main" val="245626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508D3-4114-477A-8F2B-36AD553DA936}"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4FEF4D-8906-4049-9021-71D321DEBA3F}" type="slidenum">
              <a:rPr lang="en-GB" smtClean="0"/>
              <a:t>‹#›</a:t>
            </a:fld>
            <a:endParaRPr lang="en-GB"/>
          </a:p>
        </p:txBody>
      </p:sp>
    </p:spTree>
    <p:extLst>
      <p:ext uri="{BB962C8B-B14F-4D97-AF65-F5344CB8AC3E}">
        <p14:creationId xmlns:p14="http://schemas.microsoft.com/office/powerpoint/2010/main" val="283881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508D3-4114-477A-8F2B-36AD553DA936}" type="datetimeFigureOut">
              <a:rPr lang="en-GB" smtClean="0"/>
              <a:t>09/09/2021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FEF4D-8906-4049-9021-71D321DEBA3F}" type="slidenum">
              <a:rPr lang="en-GB" smtClean="0"/>
              <a:t>‹#›</a:t>
            </a:fld>
            <a:endParaRPr lang="en-GB"/>
          </a:p>
        </p:txBody>
      </p:sp>
    </p:spTree>
    <p:extLst>
      <p:ext uri="{BB962C8B-B14F-4D97-AF65-F5344CB8AC3E}">
        <p14:creationId xmlns:p14="http://schemas.microsoft.com/office/powerpoint/2010/main" val="4188775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1DAF4-D38A-403C-BE95-2875B55EC949}" type="datetimeFigureOut">
              <a:rPr lang="en-GB" smtClean="0">
                <a:solidFill>
                  <a:prstClr val="black">
                    <a:tint val="75000"/>
                  </a:prstClr>
                </a:solidFill>
              </a:rPr>
              <a:pPr/>
              <a:t>09/09/2021</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342ED-DC87-4ACB-8BF4-618F7BDD9C9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17760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xLcbgz1oJJs&amp;list=PLJFfJUeNupSTLiPqY3Vx3qK00m_7f1Bei&amp;index=13"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sh163n1lJ4M&amp;list=PLJFfJUeNupSTLiPqY3Vx3qK00m_7f1Bei&amp;index=16"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Q9GiJENtc5o&amp;list=PLrYIGpF9a49AIbzPmbXvZazKCxJX-cVQk"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Mainstream USA Film</a:t>
            </a:r>
            <a:endParaRPr lang="en-GB" dirty="0"/>
          </a:p>
        </p:txBody>
      </p:sp>
      <p:sp>
        <p:nvSpPr>
          <p:cNvPr id="3" name="Subtitle 2"/>
          <p:cNvSpPr>
            <a:spLocks noGrp="1"/>
          </p:cNvSpPr>
          <p:nvPr>
            <p:ph type="subTitle" idx="1"/>
          </p:nvPr>
        </p:nvSpPr>
        <p:spPr/>
        <p:txBody>
          <a:bodyPr/>
          <a:lstStyle/>
          <a:p>
            <a:r>
              <a:rPr lang="en-GB" dirty="0" smtClean="0"/>
              <a:t>E.T (1982)</a:t>
            </a:r>
          </a:p>
          <a:p>
            <a:r>
              <a:rPr lang="en-GB" dirty="0" smtClean="0"/>
              <a:t>Invasion of the Body Snatchers (1956)</a:t>
            </a:r>
            <a:endParaRPr lang="en-GB" dirty="0"/>
          </a:p>
        </p:txBody>
      </p:sp>
    </p:spTree>
    <p:extLst>
      <p:ext uri="{BB962C8B-B14F-4D97-AF65-F5344CB8AC3E}">
        <p14:creationId xmlns:p14="http://schemas.microsoft.com/office/powerpoint/2010/main" val="258411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E.T (1982)</a:t>
            </a:r>
            <a:endParaRPr lang="en-GB" dirty="0"/>
          </a:p>
        </p:txBody>
      </p:sp>
      <p:sp>
        <p:nvSpPr>
          <p:cNvPr id="3" name="Subtitle 2"/>
          <p:cNvSpPr>
            <a:spLocks noGrp="1"/>
          </p:cNvSpPr>
          <p:nvPr>
            <p:ph type="subTitle" idx="1"/>
          </p:nvPr>
        </p:nvSpPr>
        <p:spPr/>
        <p:txBody>
          <a:bodyPr/>
          <a:lstStyle/>
          <a:p>
            <a:r>
              <a:rPr lang="en-GB" dirty="0" smtClean="0"/>
              <a:t>Background/Context to the film</a:t>
            </a:r>
            <a:endParaRPr lang="en-GB" dirty="0"/>
          </a:p>
        </p:txBody>
      </p:sp>
    </p:spTree>
    <p:extLst>
      <p:ext uri="{BB962C8B-B14F-4D97-AF65-F5344CB8AC3E}">
        <p14:creationId xmlns:p14="http://schemas.microsoft.com/office/powerpoint/2010/main" val="760803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200" dirty="0" smtClean="0"/>
              <a:t>Context – </a:t>
            </a:r>
            <a:r>
              <a:rPr lang="en-GB" sz="3200" dirty="0"/>
              <a:t>S</a:t>
            </a:r>
            <a:r>
              <a:rPr lang="en-GB" sz="3200" dirty="0" smtClean="0"/>
              <a:t>tarting Point</a:t>
            </a:r>
            <a:br>
              <a:rPr lang="en-GB" sz="3200" dirty="0" smtClean="0"/>
            </a:br>
            <a:r>
              <a:rPr lang="en-GB" sz="3200" dirty="0" smtClean="0"/>
              <a:t>How is E.T. different to the science fiction films of the 1950s?</a:t>
            </a:r>
            <a:endParaRPr lang="en-GB" sz="3200" dirty="0"/>
          </a:p>
        </p:txBody>
      </p:sp>
      <p:sp>
        <p:nvSpPr>
          <p:cNvPr id="3" name="Content Placeholder 2"/>
          <p:cNvSpPr>
            <a:spLocks noGrp="1"/>
          </p:cNvSpPr>
          <p:nvPr>
            <p:ph idx="1"/>
          </p:nvPr>
        </p:nvSpPr>
        <p:spPr/>
        <p:txBody>
          <a:bodyPr>
            <a:normAutofit fontScale="62500" lnSpcReduction="20000"/>
          </a:bodyPr>
          <a:lstStyle/>
          <a:p>
            <a:r>
              <a:rPr lang="en-GB" dirty="0" smtClean="0"/>
              <a:t>One key </a:t>
            </a:r>
            <a:r>
              <a:rPr lang="en-GB" dirty="0"/>
              <a:t>aspect which distinguishes “E.T. The </a:t>
            </a:r>
            <a:r>
              <a:rPr lang="en-GB" dirty="0" smtClean="0"/>
              <a:t>Extra Terrestrial</a:t>
            </a:r>
            <a:r>
              <a:rPr lang="en-GB" dirty="0"/>
              <a:t>” from other alien “invasion” films </a:t>
            </a:r>
            <a:r>
              <a:rPr lang="en-GB" dirty="0" smtClean="0"/>
              <a:t>dating back </a:t>
            </a:r>
            <a:r>
              <a:rPr lang="en-GB" dirty="0"/>
              <a:t>to the 1950s is the simple fact that the </a:t>
            </a:r>
            <a:r>
              <a:rPr lang="en-GB" dirty="0" smtClean="0"/>
              <a:t>story’s alien </a:t>
            </a:r>
            <a:r>
              <a:rPr lang="en-GB" dirty="0"/>
              <a:t>being actually does “come in peace,” a trait </a:t>
            </a:r>
            <a:r>
              <a:rPr lang="en-GB" dirty="0" smtClean="0"/>
              <a:t>the film </a:t>
            </a:r>
            <a:r>
              <a:rPr lang="en-GB" dirty="0"/>
              <a:t>shares with Spielberg’s earlier feature, “</a:t>
            </a:r>
            <a:r>
              <a:rPr lang="en-GB" dirty="0" smtClean="0"/>
              <a:t>Close Encounters </a:t>
            </a:r>
            <a:r>
              <a:rPr lang="en-GB" dirty="0"/>
              <a:t>of the Third Kind.” </a:t>
            </a:r>
            <a:endParaRPr lang="en-GB" dirty="0" smtClean="0"/>
          </a:p>
          <a:p>
            <a:r>
              <a:rPr lang="en-GB" dirty="0" smtClean="0"/>
              <a:t>Unlike </a:t>
            </a:r>
            <a:r>
              <a:rPr lang="en-GB" dirty="0"/>
              <a:t>the Cold </a:t>
            </a:r>
            <a:r>
              <a:rPr lang="en-GB" dirty="0" smtClean="0"/>
              <a:t>War inspired tales </a:t>
            </a:r>
            <a:r>
              <a:rPr lang="en-GB" dirty="0"/>
              <a:t>of alien conquest which </a:t>
            </a:r>
            <a:r>
              <a:rPr lang="en-GB" dirty="0" smtClean="0"/>
              <a:t>dominated much </a:t>
            </a:r>
            <a:r>
              <a:rPr lang="en-GB" dirty="0"/>
              <a:t>of the science fiction landscape </a:t>
            </a:r>
            <a:r>
              <a:rPr lang="en-GB" dirty="0" smtClean="0"/>
              <a:t>in the 1950s, </a:t>
            </a:r>
            <a:r>
              <a:rPr lang="en-GB" dirty="0"/>
              <a:t>it was Spielberg’s desire to bring the sense </a:t>
            </a:r>
            <a:r>
              <a:rPr lang="en-GB" dirty="0" smtClean="0"/>
              <a:t>of wonder </a:t>
            </a:r>
            <a:r>
              <a:rPr lang="en-GB" dirty="0"/>
              <a:t>he felt while gazing at the stars as a child </a:t>
            </a:r>
            <a:r>
              <a:rPr lang="en-GB" dirty="0" smtClean="0"/>
              <a:t>to the </a:t>
            </a:r>
            <a:r>
              <a:rPr lang="en-GB" dirty="0"/>
              <a:t>big screen</a:t>
            </a:r>
            <a:r>
              <a:rPr lang="en-GB" dirty="0" smtClean="0"/>
              <a:t>.</a:t>
            </a:r>
          </a:p>
          <a:p>
            <a:r>
              <a:rPr lang="en-GB" dirty="0" smtClean="0"/>
              <a:t> </a:t>
            </a:r>
            <a:r>
              <a:rPr lang="en-GB" dirty="0"/>
              <a:t>E.T. is portrayed as an </a:t>
            </a:r>
            <a:r>
              <a:rPr lang="en-GB" dirty="0" smtClean="0"/>
              <a:t>intergalactic botanist</a:t>
            </a:r>
            <a:r>
              <a:rPr lang="en-GB" dirty="0"/>
              <a:t>, a vegetarian whose very touch can heal </a:t>
            </a:r>
            <a:r>
              <a:rPr lang="en-GB" dirty="0" smtClean="0"/>
              <a:t>the wounded </a:t>
            </a:r>
            <a:r>
              <a:rPr lang="en-GB" dirty="0"/>
              <a:t>and bring dying plants back to life. </a:t>
            </a:r>
            <a:endParaRPr lang="en-GB" dirty="0" smtClean="0"/>
          </a:p>
          <a:p>
            <a:r>
              <a:rPr lang="en-GB" dirty="0" smtClean="0"/>
              <a:t>The United </a:t>
            </a:r>
            <a:r>
              <a:rPr lang="en-GB" dirty="0"/>
              <a:t>States government agents </a:t>
            </a:r>
            <a:r>
              <a:rPr lang="en-GB" dirty="0" smtClean="0"/>
              <a:t>are the villains </a:t>
            </a:r>
            <a:r>
              <a:rPr lang="en-GB" dirty="0"/>
              <a:t>of the piece. Their cold detachment </a:t>
            </a:r>
            <a:r>
              <a:rPr lang="en-GB" dirty="0" smtClean="0"/>
              <a:t>and treatment </a:t>
            </a:r>
            <a:r>
              <a:rPr lang="en-GB" dirty="0"/>
              <a:t>of E.T. as a specimen to be </a:t>
            </a:r>
            <a:r>
              <a:rPr lang="en-GB" dirty="0" smtClean="0"/>
              <a:t>studied stands in contrast </a:t>
            </a:r>
            <a:r>
              <a:rPr lang="en-GB" dirty="0"/>
              <a:t>to Elliot’s own psychic </a:t>
            </a:r>
            <a:r>
              <a:rPr lang="en-GB" dirty="0" smtClean="0"/>
              <a:t>link and </a:t>
            </a:r>
            <a:r>
              <a:rPr lang="en-GB" dirty="0"/>
              <a:t>emotional attachment to the creature. </a:t>
            </a:r>
            <a:endParaRPr lang="en-GB" dirty="0" smtClean="0"/>
          </a:p>
          <a:p>
            <a:r>
              <a:rPr lang="en-GB" dirty="0" smtClean="0"/>
              <a:t>Spielberg has </a:t>
            </a:r>
            <a:r>
              <a:rPr lang="en-GB" dirty="0"/>
              <a:t>said that the story was partially inspired by </a:t>
            </a:r>
            <a:r>
              <a:rPr lang="en-GB" dirty="0" smtClean="0"/>
              <a:t>federal cuts </a:t>
            </a:r>
            <a:r>
              <a:rPr lang="en-GB" dirty="0"/>
              <a:t>to the space </a:t>
            </a:r>
            <a:r>
              <a:rPr lang="en-GB" dirty="0" smtClean="0"/>
              <a:t>programme </a:t>
            </a:r>
            <a:r>
              <a:rPr lang="en-GB" dirty="0"/>
              <a:t>at the time </a:t>
            </a:r>
            <a:r>
              <a:rPr lang="en-GB" dirty="0" smtClean="0"/>
              <a:t>during which </a:t>
            </a:r>
            <a:r>
              <a:rPr lang="en-GB" dirty="0"/>
              <a:t>the film was made, and it is a film very </a:t>
            </a:r>
            <a:r>
              <a:rPr lang="en-GB" dirty="0" smtClean="0"/>
              <a:t>clearly  designed </a:t>
            </a:r>
            <a:r>
              <a:rPr lang="en-GB" dirty="0"/>
              <a:t>to inspire awe in the universe that </a:t>
            </a:r>
            <a:r>
              <a:rPr lang="en-GB" dirty="0" smtClean="0"/>
              <a:t>surrounds us</a:t>
            </a:r>
            <a:r>
              <a:rPr lang="en-GB" dirty="0"/>
              <a:t>. </a:t>
            </a:r>
          </a:p>
        </p:txBody>
      </p:sp>
    </p:spTree>
    <p:extLst>
      <p:ext uri="{BB962C8B-B14F-4D97-AF65-F5344CB8AC3E}">
        <p14:creationId xmlns:p14="http://schemas.microsoft.com/office/powerpoint/2010/main" val="3568025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a:solidFill>
                  <a:prstClr val="black"/>
                </a:solidFill>
              </a:rPr>
              <a:t>How does E.T represent this difference from older </a:t>
            </a:r>
            <a:r>
              <a:rPr lang="en-US" sz="3200" dirty="0" err="1">
                <a:solidFill>
                  <a:prstClr val="black"/>
                </a:solidFill>
              </a:rPr>
              <a:t>sci</a:t>
            </a:r>
            <a:r>
              <a:rPr lang="en-US" sz="3200" dirty="0">
                <a:solidFill>
                  <a:prstClr val="black"/>
                </a:solidFill>
              </a:rPr>
              <a:t> fi films and also the theme of hope in the film?</a:t>
            </a:r>
            <a:endParaRPr lang="en-GB"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28650" y="1966539"/>
            <a:ext cx="3886200" cy="3337990"/>
          </a:xfrm>
          <a:prstGeom prst="rect">
            <a:avLst/>
          </a:prstGeom>
        </p:spPr>
      </p:pic>
      <p:sp>
        <p:nvSpPr>
          <p:cNvPr id="4" name="Content Placeholder 3"/>
          <p:cNvSpPr>
            <a:spLocks noGrp="1"/>
          </p:cNvSpPr>
          <p:nvPr>
            <p:ph sz="half" idx="2"/>
          </p:nvPr>
        </p:nvSpPr>
        <p:spPr/>
        <p:txBody>
          <a:bodyPr>
            <a:normAutofit fontScale="70000" lnSpcReduction="20000"/>
          </a:bodyPr>
          <a:lstStyle/>
          <a:p>
            <a:r>
              <a:rPr lang="en-US" dirty="0"/>
              <a:t>At the start of the narrative, Elliott was a lonely boy with an absent father, a scolding older brother and mother struggling to cope with her divorce </a:t>
            </a:r>
          </a:p>
          <a:p>
            <a:r>
              <a:rPr lang="en-US" dirty="0"/>
              <a:t>Through his friendship with E.T. he has acquired the courage and empathy necessary to face the challenges of adolescence and adulthood. </a:t>
            </a:r>
          </a:p>
          <a:p>
            <a:r>
              <a:rPr lang="en-US" dirty="0"/>
              <a:t>E.T. has healed more than just cuts and bruises; he has mended Elliott’s family, and perhaps introduced a new father figure into Elliott’s life in the form of Keys, who behaves supportively towards Mary throughout the </a:t>
            </a:r>
            <a:r>
              <a:rPr lang="en-US" dirty="0" smtClean="0"/>
              <a:t>final scenes of the film</a:t>
            </a:r>
            <a:endParaRPr lang="en-US" dirty="0"/>
          </a:p>
          <a:p>
            <a:endParaRPr lang="en-GB" dirty="0"/>
          </a:p>
        </p:txBody>
      </p:sp>
    </p:spTree>
    <p:extLst>
      <p:ext uri="{BB962C8B-B14F-4D97-AF65-F5344CB8AC3E}">
        <p14:creationId xmlns:p14="http://schemas.microsoft.com/office/powerpoint/2010/main" val="2962738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AMERICA IN THE 1980’S</a:t>
            </a:r>
            <a:endParaRPr lang="en-GB" dirty="0"/>
          </a:p>
        </p:txBody>
      </p:sp>
      <p:sp>
        <p:nvSpPr>
          <p:cNvPr id="3" name="Text Placeholder 2"/>
          <p:cNvSpPr>
            <a:spLocks noGrp="1"/>
          </p:cNvSpPr>
          <p:nvPr>
            <p:ph type="body" idx="1"/>
          </p:nvPr>
        </p:nvSpPr>
        <p:spPr/>
        <p:txBody>
          <a:bodyPr/>
          <a:lstStyle/>
          <a:p>
            <a:r>
              <a:rPr lang="en-GB" dirty="0" smtClean="0"/>
              <a:t>Background/Contextual Information</a:t>
            </a:r>
            <a:endParaRPr lang="en-GB" dirty="0"/>
          </a:p>
        </p:txBody>
      </p:sp>
    </p:spTree>
    <p:extLst>
      <p:ext uri="{BB962C8B-B14F-4D97-AF65-F5344CB8AC3E}">
        <p14:creationId xmlns:p14="http://schemas.microsoft.com/office/powerpoint/2010/main" val="1949702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Theme of Distrust </a:t>
            </a:r>
            <a:endParaRPr lang="en-GB" dirty="0"/>
          </a:p>
        </p:txBody>
      </p:sp>
      <p:sp>
        <p:nvSpPr>
          <p:cNvPr id="3" name="Content Placeholder 2"/>
          <p:cNvSpPr>
            <a:spLocks noGrp="1"/>
          </p:cNvSpPr>
          <p:nvPr>
            <p:ph sz="half" idx="1"/>
          </p:nvPr>
        </p:nvSpPr>
        <p:spPr/>
        <p:txBody>
          <a:bodyPr>
            <a:normAutofit fontScale="85000" lnSpcReduction="20000"/>
          </a:bodyPr>
          <a:lstStyle/>
          <a:p>
            <a:endParaRPr lang="en-GB" dirty="0"/>
          </a:p>
        </p:txBody>
      </p:sp>
      <p:sp>
        <p:nvSpPr>
          <p:cNvPr id="4" name="Content Placeholder 3"/>
          <p:cNvSpPr>
            <a:spLocks noGrp="1"/>
          </p:cNvSpPr>
          <p:nvPr>
            <p:ph sz="half" idx="2"/>
          </p:nvPr>
        </p:nvSpPr>
        <p:spPr/>
        <p:txBody>
          <a:bodyPr>
            <a:normAutofit fontScale="85000" lnSpcReduction="20000"/>
          </a:bodyPr>
          <a:lstStyle/>
          <a:p>
            <a:r>
              <a:rPr lang="en-GB" sz="2000" dirty="0" smtClean="0"/>
              <a:t>America in the early 1980’s was a place where the people had lost trust in its government, its army and with each other. </a:t>
            </a:r>
          </a:p>
          <a:p>
            <a:r>
              <a:rPr lang="en-GB" sz="2000" dirty="0" smtClean="0"/>
              <a:t>This graph (black line) shows the level of distrust that people had in its government at this time .</a:t>
            </a:r>
          </a:p>
          <a:p>
            <a:r>
              <a:rPr lang="en-GB" sz="2000" dirty="0" smtClean="0"/>
              <a:t>The reasons for this distrust are many and they influenced science-fiction films of the 70’s and 80’s.</a:t>
            </a:r>
          </a:p>
          <a:p>
            <a:r>
              <a:rPr lang="en-GB" sz="2000" dirty="0" smtClean="0"/>
              <a:t>In E.T. the </a:t>
            </a:r>
            <a:r>
              <a:rPr lang="en-GB" sz="2000" dirty="0"/>
              <a:t>United States government agents are the villains of the piece. Their cold detachment and treatment of E.T. as a specimen to be studied stands in contrast to Elliot’s own psychic link and emotional attachment to the creature. </a:t>
            </a:r>
            <a:endParaRPr lang="en-GB" sz="2000" dirty="0" smtClean="0"/>
          </a:p>
          <a:p>
            <a:r>
              <a:rPr lang="en-GB" sz="2000" dirty="0">
                <a:hlinkClick r:id="rId2"/>
              </a:rPr>
              <a:t>https://</a:t>
            </a:r>
            <a:r>
              <a:rPr lang="en-GB" sz="2000" dirty="0" smtClean="0">
                <a:hlinkClick r:id="rId2"/>
              </a:rPr>
              <a:t>www.youtube.com/watch?v=xLcbgz1oJJs&amp;list=PLJFfJUeNupSTLiPqY3Vx3qK00m_7f1Bei&amp;index=13</a:t>
            </a:r>
            <a:endParaRPr lang="en-GB" sz="2000" dirty="0" smtClean="0"/>
          </a:p>
          <a:p>
            <a:endParaRPr lang="en-GB" sz="2000" dirty="0"/>
          </a:p>
          <a:p>
            <a:endParaRPr lang="en-GB"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544" y="1628800"/>
            <a:ext cx="4032448" cy="44644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685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President Nixon – Watergate Scandal</a:t>
            </a:r>
            <a:endParaRPr lang="en-GB" dirty="0"/>
          </a:p>
        </p:txBody>
      </p:sp>
      <p:sp>
        <p:nvSpPr>
          <p:cNvPr id="3" name="Content Placeholder 2"/>
          <p:cNvSpPr>
            <a:spLocks noGrp="1"/>
          </p:cNvSpPr>
          <p:nvPr>
            <p:ph sz="half" idx="1"/>
          </p:nvPr>
        </p:nvSpPr>
        <p:spPr/>
        <p:txBody>
          <a:bodyPr>
            <a:normAutofit fontScale="92500" lnSpcReduction="20000"/>
          </a:bodyPr>
          <a:lstStyle/>
          <a:p>
            <a:endParaRPr lang="en-GB" dirty="0"/>
          </a:p>
        </p:txBody>
      </p:sp>
      <p:sp>
        <p:nvSpPr>
          <p:cNvPr id="4" name="Content Placeholder 3"/>
          <p:cNvSpPr>
            <a:spLocks noGrp="1"/>
          </p:cNvSpPr>
          <p:nvPr>
            <p:ph sz="half" idx="2"/>
          </p:nvPr>
        </p:nvSpPr>
        <p:spPr/>
        <p:txBody>
          <a:bodyPr>
            <a:normAutofit fontScale="92500" lnSpcReduction="20000"/>
          </a:bodyPr>
          <a:lstStyle/>
          <a:p>
            <a:r>
              <a:rPr lang="en-GB" sz="1800" dirty="0" smtClean="0"/>
              <a:t>The Watergate Scandal linked President Nixon to a break in committed by members of his party against the opposing Republican party where cash was stolen to help fund his re-election campaign.</a:t>
            </a:r>
          </a:p>
          <a:p>
            <a:r>
              <a:rPr lang="en-GB" sz="1800" dirty="0" smtClean="0"/>
              <a:t>He at first denied all knowledge of this, but as the truth began to dawn he was forced to resign from being President.</a:t>
            </a:r>
          </a:p>
          <a:p>
            <a:r>
              <a:rPr lang="en-GB" sz="1800" dirty="0" smtClean="0"/>
              <a:t>If the President of America directly lied to the American people you can see why the early 1980’s was seen as a period of distrust in American society. </a:t>
            </a:r>
          </a:p>
          <a:p>
            <a:r>
              <a:rPr lang="en-GB" sz="1800" dirty="0" smtClean="0"/>
              <a:t>That is why the government agents in the film are seen to be faceless authority figures</a:t>
            </a:r>
          </a:p>
          <a:p>
            <a:r>
              <a:rPr lang="en-GB" sz="1800" dirty="0">
                <a:hlinkClick r:id="rId2"/>
              </a:rPr>
              <a:t>https://</a:t>
            </a:r>
            <a:r>
              <a:rPr lang="en-GB" sz="1800" dirty="0" smtClean="0">
                <a:hlinkClick r:id="rId2"/>
              </a:rPr>
              <a:t>www.youtube.com/watch?v=sh163n1lJ4M&amp;list=PLJFfJUeNupSTLiPqY3Vx3qK00m_7f1Bei&amp;index=16</a:t>
            </a:r>
            <a:endParaRPr lang="en-GB" sz="1800" dirty="0" smtClean="0"/>
          </a:p>
          <a:p>
            <a:endParaRPr lang="en-GB" sz="18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536" y="1628800"/>
            <a:ext cx="4104456" cy="44644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199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Vietnam War – Scarred America</a:t>
            </a:r>
            <a:endParaRPr lang="en-GB" dirty="0"/>
          </a:p>
        </p:txBody>
      </p:sp>
      <p:sp>
        <p:nvSpPr>
          <p:cNvPr id="3" name="Content Placeholder 2"/>
          <p:cNvSpPr>
            <a:spLocks noGrp="1"/>
          </p:cNvSpPr>
          <p:nvPr>
            <p:ph sz="half" idx="1"/>
          </p:nvPr>
        </p:nvSpPr>
        <p:spPr/>
        <p:txBody>
          <a:bodyPr>
            <a:normAutofit/>
          </a:bodyPr>
          <a:lstStyle/>
          <a:p>
            <a:endParaRPr lang="en-GB" dirty="0"/>
          </a:p>
        </p:txBody>
      </p:sp>
      <p:sp>
        <p:nvSpPr>
          <p:cNvPr id="4" name="Content Placeholder 3"/>
          <p:cNvSpPr>
            <a:spLocks noGrp="1"/>
          </p:cNvSpPr>
          <p:nvPr>
            <p:ph sz="half" idx="2"/>
          </p:nvPr>
        </p:nvSpPr>
        <p:spPr/>
        <p:txBody>
          <a:bodyPr>
            <a:normAutofit/>
          </a:bodyPr>
          <a:lstStyle/>
          <a:p>
            <a:r>
              <a:rPr lang="en-GB" sz="1600" dirty="0" smtClean="0"/>
              <a:t>Vietnam was the first war where a number of American people opposed the involvement of the American army in a campaign far away from American soil.</a:t>
            </a:r>
          </a:p>
          <a:p>
            <a:r>
              <a:rPr lang="en-GB" sz="1600" dirty="0" smtClean="0"/>
              <a:t>58,000 Americans died and for the first time in their history America didn’t ‘win’ the war due to effective guerrilla campaigns employed by the Vietnamese.</a:t>
            </a:r>
          </a:p>
          <a:p>
            <a:r>
              <a:rPr lang="en-GB" sz="1600" dirty="0" smtClean="0"/>
              <a:t>This led to prolonged protests in America opposing the war throughout the late 1960’s and 70’s.</a:t>
            </a:r>
          </a:p>
          <a:p>
            <a:r>
              <a:rPr lang="en-GB" sz="1600" dirty="0" smtClean="0"/>
              <a:t>Psychologically the War affected the American psyche with many American War Veterans ignored when they came home, many Americans didn’t want to admit defeat and they took out their frustrations against the Government </a:t>
            </a:r>
            <a:endParaRPr lang="en-GB" sz="1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544" y="1628800"/>
            <a:ext cx="4032447" cy="44644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044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Vietnam War – Body horror</a:t>
            </a:r>
            <a:endParaRPr lang="en-GB" dirty="0"/>
          </a:p>
        </p:txBody>
      </p:sp>
      <p:sp>
        <p:nvSpPr>
          <p:cNvPr id="3" name="Content Placeholder 2"/>
          <p:cNvSpPr>
            <a:spLocks noGrp="1"/>
          </p:cNvSpPr>
          <p:nvPr>
            <p:ph sz="half" idx="1"/>
          </p:nvPr>
        </p:nvSpPr>
        <p:spPr/>
        <p:txBody>
          <a:bodyPr>
            <a:normAutofit fontScale="92500" lnSpcReduction="10000"/>
          </a:bodyPr>
          <a:lstStyle/>
          <a:p>
            <a:endParaRPr lang="en-GB" dirty="0"/>
          </a:p>
        </p:txBody>
      </p:sp>
      <p:sp>
        <p:nvSpPr>
          <p:cNvPr id="4" name="Content Placeholder 3"/>
          <p:cNvSpPr>
            <a:spLocks noGrp="1"/>
          </p:cNvSpPr>
          <p:nvPr>
            <p:ph sz="half" idx="2"/>
          </p:nvPr>
        </p:nvSpPr>
        <p:spPr/>
        <p:txBody>
          <a:bodyPr>
            <a:normAutofit fontScale="92500" lnSpcReduction="10000"/>
          </a:bodyPr>
          <a:lstStyle/>
          <a:p>
            <a:r>
              <a:rPr lang="en-GB" sz="1800" dirty="0" smtClean="0"/>
              <a:t>Vietnam was the first ‘televised’ war and Americans were confronted with many horrific images every night on their news programmes.</a:t>
            </a:r>
          </a:p>
          <a:p>
            <a:r>
              <a:rPr lang="en-GB" sz="1800" dirty="0" smtClean="0"/>
              <a:t>This focus on the destruction of the body led to a new focus for science fiction and horror films of the time, where the focus of the horror in the films became one of the destruction of the body.</a:t>
            </a:r>
          </a:p>
          <a:p>
            <a:r>
              <a:rPr lang="en-GB" sz="1800" dirty="0" smtClean="0"/>
              <a:t>We can see body horror in E.T. when the government scientists are trying to save Elliott and E.T. The camera focuses on the alien’s limp body and we get a sense of horror from watching the alien being treated like a specimen rather than a gentle creature.</a:t>
            </a:r>
            <a:endParaRPr lang="en-GB" sz="1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1628800"/>
            <a:ext cx="3960440" cy="44644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764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Ronald Reagan brought hope to the USA</a:t>
            </a:r>
            <a:endParaRPr lang="en-GB"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66869" y="1600200"/>
            <a:ext cx="3619261" cy="4525963"/>
          </a:xfrm>
          <a:prstGeom prst="rect">
            <a:avLst/>
          </a:prstGeom>
        </p:spPr>
      </p:pic>
      <p:sp>
        <p:nvSpPr>
          <p:cNvPr id="4" name="Content Placeholder 3"/>
          <p:cNvSpPr>
            <a:spLocks noGrp="1"/>
          </p:cNvSpPr>
          <p:nvPr>
            <p:ph sz="half" idx="2"/>
          </p:nvPr>
        </p:nvSpPr>
        <p:spPr/>
        <p:txBody>
          <a:bodyPr>
            <a:normAutofit fontScale="70000" lnSpcReduction="20000"/>
          </a:bodyPr>
          <a:lstStyle/>
          <a:p>
            <a:r>
              <a:rPr lang="en-US" dirty="0"/>
              <a:t>In 1980, confidence in the American economy and government was at a low point. </a:t>
            </a:r>
          </a:p>
          <a:p>
            <a:r>
              <a:rPr lang="en-US" dirty="0"/>
              <a:t>Looking for the promise of a better future, Americans voted to put Ronald Reagan, a former Hollywood actor, into the White House. </a:t>
            </a:r>
          </a:p>
          <a:p>
            <a:r>
              <a:rPr lang="en-US" dirty="0"/>
              <a:t>Reagan felt it was time to stop feeling guilty about the war in Vietnam and to start feeling like proud Americans again. </a:t>
            </a:r>
          </a:p>
          <a:p>
            <a:r>
              <a:rPr lang="en-US" dirty="0"/>
              <a:t> He set about cutting taxes in the hopes of stimulating growth and investment, and boosted military spending to make America a great military power once again. </a:t>
            </a:r>
          </a:p>
          <a:p>
            <a:endParaRPr lang="en-GB" dirty="0"/>
          </a:p>
        </p:txBody>
      </p:sp>
    </p:spTree>
    <p:extLst>
      <p:ext uri="{BB962C8B-B14F-4D97-AF65-F5344CB8AC3E}">
        <p14:creationId xmlns:p14="http://schemas.microsoft.com/office/powerpoint/2010/main" val="3112605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Suburban Living and Economic Growth</a:t>
            </a:r>
            <a:endParaRPr lang="en-GB" dirty="0"/>
          </a:p>
        </p:txBody>
      </p:sp>
      <p:sp>
        <p:nvSpPr>
          <p:cNvPr id="3" name="Content Placeholder 2"/>
          <p:cNvSpPr>
            <a:spLocks noGrp="1"/>
          </p:cNvSpPr>
          <p:nvPr>
            <p:ph sz="half" idx="1"/>
          </p:nvPr>
        </p:nvSpPr>
        <p:spPr/>
        <p:txBody>
          <a:bodyPr>
            <a:normAutofit fontScale="62500" lnSpcReduction="20000"/>
          </a:bodyPr>
          <a:lstStyle/>
          <a:p>
            <a:endParaRPr lang="en-GB" dirty="0"/>
          </a:p>
        </p:txBody>
      </p:sp>
      <p:sp>
        <p:nvSpPr>
          <p:cNvPr id="4" name="Content Placeholder 3"/>
          <p:cNvSpPr>
            <a:spLocks noGrp="1"/>
          </p:cNvSpPr>
          <p:nvPr>
            <p:ph sz="half" idx="2"/>
          </p:nvPr>
        </p:nvSpPr>
        <p:spPr>
          <a:xfrm>
            <a:off x="4648200" y="1600200"/>
            <a:ext cx="4038600" cy="5185064"/>
          </a:xfrm>
        </p:spPr>
        <p:txBody>
          <a:bodyPr>
            <a:normAutofit fontScale="62500" lnSpcReduction="20000"/>
          </a:bodyPr>
          <a:lstStyle/>
          <a:p>
            <a:r>
              <a:rPr lang="en-GB" sz="2600" dirty="0"/>
              <a:t>The 1980s were an era of </a:t>
            </a:r>
            <a:r>
              <a:rPr lang="en-GB" sz="2600" dirty="0" smtClean="0"/>
              <a:t>prosperity where the </a:t>
            </a:r>
            <a:r>
              <a:rPr lang="en-GB" sz="2600" dirty="0"/>
              <a:t>US </a:t>
            </a:r>
            <a:r>
              <a:rPr lang="en-GB" sz="2600" dirty="0" smtClean="0"/>
              <a:t>had an </a:t>
            </a:r>
            <a:r>
              <a:rPr lang="en-GB" sz="2600" dirty="0"/>
              <a:t>economic </a:t>
            </a:r>
            <a:r>
              <a:rPr lang="en-GB" sz="2600" dirty="0" smtClean="0"/>
              <a:t>boom because President </a:t>
            </a:r>
            <a:r>
              <a:rPr lang="en-GB" sz="2600" dirty="0"/>
              <a:t>Ronald </a:t>
            </a:r>
            <a:r>
              <a:rPr lang="en-GB" sz="2600" dirty="0" smtClean="0"/>
              <a:t>Reagan encouraged </a:t>
            </a:r>
            <a:r>
              <a:rPr lang="en-GB" sz="2600" dirty="0"/>
              <a:t>business and capitalist/consumerist culture.</a:t>
            </a:r>
          </a:p>
          <a:p>
            <a:r>
              <a:rPr lang="en-GB" sz="2600" dirty="0" smtClean="0"/>
              <a:t>Rapid home growth in the 1960’s combined with cheaper mortgages, inexpensive air travel</a:t>
            </a:r>
            <a:r>
              <a:rPr lang="en-GB" sz="2600" dirty="0"/>
              <a:t> </a:t>
            </a:r>
            <a:r>
              <a:rPr lang="en-GB" sz="2600" dirty="0" smtClean="0"/>
              <a:t>and cheaper cars meant that many people could afford to live in new large houses on the edge of cities called suburbia</a:t>
            </a:r>
          </a:p>
          <a:p>
            <a:r>
              <a:rPr lang="en-GB" sz="2600" dirty="0" smtClean="0"/>
              <a:t>The </a:t>
            </a:r>
            <a:r>
              <a:rPr lang="en-GB" sz="2600" dirty="0"/>
              <a:t>1980s were built on the fact that the more money you earned the more you would spend and invest in business, this success would then as a result trickle down to everyone however what really happened is that rich people kept most of their increased wealth so the trickle down didn’t actually </a:t>
            </a:r>
            <a:r>
              <a:rPr lang="en-GB" sz="2600" dirty="0" smtClean="0"/>
              <a:t>happen</a:t>
            </a:r>
          </a:p>
          <a:p>
            <a:r>
              <a:rPr lang="en-GB" sz="2600" dirty="0"/>
              <a:t>Where can you see evidence of a wealthy, middle class lifestyle in the film?</a:t>
            </a:r>
          </a:p>
          <a:p>
            <a:r>
              <a:rPr lang="en-GB" sz="2600" dirty="0"/>
              <a:t>T</a:t>
            </a:r>
            <a:r>
              <a:rPr lang="en-GB" sz="2600" dirty="0" smtClean="0"/>
              <a:t>hink </a:t>
            </a:r>
            <a:r>
              <a:rPr lang="en-GB" sz="2600" dirty="0"/>
              <a:t>about the scene where Eliot brings ET into his room and shows him his toys. What does this say about the importance of consumer culture? </a:t>
            </a:r>
          </a:p>
          <a:p>
            <a:endParaRPr lang="en-GB" sz="2000" dirty="0" smtClean="0"/>
          </a:p>
          <a:p>
            <a:endParaRPr lang="en-GB" sz="20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544" y="1628800"/>
            <a:ext cx="4032447" cy="44644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473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do I have to do in the exam?</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You have to study two USA films (see next slide) and then answer </a:t>
            </a:r>
            <a:r>
              <a:rPr lang="en-GB" b="1" u="sng" dirty="0" smtClean="0"/>
              <a:t>three</a:t>
            </a:r>
            <a:r>
              <a:rPr lang="en-GB" dirty="0" smtClean="0"/>
              <a:t> questions on them in the exam (see the three slides after the next one)</a:t>
            </a:r>
          </a:p>
          <a:p>
            <a:r>
              <a:rPr lang="en-GB" dirty="0" smtClean="0"/>
              <a:t>You will discover how  the </a:t>
            </a:r>
            <a:r>
              <a:rPr lang="en-GB" dirty="0" err="1" smtClean="0"/>
              <a:t>sci</a:t>
            </a:r>
            <a:r>
              <a:rPr lang="en-GB" dirty="0" smtClean="0"/>
              <a:t> fi genre has developed and changed from the 1950s to 1980s</a:t>
            </a:r>
          </a:p>
          <a:p>
            <a:r>
              <a:rPr lang="en-GB" dirty="0" smtClean="0"/>
              <a:t>Only </a:t>
            </a:r>
            <a:r>
              <a:rPr lang="en-GB" b="1" u="sng" dirty="0" smtClean="0"/>
              <a:t>one</a:t>
            </a:r>
            <a:r>
              <a:rPr lang="en-GB" dirty="0" smtClean="0"/>
              <a:t> of the questions (Q3) will be a comparison question and will reflect the time period of when the two films were made – 1950s and 1980s</a:t>
            </a:r>
          </a:p>
          <a:p>
            <a:r>
              <a:rPr lang="en-GB" dirty="0" smtClean="0"/>
              <a:t>One comparison we will make  will </a:t>
            </a:r>
            <a:r>
              <a:rPr lang="en-GB" dirty="0" smtClean="0"/>
              <a:t>be in </a:t>
            </a:r>
            <a:r>
              <a:rPr lang="en-GB" dirty="0" smtClean="0"/>
              <a:t>regards to the theme of alien invasion</a:t>
            </a:r>
            <a:r>
              <a:rPr lang="en-GB" dirty="0"/>
              <a:t> </a:t>
            </a:r>
            <a:r>
              <a:rPr lang="en-GB" dirty="0" smtClean="0"/>
              <a:t>- Invasion of the Body Snatchers reflects anxieties about Russia invading the USA whilst E.T highlights that we should be friendly towards people from different worlds (metaphor for immigration)</a:t>
            </a:r>
            <a:endParaRPr lang="en-GB" dirty="0"/>
          </a:p>
        </p:txBody>
      </p:sp>
    </p:spTree>
    <p:extLst>
      <p:ext uri="{BB962C8B-B14F-4D97-AF65-F5344CB8AC3E}">
        <p14:creationId xmlns:p14="http://schemas.microsoft.com/office/powerpoint/2010/main" val="2069323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Film in the 1980s – The Block Buster</a:t>
            </a:r>
          </a:p>
        </p:txBody>
      </p:sp>
      <p:sp>
        <p:nvSpPr>
          <p:cNvPr id="4" name="Content Placeholder 3"/>
          <p:cNvSpPr>
            <a:spLocks noGrp="1"/>
          </p:cNvSpPr>
          <p:nvPr>
            <p:ph sz="half" idx="2"/>
          </p:nvPr>
        </p:nvSpPr>
        <p:spPr/>
        <p:txBody>
          <a:bodyPr>
            <a:normAutofit fontScale="62500" lnSpcReduction="20000"/>
          </a:bodyPr>
          <a:lstStyle/>
          <a:p>
            <a:r>
              <a:rPr lang="en-GB" dirty="0"/>
              <a:t>The 1980s were defined by film ‘blockbusters,’ huge expensive films that which reflected the rising economic confidence in America – more money meant more expensive films that could use more expensive effects and this led to the rise of films such as ET – these films were called high concept films – a film which relied on action and special effects to make sure the audience are entertained </a:t>
            </a:r>
          </a:p>
          <a:p>
            <a:r>
              <a:rPr lang="en-GB" dirty="0"/>
              <a:t>ET is an interesting </a:t>
            </a:r>
            <a:r>
              <a:rPr lang="en-GB" dirty="0" smtClean="0"/>
              <a:t>film however </a:t>
            </a:r>
            <a:r>
              <a:rPr lang="en-GB" dirty="0"/>
              <a:t>because today we think of it as a nostalgic, family based small film which is different to the more explosive, action packed science fiction films of today</a:t>
            </a:r>
          </a:p>
          <a:p>
            <a:endParaRPr lang="en-GB" dirty="0"/>
          </a:p>
        </p:txBody>
      </p:sp>
      <p:pic>
        <p:nvPicPr>
          <p:cNvPr id="7" name="Content Placeholder 6"/>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1774984"/>
            <a:ext cx="4038600" cy="3546824"/>
          </a:xfrm>
          <a:prstGeom prst="rect">
            <a:avLst/>
          </a:prstGeom>
        </p:spPr>
      </p:pic>
    </p:spTree>
    <p:extLst>
      <p:ext uri="{BB962C8B-B14F-4D97-AF65-F5344CB8AC3E}">
        <p14:creationId xmlns:p14="http://schemas.microsoft.com/office/powerpoint/2010/main" val="2845079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Problem with Reagan’s policy on the economy</a:t>
            </a:r>
            <a:endParaRPr lang="en-GB" dirty="0"/>
          </a:p>
        </p:txBody>
      </p:sp>
      <p:sp>
        <p:nvSpPr>
          <p:cNvPr id="3" name="Content Placeholder 2"/>
          <p:cNvSpPr>
            <a:spLocks noGrp="1"/>
          </p:cNvSpPr>
          <p:nvPr>
            <p:ph idx="1"/>
          </p:nvPr>
        </p:nvSpPr>
        <p:spPr/>
        <p:txBody>
          <a:bodyPr>
            <a:normAutofit fontScale="85000" lnSpcReduction="10000"/>
          </a:bodyPr>
          <a:lstStyle/>
          <a:p>
            <a:r>
              <a:rPr lang="en-US" dirty="0"/>
              <a:t>To pay for tax cuts, Ronald Reagan wanted to reduce the money spent on government welfare programs that supported the most vulnerable. This led to huge social problems </a:t>
            </a:r>
            <a:r>
              <a:rPr lang="en-US" dirty="0" smtClean="0"/>
              <a:t>among poor </a:t>
            </a:r>
            <a:r>
              <a:rPr lang="en-US" dirty="0"/>
              <a:t>people in the USA, drug use went up, as did the divorce rate</a:t>
            </a:r>
          </a:p>
          <a:p>
            <a:r>
              <a:rPr lang="en-GB" dirty="0" smtClean="0"/>
              <a:t>The biggest difference between the 1950s and 1980s was thus an increase in lone parent families, families with only one parent rose by 74% in this time period</a:t>
            </a:r>
          </a:p>
          <a:p>
            <a:r>
              <a:rPr lang="en-GB" dirty="0"/>
              <a:t>T</a:t>
            </a:r>
            <a:r>
              <a:rPr lang="en-GB" dirty="0" smtClean="0"/>
              <a:t>here was a huge rise in the divorce rates – the white picket image of a nuclear family which dominated 1950s culture was now transformed into a culture of divorce – this was a move away from the culture of marriage in the 1950s</a:t>
            </a:r>
          </a:p>
          <a:p>
            <a:r>
              <a:rPr lang="en-GB" dirty="0" smtClean="0"/>
              <a:t>Think about the representation of Elliott’s mum in the film</a:t>
            </a:r>
            <a:endParaRPr lang="en-GB" dirty="0"/>
          </a:p>
        </p:txBody>
      </p:sp>
    </p:spTree>
    <p:extLst>
      <p:ext uri="{BB962C8B-B14F-4D97-AF65-F5344CB8AC3E}">
        <p14:creationId xmlns:p14="http://schemas.microsoft.com/office/powerpoint/2010/main" val="1188390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prstClr val="black"/>
                </a:solidFill>
              </a:rPr>
              <a:t>E.T. and the theme of divorce</a:t>
            </a:r>
            <a:endParaRPr lang="en-GB" dirty="0"/>
          </a:p>
        </p:txBody>
      </p:sp>
      <p:pic>
        <p:nvPicPr>
          <p:cNvPr id="5" name="Content Placeholder 4"/>
          <p:cNvPicPr>
            <a:picLocks noGrp="1" noChangeAspect="1"/>
          </p:cNvPicPr>
          <p:nvPr>
            <p:ph sz="half" idx="1"/>
          </p:nvPr>
        </p:nvPicPr>
        <p:blipFill>
          <a:blip r:embed="rId2"/>
          <a:stretch>
            <a:fillRect/>
          </a:stretch>
        </p:blipFill>
        <p:spPr>
          <a:xfrm>
            <a:off x="628650" y="1947322"/>
            <a:ext cx="3794760" cy="3520789"/>
          </a:xfrm>
          <a:prstGeom prst="rect">
            <a:avLst/>
          </a:prstGeom>
        </p:spPr>
      </p:pic>
      <p:sp>
        <p:nvSpPr>
          <p:cNvPr id="4" name="Content Placeholder 3"/>
          <p:cNvSpPr>
            <a:spLocks noGrp="1"/>
          </p:cNvSpPr>
          <p:nvPr>
            <p:ph sz="half" idx="2"/>
          </p:nvPr>
        </p:nvSpPr>
        <p:spPr/>
        <p:txBody>
          <a:bodyPr>
            <a:normAutofit fontScale="85000" lnSpcReduction="20000"/>
          </a:bodyPr>
          <a:lstStyle/>
          <a:p>
            <a:r>
              <a:rPr lang="en-US" dirty="0"/>
              <a:t>Spielberg’s initial ideas for the film focused on a lonely, </a:t>
            </a:r>
            <a:r>
              <a:rPr lang="en-US" dirty="0" smtClean="0"/>
              <a:t>boy </a:t>
            </a:r>
            <a:r>
              <a:rPr lang="en-US" dirty="0"/>
              <a:t>who </a:t>
            </a:r>
            <a:r>
              <a:rPr lang="en-US" dirty="0" smtClean="0"/>
              <a:t>is suffering </a:t>
            </a:r>
            <a:r>
              <a:rPr lang="en-US" dirty="0"/>
              <a:t>the after effects of his parents’ divorce. </a:t>
            </a:r>
          </a:p>
          <a:p>
            <a:r>
              <a:rPr lang="en-US" dirty="0"/>
              <a:t>This was always the primary idea, the central one before anything else. </a:t>
            </a:r>
          </a:p>
          <a:p>
            <a:r>
              <a:rPr lang="en-US" dirty="0"/>
              <a:t>This focus on the child and his harried mother and siblings remained at the heart of the script even as the fairy tale/fantasy aspects of the story developed. </a:t>
            </a:r>
            <a:endParaRPr lang="en-GB" dirty="0"/>
          </a:p>
          <a:p>
            <a:endParaRPr lang="en-GB" dirty="0"/>
          </a:p>
        </p:txBody>
      </p:sp>
    </p:spTree>
    <p:extLst>
      <p:ext uri="{BB962C8B-B14F-4D97-AF65-F5344CB8AC3E}">
        <p14:creationId xmlns:p14="http://schemas.microsoft.com/office/powerpoint/2010/main" val="1912881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E.T. goes against Ronald Reagan’s economic policy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Due to these cuts </a:t>
            </a:r>
            <a:r>
              <a:rPr lang="en-US" dirty="0"/>
              <a:t>to welfare and an overall promotion of </a:t>
            </a:r>
            <a:r>
              <a:rPr lang="en-US" dirty="0" smtClean="0"/>
              <a:t>greed </a:t>
            </a:r>
            <a:r>
              <a:rPr lang="en-US" dirty="0"/>
              <a:t>in the </a:t>
            </a:r>
            <a:r>
              <a:rPr lang="en-US" dirty="0" smtClean="0"/>
              <a:t>1980s, Steven </a:t>
            </a:r>
            <a:r>
              <a:rPr lang="en-US" dirty="0" err="1" smtClean="0"/>
              <a:t>Speilberg</a:t>
            </a:r>
            <a:r>
              <a:rPr lang="en-US" dirty="0" smtClean="0"/>
              <a:t> decided to have </a:t>
            </a:r>
            <a:r>
              <a:rPr lang="en-US" b="1" u="sng" dirty="0" smtClean="0"/>
              <a:t>a </a:t>
            </a:r>
            <a:r>
              <a:rPr lang="en-US" b="1" u="sng" dirty="0"/>
              <a:t>clear ideology of empathy, tolerance and acceptance at work in E.T. </a:t>
            </a:r>
            <a:endParaRPr lang="en-US" b="1" u="sng" dirty="0" smtClean="0"/>
          </a:p>
          <a:p>
            <a:r>
              <a:rPr lang="en-US" dirty="0" smtClean="0"/>
              <a:t>“</a:t>
            </a:r>
            <a:r>
              <a:rPr lang="en-US" dirty="0"/>
              <a:t>The adult world of harshness and competition that so many conservative films celebrate is looked on from the children or E.T.’s perspective, through frequent point of view shots, in a way that portrays it as menacing. The real aliens in the film are all over thirty or over three feet </a:t>
            </a:r>
            <a:r>
              <a:rPr lang="en-US" dirty="0" smtClean="0"/>
              <a:t>tall” </a:t>
            </a:r>
            <a:r>
              <a:rPr lang="en-US" dirty="0"/>
              <a:t>(Ryan and Kellner, 1990</a:t>
            </a:r>
            <a:r>
              <a:rPr lang="en-US" dirty="0" smtClean="0"/>
              <a:t>) </a:t>
            </a:r>
          </a:p>
          <a:p>
            <a:r>
              <a:rPr lang="en-US" dirty="0" smtClean="0"/>
              <a:t>This suggests </a:t>
            </a:r>
            <a:r>
              <a:rPr lang="en-US" dirty="0"/>
              <a:t>that </a:t>
            </a:r>
            <a:r>
              <a:rPr lang="en-US" dirty="0" smtClean="0"/>
              <a:t>perhaps the film’s appeal </a:t>
            </a:r>
            <a:r>
              <a:rPr lang="en-US" dirty="0"/>
              <a:t>to an audience was more than just simple, empty-minded escapism. </a:t>
            </a:r>
            <a:endParaRPr lang="en-US" dirty="0" smtClean="0"/>
          </a:p>
          <a:p>
            <a:r>
              <a:rPr lang="en-US" b="1" u="sng" dirty="0" smtClean="0"/>
              <a:t>Instead</a:t>
            </a:r>
            <a:r>
              <a:rPr lang="en-US" b="1" u="sng" dirty="0"/>
              <a:t>, the film’s emphasis on love and empathy, qualities downplayed in a public realm that promoted wealth and strength, arguably spoke to the country’s desire for something more humane</a:t>
            </a:r>
          </a:p>
        </p:txBody>
      </p:sp>
    </p:spTree>
    <p:extLst>
      <p:ext uri="{BB962C8B-B14F-4D97-AF65-F5344CB8AC3E}">
        <p14:creationId xmlns:p14="http://schemas.microsoft.com/office/powerpoint/2010/main" val="847081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America in the 1980’s</a:t>
            </a:r>
            <a:br>
              <a:rPr lang="en-GB" dirty="0" smtClean="0"/>
            </a:br>
            <a:r>
              <a:rPr lang="en-GB" dirty="0" smtClean="0"/>
              <a:t>A Paradox</a:t>
            </a:r>
            <a:endParaRPr lang="en-GB" dirty="0"/>
          </a:p>
        </p:txBody>
      </p:sp>
      <p:sp>
        <p:nvSpPr>
          <p:cNvPr id="3" name="Content Placeholder 2"/>
          <p:cNvSpPr>
            <a:spLocks noGrp="1"/>
          </p:cNvSpPr>
          <p:nvPr>
            <p:ph idx="1"/>
          </p:nvPr>
        </p:nvSpPr>
        <p:spPr/>
        <p:txBody>
          <a:bodyPr>
            <a:normAutofit fontScale="92500" lnSpcReduction="20000"/>
          </a:bodyPr>
          <a:lstStyle/>
          <a:p>
            <a:r>
              <a:rPr lang="en-GB" b="1" u="sng" dirty="0" smtClean="0"/>
              <a:t>More people had more money meaning that they could spend even more than before, however underneath this façade of happiness people still had fears</a:t>
            </a:r>
          </a:p>
          <a:p>
            <a:r>
              <a:rPr lang="en-GB" dirty="0" smtClean="0"/>
              <a:t>Problems of race and racism persisted – This led to the 1992 riots in LA</a:t>
            </a:r>
          </a:p>
          <a:p>
            <a:r>
              <a:rPr lang="en-GB" dirty="0" smtClean="0"/>
              <a:t>The government were not trusted – Vietnam and a whole series of events in the 1970s meant that Americans did not trust authority</a:t>
            </a:r>
          </a:p>
          <a:p>
            <a:r>
              <a:rPr lang="en-GB" dirty="0" smtClean="0"/>
              <a:t>There was rising drug and divorce problem in the USA</a:t>
            </a:r>
          </a:p>
          <a:p>
            <a:r>
              <a:rPr lang="en-GB" dirty="0" smtClean="0"/>
              <a:t>Greed is good – Human identity is no longer defined by what one does, but by what one owns </a:t>
            </a:r>
          </a:p>
          <a:p>
            <a:r>
              <a:rPr lang="en-GB" dirty="0" smtClean="0"/>
              <a:t>Immigration was also seen as a threat to American jobs</a:t>
            </a:r>
            <a:endParaRPr lang="en-GB" dirty="0"/>
          </a:p>
        </p:txBody>
      </p:sp>
    </p:spTree>
    <p:extLst>
      <p:ext uri="{BB962C8B-B14F-4D97-AF65-F5344CB8AC3E}">
        <p14:creationId xmlns:p14="http://schemas.microsoft.com/office/powerpoint/2010/main" val="4116537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700" dirty="0" smtClean="0"/>
              <a:t/>
            </a:r>
            <a:br>
              <a:rPr lang="en-GB" sz="2700" dirty="0" smtClean="0"/>
            </a:br>
            <a:r>
              <a:rPr lang="en-GB" sz="2700" dirty="0" smtClean="0"/>
              <a:t>The Two Films</a:t>
            </a:r>
            <a:br>
              <a:rPr lang="en-GB" sz="2700" dirty="0" smtClean="0"/>
            </a:br>
            <a:r>
              <a:rPr lang="en-GB" sz="2700" dirty="0" smtClean="0"/>
              <a:t>Key Point: ‘T</a:t>
            </a:r>
            <a:r>
              <a:rPr lang="en-US" sz="2700" dirty="0" smtClean="0"/>
              <a:t>he Time Period </a:t>
            </a:r>
            <a:r>
              <a:rPr lang="en-US" sz="2700" dirty="0"/>
              <a:t>when both films were made was a time of profound socio-economic change in America</a:t>
            </a:r>
            <a:r>
              <a:rPr lang="en-US" sz="2700" dirty="0" smtClean="0"/>
              <a:t>.’ </a:t>
            </a:r>
            <a:r>
              <a:rPr lang="en-GB" dirty="0"/>
              <a:t/>
            </a:r>
            <a:br>
              <a:rPr lang="en-GB" dirty="0"/>
            </a:br>
            <a:endParaRPr lang="en-GB"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164601" y="1825625"/>
            <a:ext cx="2814298" cy="4351338"/>
          </a:xfrm>
          <a:prstGeom prst="rect">
            <a:avLst/>
          </a:prstGeom>
        </p:spPr>
      </p:pic>
      <p:pic>
        <p:nvPicPr>
          <p:cNvPr id="6" name="Content Placeholder 5"/>
          <p:cNvPicPr>
            <a:picLocks noGrp="1" noChangeAspect="1"/>
          </p:cNvPicPr>
          <p:nvPr>
            <p:ph sz="half" idx="2"/>
          </p:nvPr>
        </p:nvPicPr>
        <p:blipFill>
          <a:blip r:embed="rId3"/>
          <a:stretch>
            <a:fillRect/>
          </a:stretch>
        </p:blipFill>
        <p:spPr>
          <a:xfrm>
            <a:off x="4914900" y="1825625"/>
            <a:ext cx="3086100" cy="4351338"/>
          </a:xfrm>
          <a:prstGeom prst="rect">
            <a:avLst/>
          </a:prstGeom>
        </p:spPr>
      </p:pic>
    </p:spTree>
    <p:extLst>
      <p:ext uri="{BB962C8B-B14F-4D97-AF65-F5344CB8AC3E}">
        <p14:creationId xmlns:p14="http://schemas.microsoft.com/office/powerpoint/2010/main" val="198063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prstClr val="black"/>
                </a:solidFill>
              </a:rPr>
              <a:t>In the exam you will get one question on E.T.</a:t>
            </a:r>
            <a:endParaRPr lang="en-GB" dirty="0"/>
          </a:p>
        </p:txBody>
      </p:sp>
      <p:sp>
        <p:nvSpPr>
          <p:cNvPr id="4" name="Content Placeholder 3"/>
          <p:cNvSpPr>
            <a:spLocks noGrp="1"/>
          </p:cNvSpPr>
          <p:nvPr>
            <p:ph sz="half" idx="2"/>
          </p:nvPr>
        </p:nvSpPr>
        <p:spPr/>
        <p:txBody>
          <a:bodyPr>
            <a:normAutofit fontScale="92500" lnSpcReduction="10000"/>
          </a:bodyPr>
          <a:lstStyle/>
          <a:p>
            <a:r>
              <a:rPr lang="en-GB" dirty="0"/>
              <a:t>Identify </a:t>
            </a:r>
            <a:r>
              <a:rPr lang="en-GB" b="1" dirty="0"/>
              <a:t>one </a:t>
            </a:r>
            <a:r>
              <a:rPr lang="en-GB" dirty="0"/>
              <a:t>example of cinematography used in your chosen film. [1]</a:t>
            </a:r>
          </a:p>
          <a:p>
            <a:r>
              <a:rPr lang="en-GB" dirty="0"/>
              <a:t>Briefly explain what this example of cinematography typically suggests. [4]</a:t>
            </a:r>
          </a:p>
          <a:p>
            <a:r>
              <a:rPr lang="en-GB" dirty="0"/>
              <a:t>Explore how this example of cinematography is used in </a:t>
            </a:r>
            <a:r>
              <a:rPr lang="en-GB" b="1" dirty="0"/>
              <a:t>one </a:t>
            </a:r>
            <a:r>
              <a:rPr lang="en-GB" dirty="0"/>
              <a:t>sequence from your chosen film [10]</a:t>
            </a:r>
          </a:p>
          <a:p>
            <a:endParaRPr lang="en-GB" dirty="0"/>
          </a:p>
        </p:txBody>
      </p:sp>
      <p:pic>
        <p:nvPicPr>
          <p:cNvPr id="7" name="Content Placeholder 6"/>
          <p:cNvPicPr>
            <a:picLocks noGrp="1" noChangeAspect="1"/>
          </p:cNvPicPr>
          <p:nvPr>
            <p:ph sz="half" idx="1"/>
          </p:nvPr>
        </p:nvPicPr>
        <p:blipFill>
          <a:blip r:embed="rId2"/>
          <a:stretch>
            <a:fillRect/>
          </a:stretch>
        </p:blipFill>
        <p:spPr>
          <a:xfrm>
            <a:off x="685800" y="1985368"/>
            <a:ext cx="3886200" cy="3190135"/>
          </a:xfrm>
          <a:prstGeom prst="rect">
            <a:avLst/>
          </a:prstGeom>
        </p:spPr>
      </p:pic>
    </p:spTree>
    <p:extLst>
      <p:ext uri="{BB962C8B-B14F-4D97-AF65-F5344CB8AC3E}">
        <p14:creationId xmlns:p14="http://schemas.microsoft.com/office/powerpoint/2010/main" val="3108277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dirty="0">
                <a:solidFill>
                  <a:prstClr val="black"/>
                </a:solidFill>
              </a:rPr>
              <a:t>In the exam you will get one question on Invasion of the Body Snatchers</a:t>
            </a:r>
            <a:endParaRPr lang="en-GB"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28650" y="2020581"/>
            <a:ext cx="3886200" cy="3145779"/>
          </a:xfrm>
          <a:prstGeom prst="rect">
            <a:avLst/>
          </a:prstGeom>
        </p:spPr>
      </p:pic>
      <p:sp>
        <p:nvSpPr>
          <p:cNvPr id="4" name="Content Placeholder 3"/>
          <p:cNvSpPr>
            <a:spLocks noGrp="1"/>
          </p:cNvSpPr>
          <p:nvPr>
            <p:ph sz="half" idx="2"/>
          </p:nvPr>
        </p:nvSpPr>
        <p:spPr/>
        <p:txBody>
          <a:bodyPr>
            <a:normAutofit fontScale="85000" lnSpcReduction="20000"/>
          </a:bodyPr>
          <a:lstStyle/>
          <a:p>
            <a:pPr lvl="0"/>
            <a:r>
              <a:rPr lang="en-GB" dirty="0">
                <a:solidFill>
                  <a:prstClr val="black"/>
                </a:solidFill>
              </a:rPr>
              <a:t>Identify </a:t>
            </a:r>
            <a:r>
              <a:rPr lang="en-GB" b="1" dirty="0">
                <a:solidFill>
                  <a:prstClr val="black"/>
                </a:solidFill>
              </a:rPr>
              <a:t>one </a:t>
            </a:r>
            <a:r>
              <a:rPr lang="en-GB" dirty="0">
                <a:solidFill>
                  <a:prstClr val="black"/>
                </a:solidFill>
              </a:rPr>
              <a:t>genre convention used in your chosen film. [1]</a:t>
            </a:r>
          </a:p>
          <a:p>
            <a:pPr lvl="0"/>
            <a:r>
              <a:rPr lang="en-GB" dirty="0">
                <a:solidFill>
                  <a:prstClr val="black"/>
                </a:solidFill>
              </a:rPr>
              <a:t>Briefly outline why conventions are used in genre films. [4]</a:t>
            </a:r>
          </a:p>
          <a:p>
            <a:pPr lvl="0"/>
            <a:r>
              <a:rPr lang="en-GB" dirty="0">
                <a:solidFill>
                  <a:prstClr val="black"/>
                </a:solidFill>
              </a:rPr>
              <a:t>Explore how the convention you have identified is used in </a:t>
            </a:r>
            <a:r>
              <a:rPr lang="en-GB" b="1" dirty="0">
                <a:solidFill>
                  <a:prstClr val="black"/>
                </a:solidFill>
              </a:rPr>
              <a:t>one </a:t>
            </a:r>
            <a:r>
              <a:rPr lang="en-GB" dirty="0">
                <a:solidFill>
                  <a:prstClr val="black"/>
                </a:solidFill>
              </a:rPr>
              <a:t>sequence from your chosen film. In your answer, refer to at least </a:t>
            </a:r>
            <a:r>
              <a:rPr lang="en-GB" b="1" dirty="0">
                <a:solidFill>
                  <a:prstClr val="black"/>
                </a:solidFill>
              </a:rPr>
              <a:t>one </a:t>
            </a:r>
            <a:r>
              <a:rPr lang="en-GB" dirty="0">
                <a:solidFill>
                  <a:prstClr val="black"/>
                </a:solidFill>
              </a:rPr>
              <a:t>key element of film (e.g. cinematography, </a:t>
            </a:r>
            <a:r>
              <a:rPr lang="en-GB" dirty="0" err="1">
                <a:solidFill>
                  <a:prstClr val="black"/>
                </a:solidFill>
              </a:rPr>
              <a:t>mise</a:t>
            </a:r>
            <a:r>
              <a:rPr lang="en-GB" dirty="0">
                <a:solidFill>
                  <a:prstClr val="black"/>
                </a:solidFill>
              </a:rPr>
              <a:t>-</a:t>
            </a:r>
            <a:r>
              <a:rPr lang="en-GB" dirty="0" err="1">
                <a:solidFill>
                  <a:prstClr val="black"/>
                </a:solidFill>
              </a:rPr>
              <a:t>en</a:t>
            </a:r>
            <a:r>
              <a:rPr lang="en-GB" dirty="0">
                <a:solidFill>
                  <a:prstClr val="black"/>
                </a:solidFill>
              </a:rPr>
              <a:t>-scène, editing or sound).</a:t>
            </a:r>
          </a:p>
          <a:p>
            <a:endParaRPr lang="en-GB" dirty="0"/>
          </a:p>
        </p:txBody>
      </p:sp>
    </p:spTree>
    <p:extLst>
      <p:ext uri="{BB962C8B-B14F-4D97-AF65-F5344CB8AC3E}">
        <p14:creationId xmlns:p14="http://schemas.microsoft.com/office/powerpoint/2010/main" val="4203142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prstClr val="black"/>
                </a:solidFill>
              </a:rPr>
              <a:t>In the exam you will get one question which will ask you to compare both films</a:t>
            </a:r>
            <a:endParaRPr lang="en-GB" dirty="0"/>
          </a:p>
        </p:txBody>
      </p:sp>
      <p:pic>
        <p:nvPicPr>
          <p:cNvPr id="5" name="Content Placeholder 4"/>
          <p:cNvPicPr>
            <a:picLocks noGrp="1" noChangeAspect="1"/>
          </p:cNvPicPr>
          <p:nvPr>
            <p:ph sz="half" idx="1"/>
          </p:nvPr>
        </p:nvPicPr>
        <p:blipFill>
          <a:blip r:embed="rId2"/>
          <a:stretch>
            <a:fillRect/>
          </a:stretch>
        </p:blipFill>
        <p:spPr>
          <a:xfrm>
            <a:off x="475488" y="1975104"/>
            <a:ext cx="3849624" cy="3337560"/>
          </a:xfrm>
          <a:prstGeom prst="rect">
            <a:avLst/>
          </a:prstGeom>
        </p:spPr>
      </p:pic>
      <p:sp>
        <p:nvSpPr>
          <p:cNvPr id="4" name="Content Placeholder 3"/>
          <p:cNvSpPr>
            <a:spLocks noGrp="1"/>
          </p:cNvSpPr>
          <p:nvPr>
            <p:ph sz="half" idx="2"/>
          </p:nvPr>
        </p:nvSpPr>
        <p:spPr/>
        <p:txBody>
          <a:bodyPr>
            <a:normAutofit fontScale="70000" lnSpcReduction="20000"/>
          </a:bodyPr>
          <a:lstStyle/>
          <a:p>
            <a:pPr marL="0" lvl="0" indent="0">
              <a:buNone/>
            </a:pPr>
            <a:r>
              <a:rPr lang="en-GB" dirty="0">
                <a:solidFill>
                  <a:prstClr val="black"/>
                </a:solidFill>
              </a:rPr>
              <a:t>Compare how the </a:t>
            </a:r>
            <a:r>
              <a:rPr lang="en-GB" b="1" dirty="0">
                <a:solidFill>
                  <a:prstClr val="black"/>
                </a:solidFill>
              </a:rPr>
              <a:t>same theme </a:t>
            </a:r>
            <a:r>
              <a:rPr lang="en-GB" dirty="0">
                <a:solidFill>
                  <a:prstClr val="black"/>
                </a:solidFill>
              </a:rPr>
              <a:t>is explored in each of your comparative study films.</a:t>
            </a:r>
          </a:p>
          <a:p>
            <a:pPr lvl="0"/>
            <a:r>
              <a:rPr lang="en-GB" dirty="0">
                <a:solidFill>
                  <a:prstClr val="black"/>
                </a:solidFill>
              </a:rPr>
              <a:t>In your answer, you should consider:</a:t>
            </a:r>
          </a:p>
          <a:p>
            <a:pPr lvl="0"/>
            <a:r>
              <a:rPr lang="en-GB" dirty="0">
                <a:solidFill>
                  <a:prstClr val="black"/>
                </a:solidFill>
              </a:rPr>
              <a:t>how characters and narratives illustrate the theme you have identified</a:t>
            </a:r>
          </a:p>
          <a:p>
            <a:pPr lvl="0"/>
            <a:r>
              <a:rPr lang="en-GB" dirty="0">
                <a:solidFill>
                  <a:prstClr val="black"/>
                </a:solidFill>
              </a:rPr>
              <a:t>similarities between the way the theme you have identified is explored in each of your films</a:t>
            </a:r>
          </a:p>
          <a:p>
            <a:pPr lvl="0"/>
            <a:r>
              <a:rPr lang="en-GB" dirty="0">
                <a:solidFill>
                  <a:prstClr val="black"/>
                </a:solidFill>
              </a:rPr>
              <a:t>differences between the way the theme you have identified is explored in each of your films. [20]</a:t>
            </a:r>
          </a:p>
          <a:p>
            <a:endParaRPr lang="en-GB" dirty="0"/>
          </a:p>
        </p:txBody>
      </p:sp>
    </p:spTree>
    <p:extLst>
      <p:ext uri="{BB962C8B-B14F-4D97-AF65-F5344CB8AC3E}">
        <p14:creationId xmlns:p14="http://schemas.microsoft.com/office/powerpoint/2010/main" val="3603441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Possible Exam Questions</a:t>
            </a:r>
            <a:br>
              <a:rPr lang="en-GB" dirty="0" smtClean="0"/>
            </a:br>
            <a:r>
              <a:rPr lang="en-GB" dirty="0" smtClean="0"/>
              <a:t>Areas we have to </a:t>
            </a:r>
            <a:r>
              <a:rPr lang="en-GB" dirty="0"/>
              <a:t>s</a:t>
            </a:r>
            <a:r>
              <a:rPr lang="en-GB" dirty="0" smtClean="0"/>
              <a:t>tudy</a:t>
            </a:r>
            <a:endParaRPr lang="en-GB"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28650" y="1917917"/>
            <a:ext cx="3886200" cy="2913856"/>
          </a:xfrm>
          <a:prstGeom prst="rect">
            <a:avLst/>
          </a:prstGeom>
        </p:spPr>
      </p:pic>
      <p:sp>
        <p:nvSpPr>
          <p:cNvPr id="4" name="Content Placeholder 3"/>
          <p:cNvSpPr>
            <a:spLocks noGrp="1"/>
          </p:cNvSpPr>
          <p:nvPr>
            <p:ph sz="half" idx="2"/>
          </p:nvPr>
        </p:nvSpPr>
        <p:spPr/>
        <p:txBody>
          <a:bodyPr>
            <a:normAutofit fontScale="92500" lnSpcReduction="10000"/>
          </a:bodyPr>
          <a:lstStyle/>
          <a:p>
            <a:r>
              <a:rPr lang="en-GB" b="1" dirty="0"/>
              <a:t>Background/Context</a:t>
            </a:r>
            <a:r>
              <a:rPr lang="en-GB" dirty="0"/>
              <a:t> – Social, cultural, historical, technological, institutional</a:t>
            </a:r>
          </a:p>
          <a:p>
            <a:r>
              <a:rPr lang="en-GB" b="1" dirty="0"/>
              <a:t>Key Elements of film </a:t>
            </a:r>
            <a:r>
              <a:rPr lang="en-GB" dirty="0"/>
              <a:t>– </a:t>
            </a:r>
            <a:r>
              <a:rPr lang="en-GB" dirty="0" err="1"/>
              <a:t>mise</a:t>
            </a:r>
            <a:r>
              <a:rPr lang="en-GB" dirty="0"/>
              <a:t> </a:t>
            </a:r>
            <a:r>
              <a:rPr lang="en-GB" dirty="0" err="1"/>
              <a:t>en</a:t>
            </a:r>
            <a:r>
              <a:rPr lang="en-GB" dirty="0"/>
              <a:t> scene, sound, editing, aesthetics and cinematography</a:t>
            </a:r>
          </a:p>
          <a:p>
            <a:r>
              <a:rPr lang="en-GB" b="1" dirty="0"/>
              <a:t>Genre</a:t>
            </a:r>
          </a:p>
          <a:p>
            <a:r>
              <a:rPr lang="en-GB" b="1" dirty="0"/>
              <a:t>Narrative</a:t>
            </a:r>
          </a:p>
          <a:p>
            <a:r>
              <a:rPr lang="en-GB" b="1" dirty="0"/>
              <a:t>Representations</a:t>
            </a:r>
          </a:p>
          <a:p>
            <a:endParaRPr lang="en-GB" dirty="0"/>
          </a:p>
        </p:txBody>
      </p:sp>
    </p:spTree>
    <p:extLst>
      <p:ext uri="{BB962C8B-B14F-4D97-AF65-F5344CB8AC3E}">
        <p14:creationId xmlns:p14="http://schemas.microsoft.com/office/powerpoint/2010/main" val="45269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dirty="0">
                <a:solidFill>
                  <a:prstClr val="black"/>
                </a:solidFill>
                <a:latin typeface="Calibri"/>
              </a:rPr>
              <a:t>Science Fiction Genre - Starting Points</a:t>
            </a:r>
            <a:endParaRPr lang="en-GB"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28650" y="1966328"/>
            <a:ext cx="3886200" cy="3264040"/>
          </a:xfrm>
          <a:prstGeom prst="rect">
            <a:avLst/>
          </a:prstGeom>
        </p:spPr>
      </p:pic>
      <p:sp>
        <p:nvSpPr>
          <p:cNvPr id="4" name="Content Placeholder 3"/>
          <p:cNvSpPr>
            <a:spLocks noGrp="1"/>
          </p:cNvSpPr>
          <p:nvPr>
            <p:ph sz="half" idx="2"/>
          </p:nvPr>
        </p:nvSpPr>
        <p:spPr/>
        <p:txBody>
          <a:bodyPr>
            <a:normAutofit fontScale="62500" lnSpcReduction="20000"/>
          </a:bodyPr>
          <a:lstStyle/>
          <a:p>
            <a:r>
              <a:rPr lang="en-GB" dirty="0"/>
              <a:t>Science Fiction films have often been used to provide social commentary on political or cultural issues which are seen to be important at the time of the film’s release</a:t>
            </a:r>
          </a:p>
          <a:p>
            <a:r>
              <a:rPr lang="en-GB" dirty="0"/>
              <a:t>The genre plays on audience’s hopes/fears by having a monster which represents (acts as a metaphor) the hopes/fears that society have at the time of the film’s release. </a:t>
            </a:r>
          </a:p>
          <a:p>
            <a:r>
              <a:rPr lang="en-GB" dirty="0"/>
              <a:t>These hopes/fears change over </a:t>
            </a:r>
            <a:r>
              <a:rPr lang="en-GB" dirty="0" smtClean="0"/>
              <a:t>time</a:t>
            </a:r>
          </a:p>
          <a:p>
            <a:r>
              <a:rPr lang="en-GB" dirty="0" smtClean="0"/>
              <a:t>History of </a:t>
            </a:r>
            <a:r>
              <a:rPr lang="en-GB" dirty="0" err="1" smtClean="0"/>
              <a:t>sci</a:t>
            </a:r>
            <a:r>
              <a:rPr lang="en-GB" dirty="0" smtClean="0"/>
              <a:t> fi on film</a:t>
            </a:r>
          </a:p>
          <a:p>
            <a:r>
              <a:rPr lang="en-GB" dirty="0">
                <a:hlinkClick r:id="rId3"/>
              </a:rPr>
              <a:t>https://</a:t>
            </a:r>
            <a:r>
              <a:rPr lang="en-GB" dirty="0" smtClean="0">
                <a:hlinkClick r:id="rId3"/>
              </a:rPr>
              <a:t>www.youtube.com/watch?v=Q9GiJENtc5o&amp;list=PLrYIGpF9a49AIbzPmbXvZazKCxJX-cVQk</a:t>
            </a:r>
            <a:endParaRPr lang="en-GB" dirty="0" smtClean="0"/>
          </a:p>
          <a:p>
            <a:endParaRPr lang="en-GB" dirty="0"/>
          </a:p>
          <a:p>
            <a:endParaRPr lang="en-GB" dirty="0"/>
          </a:p>
        </p:txBody>
      </p:sp>
    </p:spTree>
    <p:extLst>
      <p:ext uri="{BB962C8B-B14F-4D97-AF65-F5344CB8AC3E}">
        <p14:creationId xmlns:p14="http://schemas.microsoft.com/office/powerpoint/2010/main" val="1891912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Science Fiction Films – Starting Points -</a:t>
            </a:r>
            <a:br>
              <a:rPr lang="en-US" sz="3200" dirty="0" smtClean="0"/>
            </a:br>
            <a:r>
              <a:rPr lang="en-US" sz="3200" dirty="0" smtClean="0"/>
              <a:t>What do the audience expect from this kind of film?</a:t>
            </a:r>
            <a:endParaRPr lang="en-US" sz="3200" dirty="0"/>
          </a:p>
        </p:txBody>
      </p:sp>
      <p:sp>
        <p:nvSpPr>
          <p:cNvPr id="3" name="Content Placeholder 2"/>
          <p:cNvSpPr>
            <a:spLocks noGrp="1"/>
          </p:cNvSpPr>
          <p:nvPr>
            <p:ph idx="1"/>
          </p:nvPr>
        </p:nvSpPr>
        <p:spPr/>
        <p:txBody>
          <a:bodyPr>
            <a:normAutofit fontScale="85000" lnSpcReduction="10000"/>
          </a:bodyPr>
          <a:lstStyle/>
          <a:p>
            <a:r>
              <a:rPr lang="en-US" b="1" dirty="0" smtClean="0"/>
              <a:t>Spectacle</a:t>
            </a:r>
            <a:r>
              <a:rPr lang="en-US" dirty="0" smtClean="0"/>
              <a:t> - showing </a:t>
            </a:r>
            <a:r>
              <a:rPr lang="en-US" dirty="0"/>
              <a:t>audiences sights and sounds they have never seen </a:t>
            </a:r>
            <a:r>
              <a:rPr lang="en-US" dirty="0" smtClean="0"/>
              <a:t>before, for example weird looking </a:t>
            </a:r>
            <a:r>
              <a:rPr lang="en-US" dirty="0"/>
              <a:t>aliens, huge starships, distant alien worlds - all created using advanced </a:t>
            </a:r>
            <a:r>
              <a:rPr lang="en-US" dirty="0" smtClean="0"/>
              <a:t>special effects</a:t>
            </a:r>
            <a:endParaRPr lang="en-US" dirty="0"/>
          </a:p>
          <a:p>
            <a:r>
              <a:rPr lang="en-US" b="1" dirty="0" smtClean="0"/>
              <a:t>Excitement/fear</a:t>
            </a:r>
            <a:r>
              <a:rPr lang="en-US" dirty="0" smtClean="0"/>
              <a:t> </a:t>
            </a:r>
            <a:r>
              <a:rPr lang="en-US" dirty="0"/>
              <a:t>- conventions of sci-fi films are often mixed </a:t>
            </a:r>
            <a:r>
              <a:rPr lang="en-US" dirty="0" smtClean="0"/>
              <a:t>with action or horror films (Invasion of the Body Snatchers is mixed with Horror and Film Noir for example)</a:t>
            </a:r>
            <a:endParaRPr lang="en-US" dirty="0"/>
          </a:p>
          <a:p>
            <a:r>
              <a:rPr lang="en-US" b="1" dirty="0" smtClean="0"/>
              <a:t>Exploring </a:t>
            </a:r>
            <a:r>
              <a:rPr lang="en-US" b="1" dirty="0"/>
              <a:t>big, ‘what-if?’ questions</a:t>
            </a:r>
            <a:r>
              <a:rPr lang="en-US" dirty="0"/>
              <a:t>: are we alone in the universe? What would </a:t>
            </a:r>
            <a:r>
              <a:rPr lang="en-US" dirty="0" smtClean="0"/>
              <a:t>aliens look like</a:t>
            </a:r>
            <a:r>
              <a:rPr lang="en-US" dirty="0"/>
              <a:t>? What are the limits of science? What if robots took over the world?</a:t>
            </a:r>
          </a:p>
          <a:p>
            <a:r>
              <a:rPr lang="en-US" b="1" dirty="0" smtClean="0"/>
              <a:t>Exploring </a:t>
            </a:r>
            <a:r>
              <a:rPr lang="en-US" b="1" dirty="0"/>
              <a:t>social or political issues </a:t>
            </a:r>
            <a:r>
              <a:rPr lang="en-US" dirty="0"/>
              <a:t>in an enjoyable and entertaining context (e.g. recent </a:t>
            </a:r>
            <a:r>
              <a:rPr lang="en-US" dirty="0" smtClean="0"/>
              <a:t>Star Wars </a:t>
            </a:r>
            <a:r>
              <a:rPr lang="en-US" dirty="0"/>
              <a:t>films have female characters that challenge gender stereotypes).</a:t>
            </a:r>
          </a:p>
        </p:txBody>
      </p:sp>
    </p:spTree>
    <p:extLst>
      <p:ext uri="{BB962C8B-B14F-4D97-AF65-F5344CB8AC3E}">
        <p14:creationId xmlns:p14="http://schemas.microsoft.com/office/powerpoint/2010/main" val="4019923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447</TotalTime>
  <Words>2346</Words>
  <Application>Microsoft Office PowerPoint</Application>
  <PresentationFormat>On-screen Show (4:3)</PresentationFormat>
  <Paragraphs>110</Paragraphs>
  <Slides>24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Calibri Light</vt:lpstr>
      <vt:lpstr>Office Theme</vt:lpstr>
      <vt:lpstr>1_Office Theme</vt:lpstr>
      <vt:lpstr>Mainstream USA Film</vt:lpstr>
      <vt:lpstr>What do I have to do in the exam?</vt:lpstr>
      <vt:lpstr> The Two Films Key Point: ‘The Time Period when both films were made was a time of profound socio-economic change in America.’  </vt:lpstr>
      <vt:lpstr>In the exam you will get one question on E.T.</vt:lpstr>
      <vt:lpstr>In the exam you will get one question on Invasion of the Body Snatchers</vt:lpstr>
      <vt:lpstr>In the exam you will get one question which will ask you to compare both films</vt:lpstr>
      <vt:lpstr>Possible Exam Questions Areas we have to study</vt:lpstr>
      <vt:lpstr>Science Fiction Genre - Starting Points</vt:lpstr>
      <vt:lpstr>Science Fiction Films – Starting Points - What do the audience expect from this kind of film?</vt:lpstr>
      <vt:lpstr>E.T (1982)</vt:lpstr>
      <vt:lpstr>Context – Starting Point How is E.T. different to the science fiction films of the 1950s?</vt:lpstr>
      <vt:lpstr>How does E.T represent this difference from older sci fi films and also the theme of hope in the film?</vt:lpstr>
      <vt:lpstr>AMERICA IN THE 1980’S</vt:lpstr>
      <vt:lpstr>The Theme of Distrust </vt:lpstr>
      <vt:lpstr>President Nixon – Watergate Scandal</vt:lpstr>
      <vt:lpstr>Vietnam War – Scarred America</vt:lpstr>
      <vt:lpstr>Vietnam War – Body horror</vt:lpstr>
      <vt:lpstr>Ronald Reagan brought hope to the USA</vt:lpstr>
      <vt:lpstr>Suburban Living and Economic Growth</vt:lpstr>
      <vt:lpstr>Film in the 1980s – The Block Buster</vt:lpstr>
      <vt:lpstr>The Problem with Reagan’s policy on the economy</vt:lpstr>
      <vt:lpstr>E.T. and the theme of divorce</vt:lpstr>
      <vt:lpstr>How E.T. goes against Ronald Reagan’s economic policy </vt:lpstr>
      <vt:lpstr>America in the 1980’s A Paradox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M.Sheriff</dc:creator>
  <cp:lastModifiedBy>Gemma Stevens</cp:lastModifiedBy>
  <cp:revision>26</cp:revision>
  <dcterms:created xsi:type="dcterms:W3CDTF">2018-09-24T06:40:34Z</dcterms:created>
  <dcterms:modified xsi:type="dcterms:W3CDTF">2021-09-09T13:27:09Z</dcterms:modified>
</cp:coreProperties>
</file>