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8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1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5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1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6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83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6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2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0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70774-6621-CB40-8173-A8962DD00456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ECFD2-4DD6-2547-B7A5-03622C934E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2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Wie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ändert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sich</a:t>
            </a:r>
            <a:r>
              <a:rPr lang="en-US" sz="2000" dirty="0" smtClean="0">
                <a:solidFill>
                  <a:srgbClr val="0000FF"/>
                </a:solidFill>
              </a:rPr>
              <a:t> das </a:t>
            </a:r>
            <a:r>
              <a:rPr lang="en-US" sz="2000" dirty="0" err="1">
                <a:solidFill>
                  <a:srgbClr val="0000FF"/>
                </a:solidFill>
              </a:rPr>
              <a:t>L</a:t>
            </a:r>
            <a:r>
              <a:rPr lang="en-US" sz="2000" dirty="0" err="1" smtClean="0">
                <a:solidFill>
                  <a:srgbClr val="0000FF"/>
                </a:solidFill>
              </a:rPr>
              <a:t>eben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für</a:t>
            </a:r>
            <a:r>
              <a:rPr lang="en-US" sz="2000" dirty="0" smtClean="0">
                <a:solidFill>
                  <a:srgbClr val="0000FF"/>
                </a:solidFill>
              </a:rPr>
              <a:t> Michael, </a:t>
            </a:r>
            <a:r>
              <a:rPr lang="en-US" sz="2000" dirty="0" err="1" smtClean="0">
                <a:solidFill>
                  <a:srgbClr val="0000FF"/>
                </a:solidFill>
              </a:rPr>
              <a:t>nachdem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er</a:t>
            </a:r>
            <a:r>
              <a:rPr lang="en-US" sz="2000" dirty="0" smtClean="0">
                <a:solidFill>
                  <a:srgbClr val="0000FF"/>
                </a:solidFill>
              </a:rPr>
              <a:t> Hanna </a:t>
            </a:r>
            <a:r>
              <a:rPr lang="en-US" sz="2000" dirty="0" err="1" smtClean="0">
                <a:solidFill>
                  <a:srgbClr val="0000FF"/>
                </a:solidFill>
              </a:rPr>
              <a:t>kennengelernt</a:t>
            </a:r>
            <a:r>
              <a:rPr lang="en-US" sz="2000" dirty="0" smtClean="0">
                <a:solidFill>
                  <a:srgbClr val="0000FF"/>
                </a:solidFill>
              </a:rPr>
              <a:t> hat? </a:t>
            </a:r>
            <a:r>
              <a:rPr lang="en-US" sz="2000" dirty="0" err="1" smtClean="0">
                <a:solidFill>
                  <a:srgbClr val="0000FF"/>
                </a:solidFill>
              </a:rPr>
              <a:t>Inwiefern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kommt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damit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im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späteren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Leben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zurecht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GA:  </a:t>
            </a:r>
          </a:p>
          <a:p>
            <a:r>
              <a:rPr lang="en-US" sz="2400" dirty="0" err="1" smtClean="0"/>
              <a:t>Schaut</a:t>
            </a:r>
            <a:r>
              <a:rPr lang="en-US" sz="2400" dirty="0" smtClean="0"/>
              <a:t> den Roman </a:t>
            </a:r>
            <a:r>
              <a:rPr lang="en-US" sz="2400" dirty="0" err="1" smtClean="0"/>
              <a:t>als</a:t>
            </a:r>
            <a:r>
              <a:rPr lang="en-US" sz="2400" dirty="0" smtClean="0"/>
              <a:t> </a:t>
            </a:r>
            <a:r>
              <a:rPr lang="en-US" sz="2400" dirty="0" err="1" smtClean="0"/>
              <a:t>Ganzen</a:t>
            </a:r>
            <a:r>
              <a:rPr lang="en-US" sz="2400" dirty="0" smtClean="0"/>
              <a:t> an.</a:t>
            </a:r>
          </a:p>
          <a:p>
            <a:r>
              <a:rPr lang="en-US" sz="2400" dirty="0" err="1" smtClean="0"/>
              <a:t>Wie</a:t>
            </a:r>
            <a:r>
              <a:rPr lang="en-US" sz="2400" dirty="0" smtClean="0"/>
              <a:t> </a:t>
            </a:r>
            <a:r>
              <a:rPr lang="en-US" sz="2400" dirty="0" err="1" smtClean="0"/>
              <a:t>lässt</a:t>
            </a:r>
            <a:r>
              <a:rPr lang="en-US" sz="2400" dirty="0" smtClean="0"/>
              <a:t> </a:t>
            </a:r>
            <a:r>
              <a:rPr lang="en-US" sz="2400" dirty="0" err="1" smtClean="0"/>
              <a:t>sich</a:t>
            </a:r>
            <a:r>
              <a:rPr lang="en-US" sz="2400" dirty="0" smtClean="0"/>
              <a:t> der </a:t>
            </a:r>
            <a:r>
              <a:rPr lang="en-US" sz="2400" dirty="0" err="1" smtClean="0"/>
              <a:t>Hauptteil</a:t>
            </a:r>
            <a:r>
              <a:rPr lang="en-US" sz="2400" dirty="0" smtClean="0"/>
              <a:t> des </a:t>
            </a:r>
            <a:r>
              <a:rPr lang="en-US" sz="2400" dirty="0" err="1" smtClean="0"/>
              <a:t>Aufsatzes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strukturieren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Welche</a:t>
            </a:r>
            <a:r>
              <a:rPr lang="en-US" sz="2400" dirty="0" smtClean="0"/>
              <a:t> </a:t>
            </a:r>
            <a:r>
              <a:rPr lang="en-US" sz="2400" dirty="0" err="1" smtClean="0"/>
              <a:t>Aspekte</a:t>
            </a:r>
            <a:r>
              <a:rPr lang="en-US" sz="2400" dirty="0" smtClean="0"/>
              <a:t> </a:t>
            </a:r>
            <a:r>
              <a:rPr lang="en-US" sz="2400" dirty="0" err="1" smtClean="0"/>
              <a:t>wollt</a:t>
            </a:r>
            <a:r>
              <a:rPr lang="en-US" sz="2400" dirty="0" smtClean="0"/>
              <a:t> </a:t>
            </a:r>
            <a:r>
              <a:rPr lang="en-US" sz="2400" dirty="0" err="1" smtClean="0"/>
              <a:t>ihr</a:t>
            </a:r>
            <a:r>
              <a:rPr lang="en-US" sz="2400" dirty="0" smtClean="0"/>
              <a:t> in den 3-4 </a:t>
            </a:r>
            <a:r>
              <a:rPr lang="en-US" sz="2400" dirty="0" err="1" smtClean="0"/>
              <a:t>Abschnitten</a:t>
            </a:r>
            <a:r>
              <a:rPr lang="en-US" sz="2400" dirty="0" smtClean="0"/>
              <a:t> </a:t>
            </a:r>
            <a:r>
              <a:rPr lang="en-US" sz="2400" dirty="0" err="1" smtClean="0"/>
              <a:t>behandeln</a:t>
            </a:r>
            <a:r>
              <a:rPr lang="en-US" sz="2400" dirty="0" smtClean="0"/>
              <a:t>?</a:t>
            </a:r>
          </a:p>
          <a:p>
            <a:r>
              <a:rPr lang="en-US" sz="2400" dirty="0" err="1" smtClean="0"/>
              <a:t>Welche</a:t>
            </a:r>
            <a:r>
              <a:rPr lang="en-US" sz="2400" dirty="0" smtClean="0"/>
              <a:t> </a:t>
            </a:r>
            <a:r>
              <a:rPr lang="en-US" sz="2400" dirty="0" err="1" smtClean="0"/>
              <a:t>Situationen</a:t>
            </a:r>
            <a:r>
              <a:rPr lang="en-US" sz="2400" dirty="0" smtClean="0"/>
              <a:t>/</a:t>
            </a:r>
            <a:r>
              <a:rPr lang="en-US" sz="2400" dirty="0" err="1" smtClean="0"/>
              <a:t>Textstellen</a:t>
            </a:r>
            <a:r>
              <a:rPr lang="en-US" sz="2400" dirty="0" smtClean="0"/>
              <a:t> </a:t>
            </a:r>
            <a:r>
              <a:rPr lang="en-US" sz="2400" dirty="0" err="1" smtClean="0"/>
              <a:t>wollt</a:t>
            </a:r>
            <a:r>
              <a:rPr lang="en-US" sz="2400" dirty="0" smtClean="0"/>
              <a:t> </a:t>
            </a:r>
            <a:r>
              <a:rPr lang="en-US" sz="2400" dirty="0" err="1" smtClean="0"/>
              <a:t>ihr</a:t>
            </a:r>
            <a:r>
              <a:rPr lang="en-US" sz="2400" dirty="0" smtClean="0"/>
              <a:t> </a:t>
            </a:r>
            <a:r>
              <a:rPr lang="en-US" sz="2400" dirty="0" err="1" smtClean="0"/>
              <a:t>benutzen</a:t>
            </a:r>
            <a:r>
              <a:rPr lang="en-US" sz="2400" dirty="0" smtClean="0"/>
              <a:t>, um </a:t>
            </a:r>
            <a:r>
              <a:rPr lang="en-US" sz="2400" dirty="0" err="1" smtClean="0"/>
              <a:t>diese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belegen</a:t>
            </a:r>
            <a:r>
              <a:rPr lang="en-US" sz="2400" dirty="0" smtClean="0"/>
              <a:t>?</a:t>
            </a:r>
            <a:r>
              <a:rPr lang="en-US" sz="2400" dirty="0">
                <a:solidFill>
                  <a:srgbClr val="FF0000"/>
                </a:solidFill>
              </a:rPr>
              <a:t> (evidence)</a:t>
            </a:r>
            <a:endParaRPr lang="en-US" sz="2400" dirty="0" smtClean="0"/>
          </a:p>
          <a:p>
            <a:r>
              <a:rPr lang="en-US" sz="2400" dirty="0" smtClean="0"/>
              <a:t>Was </a:t>
            </a:r>
            <a:r>
              <a:rPr lang="en-US" sz="2400" dirty="0" err="1" smtClean="0"/>
              <a:t>ist</a:t>
            </a:r>
            <a:r>
              <a:rPr lang="en-US" sz="2400" dirty="0" smtClean="0"/>
              <a:t> </a:t>
            </a:r>
            <a:r>
              <a:rPr lang="en-US" sz="2400" dirty="0" err="1" smtClean="0"/>
              <a:t>eure</a:t>
            </a:r>
            <a:r>
              <a:rPr lang="en-US" sz="2400" dirty="0" smtClean="0"/>
              <a:t> Interpretation? </a:t>
            </a:r>
            <a:r>
              <a:rPr lang="en-US" sz="2400" dirty="0" smtClean="0">
                <a:solidFill>
                  <a:srgbClr val="FF0000"/>
                </a:solidFill>
              </a:rPr>
              <a:t>(evaluation)</a:t>
            </a:r>
          </a:p>
          <a:p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welcher</a:t>
            </a:r>
            <a:r>
              <a:rPr lang="en-US" sz="2400" dirty="0" smtClean="0"/>
              <a:t> </a:t>
            </a:r>
            <a:r>
              <a:rPr lang="en-US" sz="2400" dirty="0" err="1" smtClean="0"/>
              <a:t>Schlussfolgerung</a:t>
            </a:r>
            <a:r>
              <a:rPr lang="en-US" sz="2400" dirty="0" smtClean="0"/>
              <a:t> </a:t>
            </a:r>
            <a:r>
              <a:rPr lang="en-US" sz="2400" dirty="0" err="1" smtClean="0"/>
              <a:t>kommt</a:t>
            </a:r>
            <a:r>
              <a:rPr lang="en-US" sz="2400" dirty="0" smtClean="0"/>
              <a:t> </a:t>
            </a:r>
            <a:r>
              <a:rPr lang="en-US" sz="2400" dirty="0" err="1" smtClean="0"/>
              <a:t>ihr</a:t>
            </a:r>
            <a:r>
              <a:rPr lang="en-US" sz="2400" dirty="0" smtClean="0"/>
              <a:t>? </a:t>
            </a:r>
            <a:r>
              <a:rPr lang="en-US" sz="2400" dirty="0" smtClean="0">
                <a:solidFill>
                  <a:srgbClr val="FF0000"/>
                </a:solidFill>
              </a:rPr>
              <a:t>(conclusion)</a:t>
            </a:r>
          </a:p>
          <a:p>
            <a:r>
              <a:rPr lang="en-US" sz="2400" dirty="0" smtClean="0"/>
              <a:t>Was </a:t>
            </a:r>
            <a:r>
              <a:rPr lang="en-US" sz="2400" dirty="0" err="1" smtClean="0"/>
              <a:t>könnt</a:t>
            </a:r>
            <a:r>
              <a:rPr lang="en-US" sz="2400" dirty="0" smtClean="0"/>
              <a:t> </a:t>
            </a:r>
            <a:r>
              <a:rPr lang="en-US" sz="2400" dirty="0" err="1" smtClean="0"/>
              <a:t>ihr</a:t>
            </a:r>
            <a:r>
              <a:rPr lang="en-US" sz="2400" dirty="0" smtClean="0"/>
              <a:t> nun in der </a:t>
            </a:r>
            <a:r>
              <a:rPr lang="en-US" sz="2400" dirty="0" err="1" smtClean="0"/>
              <a:t>Einleitung</a:t>
            </a:r>
            <a:r>
              <a:rPr lang="en-US" sz="2400" dirty="0" smtClean="0"/>
              <a:t> </a:t>
            </a:r>
            <a:r>
              <a:rPr lang="en-US" sz="2400" dirty="0" err="1" smtClean="0"/>
              <a:t>sagen</a:t>
            </a:r>
            <a:r>
              <a:rPr lang="en-US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943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solidFill>
                  <a:srgbClr val="0000FF"/>
                </a:solidFill>
              </a:rPr>
              <a:t>Wie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ändert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sich</a:t>
            </a:r>
            <a:r>
              <a:rPr lang="en-US" sz="2000" dirty="0" smtClean="0">
                <a:solidFill>
                  <a:srgbClr val="0000FF"/>
                </a:solidFill>
              </a:rPr>
              <a:t> das </a:t>
            </a:r>
            <a:r>
              <a:rPr lang="en-US" sz="2000" dirty="0" err="1">
                <a:solidFill>
                  <a:srgbClr val="0000FF"/>
                </a:solidFill>
              </a:rPr>
              <a:t>L</a:t>
            </a:r>
            <a:r>
              <a:rPr lang="en-US" sz="2000" dirty="0" err="1" smtClean="0">
                <a:solidFill>
                  <a:srgbClr val="0000FF"/>
                </a:solidFill>
              </a:rPr>
              <a:t>eben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für</a:t>
            </a:r>
            <a:r>
              <a:rPr lang="en-US" sz="2000" dirty="0" smtClean="0">
                <a:solidFill>
                  <a:srgbClr val="0000FF"/>
                </a:solidFill>
              </a:rPr>
              <a:t> Michael, </a:t>
            </a:r>
            <a:r>
              <a:rPr lang="en-US" sz="2000" dirty="0" err="1" smtClean="0">
                <a:solidFill>
                  <a:srgbClr val="0000FF"/>
                </a:solidFill>
              </a:rPr>
              <a:t>nachdem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er</a:t>
            </a:r>
            <a:r>
              <a:rPr lang="en-US" sz="2000" dirty="0" smtClean="0">
                <a:solidFill>
                  <a:srgbClr val="0000FF"/>
                </a:solidFill>
              </a:rPr>
              <a:t> Hanna </a:t>
            </a:r>
            <a:r>
              <a:rPr lang="en-US" sz="2000" dirty="0" err="1" smtClean="0">
                <a:solidFill>
                  <a:srgbClr val="0000FF"/>
                </a:solidFill>
              </a:rPr>
              <a:t>kennengelernt</a:t>
            </a:r>
            <a:r>
              <a:rPr lang="en-US" sz="2000" dirty="0" smtClean="0">
                <a:solidFill>
                  <a:srgbClr val="0000FF"/>
                </a:solidFill>
              </a:rPr>
              <a:t> hat? </a:t>
            </a:r>
            <a:r>
              <a:rPr lang="en-US" sz="2000" dirty="0" err="1" smtClean="0">
                <a:solidFill>
                  <a:srgbClr val="0000FF"/>
                </a:solidFill>
              </a:rPr>
              <a:t>Inwiefern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kommt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damit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im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späteren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Leben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</a:rPr>
              <a:t>zurecht</a:t>
            </a:r>
            <a:r>
              <a:rPr lang="en-US" sz="2000" dirty="0" smtClean="0">
                <a:solidFill>
                  <a:srgbClr val="0000FF"/>
                </a:solidFill>
              </a:rPr>
              <a:t>?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/>
              <a:t>Teil</a:t>
            </a:r>
            <a:r>
              <a:rPr lang="en-US" sz="2400" dirty="0" smtClean="0"/>
              <a:t> 1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15 </a:t>
            </a:r>
            <a:r>
              <a:rPr lang="en-US" sz="1800" dirty="0" err="1" smtClean="0"/>
              <a:t>Jahre</a:t>
            </a:r>
            <a:r>
              <a:rPr lang="en-US" sz="1800" dirty="0" smtClean="0"/>
              <a:t> alt, </a:t>
            </a:r>
            <a:r>
              <a:rPr lang="en-US" sz="1800" dirty="0" err="1" smtClean="0"/>
              <a:t>beindruckt</a:t>
            </a:r>
            <a:r>
              <a:rPr lang="en-US" sz="1800" dirty="0" smtClean="0"/>
              <a:t>, </a:t>
            </a:r>
            <a:r>
              <a:rPr lang="en-US" sz="1800" dirty="0" err="1" smtClean="0"/>
              <a:t>überwältigt</a:t>
            </a:r>
            <a:r>
              <a:rPr lang="en-US" sz="1800" dirty="0" smtClean="0"/>
              <a:t> von den </a:t>
            </a:r>
            <a:r>
              <a:rPr lang="en-US" sz="1800" dirty="0" err="1" smtClean="0"/>
              <a:t>sexuellen</a:t>
            </a:r>
            <a:r>
              <a:rPr lang="en-US" sz="1800" dirty="0" smtClean="0"/>
              <a:t> </a:t>
            </a:r>
            <a:r>
              <a:rPr lang="en-US" sz="1800" dirty="0" err="1" smtClean="0"/>
              <a:t>Erfahrungen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r>
              <a:rPr lang="en-US" sz="1800" dirty="0" smtClean="0"/>
              <a:t> </a:t>
            </a:r>
            <a:r>
              <a:rPr lang="en-US" sz="1800" dirty="0" err="1" smtClean="0"/>
              <a:t>einer</a:t>
            </a:r>
            <a:r>
              <a:rPr lang="en-US" sz="1800" dirty="0" smtClean="0"/>
              <a:t> um 20 </a:t>
            </a:r>
            <a:r>
              <a:rPr lang="en-US" sz="1800" dirty="0" err="1" smtClean="0"/>
              <a:t>Jahre</a:t>
            </a:r>
            <a:r>
              <a:rPr lang="en-US" sz="1800" dirty="0" smtClean="0"/>
              <a:t> </a:t>
            </a:r>
            <a:r>
              <a:rPr lang="en-US" sz="1800" dirty="0" err="1" smtClean="0"/>
              <a:t>älteren</a:t>
            </a:r>
            <a:r>
              <a:rPr lang="en-US" sz="1800" dirty="0" smtClean="0"/>
              <a:t> Frau</a:t>
            </a:r>
          </a:p>
          <a:p>
            <a:r>
              <a:rPr lang="en-US" sz="1800" dirty="0" smtClean="0"/>
              <a:t> </a:t>
            </a:r>
            <a:r>
              <a:rPr lang="en-US" sz="1800" dirty="0" err="1" smtClean="0"/>
              <a:t>Abhängigkeit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H</a:t>
            </a:r>
            <a:r>
              <a:rPr lang="en-US" sz="1800" dirty="0" smtClean="0"/>
              <a:t> </a:t>
            </a:r>
            <a:r>
              <a:rPr lang="en-US" sz="1800" dirty="0" err="1" smtClean="0"/>
              <a:t>manipuliert</a:t>
            </a:r>
            <a:r>
              <a:rPr lang="en-US" sz="1800" dirty="0" smtClean="0"/>
              <a:t>, </a:t>
            </a:r>
            <a:r>
              <a:rPr lang="en-US" sz="1800" dirty="0" err="1" smtClean="0"/>
              <a:t>ist</a:t>
            </a:r>
            <a:r>
              <a:rPr lang="en-US" sz="1800" dirty="0" smtClean="0"/>
              <a:t> dominant,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offen</a:t>
            </a:r>
            <a:r>
              <a:rPr lang="en-US" sz="1800" dirty="0" smtClean="0"/>
              <a:t>, hat </a:t>
            </a:r>
            <a:r>
              <a:rPr lang="en-US" sz="1800" dirty="0" err="1" smtClean="0"/>
              <a:t>Geheimnisse</a:t>
            </a:r>
            <a:r>
              <a:rPr lang="en-US" sz="1800" dirty="0" smtClean="0"/>
              <a:t>, </a:t>
            </a:r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nimmt</a:t>
            </a:r>
            <a:r>
              <a:rPr lang="en-US" sz="1800" dirty="0" smtClean="0"/>
              <a:t> </a:t>
            </a:r>
            <a:r>
              <a:rPr lang="en-US" sz="1800" dirty="0" err="1" smtClean="0"/>
              <a:t>immer</a:t>
            </a:r>
            <a:r>
              <a:rPr lang="en-US" sz="1800" dirty="0" smtClean="0"/>
              <a:t> die </a:t>
            </a:r>
            <a:r>
              <a:rPr lang="en-US" sz="1800" dirty="0" err="1" smtClean="0"/>
              <a:t>Schuld</a:t>
            </a:r>
            <a:r>
              <a:rPr lang="en-US" sz="1800" dirty="0" smtClean="0"/>
              <a:t> auf </a:t>
            </a:r>
            <a:r>
              <a:rPr lang="en-US" sz="1800" dirty="0" err="1" smtClean="0"/>
              <a:t>sich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wird</a:t>
            </a:r>
            <a:r>
              <a:rPr lang="en-US" sz="1800" dirty="0" smtClean="0"/>
              <a:t> </a:t>
            </a:r>
            <a:r>
              <a:rPr lang="en-US" sz="1800" dirty="0" err="1" smtClean="0"/>
              <a:t>selbstbewusster</a:t>
            </a:r>
            <a:r>
              <a:rPr lang="en-US" sz="1800" dirty="0" smtClean="0"/>
              <a:t> </a:t>
            </a:r>
            <a:r>
              <a:rPr lang="en-US" sz="1800" dirty="0" err="1" smtClean="0"/>
              <a:t>zum</a:t>
            </a:r>
            <a:r>
              <a:rPr lang="en-US" sz="1800" dirty="0" smtClean="0"/>
              <a:t> </a:t>
            </a:r>
            <a:r>
              <a:rPr lang="en-US" sz="1800" dirty="0" err="1" smtClean="0"/>
              <a:t>Ende</a:t>
            </a:r>
            <a:r>
              <a:rPr lang="en-US" sz="1800" dirty="0" smtClean="0"/>
              <a:t> des 1. </a:t>
            </a:r>
            <a:r>
              <a:rPr lang="en-US" sz="1800" dirty="0" err="1" smtClean="0"/>
              <a:t>Teils</a:t>
            </a:r>
            <a:r>
              <a:rPr lang="en-US" sz="1800" dirty="0" smtClean="0"/>
              <a:t>, </a:t>
            </a:r>
            <a:r>
              <a:rPr lang="en-US" sz="1800" dirty="0" err="1" smtClean="0"/>
              <a:t>geht</a:t>
            </a:r>
            <a:r>
              <a:rPr lang="en-US" sz="1800" dirty="0" smtClean="0"/>
              <a:t> </a:t>
            </a:r>
            <a:r>
              <a:rPr lang="en-US" sz="1800" dirty="0" err="1" smtClean="0"/>
              <a:t>seinen</a:t>
            </a:r>
            <a:r>
              <a:rPr lang="en-US" sz="1800" dirty="0" smtClean="0"/>
              <a:t> </a:t>
            </a:r>
            <a:r>
              <a:rPr lang="en-US" sz="1800" dirty="0" err="1" smtClean="0"/>
              <a:t>eigenen</a:t>
            </a:r>
            <a:r>
              <a:rPr lang="en-US" sz="1800" dirty="0" smtClean="0"/>
              <a:t> </a:t>
            </a:r>
            <a:r>
              <a:rPr lang="en-US" sz="1800" dirty="0" err="1" smtClean="0"/>
              <a:t>Weg</a:t>
            </a:r>
            <a:endParaRPr lang="en-US" sz="1800" dirty="0" smtClean="0"/>
          </a:p>
          <a:p>
            <a:r>
              <a:rPr lang="en-US" sz="1800" dirty="0" err="1" smtClean="0"/>
              <a:t>Ratlosigkeit</a:t>
            </a:r>
            <a:r>
              <a:rPr lang="en-US" sz="1800" dirty="0" smtClean="0"/>
              <a:t> </a:t>
            </a:r>
            <a:r>
              <a:rPr lang="en-US" sz="1800" dirty="0" err="1" smtClean="0"/>
              <a:t>nach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Hs</a:t>
            </a:r>
            <a:r>
              <a:rPr lang="en-US" sz="1800" dirty="0" smtClean="0"/>
              <a:t> </a:t>
            </a:r>
            <a:r>
              <a:rPr lang="en-US" sz="1800" dirty="0" err="1" smtClean="0"/>
              <a:t>Verschwinden</a:t>
            </a:r>
            <a:r>
              <a:rPr lang="en-US" sz="1800" dirty="0" smtClean="0"/>
              <a:t>  SCHULD?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err="1" smtClean="0"/>
              <a:t>Zitate</a:t>
            </a:r>
            <a:r>
              <a:rPr lang="en-US" sz="1800" dirty="0" smtClean="0"/>
              <a:t>:  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0000FF"/>
                </a:solidFill>
              </a:rPr>
              <a:t>v</a:t>
            </a:r>
            <a:r>
              <a:rPr lang="en-US" sz="1800" dirty="0" err="1" smtClean="0">
                <a:solidFill>
                  <a:srgbClr val="0000FF"/>
                </a:solidFill>
              </a:rPr>
              <a:t>ollkommen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glücklich</a:t>
            </a:r>
            <a:r>
              <a:rPr lang="en-US" sz="1800" dirty="0" smtClean="0">
                <a:solidFill>
                  <a:srgbClr val="0000FF"/>
                </a:solidFill>
              </a:rPr>
              <a:t> S.44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Wir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hatten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keine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gemeinsame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Lebenswelt</a:t>
            </a:r>
            <a:r>
              <a:rPr lang="en-US" sz="1800" dirty="0" smtClean="0">
                <a:solidFill>
                  <a:srgbClr val="0000FF"/>
                </a:solidFill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</a:rPr>
              <a:t>sie</a:t>
            </a:r>
            <a:r>
              <a:rPr lang="en-US" sz="1800" dirty="0" smtClean="0">
                <a:solidFill>
                  <a:srgbClr val="0000FF"/>
                </a:solidFill>
              </a:rPr>
              <a:t> gab </a:t>
            </a:r>
            <a:r>
              <a:rPr lang="en-US" sz="1800" dirty="0" err="1" smtClean="0">
                <a:solidFill>
                  <a:srgbClr val="0000FF"/>
                </a:solidFill>
              </a:rPr>
              <a:t>mir</a:t>
            </a:r>
            <a:r>
              <a:rPr lang="en-US" sz="1800" dirty="0" smtClean="0">
                <a:solidFill>
                  <a:srgbClr val="0000FF"/>
                </a:solidFill>
              </a:rPr>
              <a:t> den </a:t>
            </a:r>
            <a:r>
              <a:rPr lang="en-US" sz="1800" dirty="0" err="1" smtClean="0">
                <a:solidFill>
                  <a:srgbClr val="0000FF"/>
                </a:solidFill>
              </a:rPr>
              <a:t>Platz</a:t>
            </a:r>
            <a:r>
              <a:rPr lang="en-US" sz="1800" dirty="0" smtClean="0">
                <a:solidFill>
                  <a:srgbClr val="0000FF"/>
                </a:solidFill>
              </a:rPr>
              <a:t>, den </a:t>
            </a:r>
            <a:r>
              <a:rPr lang="en-US" sz="1800" dirty="0" err="1" smtClean="0">
                <a:solidFill>
                  <a:srgbClr val="0000FF"/>
                </a:solidFill>
              </a:rPr>
              <a:t>sie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mir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geben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wollte</a:t>
            </a:r>
            <a:r>
              <a:rPr lang="en-US" sz="1800" dirty="0" smtClean="0">
                <a:solidFill>
                  <a:srgbClr val="0000FF"/>
                </a:solidFill>
              </a:rPr>
              <a:t>. S.75</a:t>
            </a:r>
          </a:p>
        </p:txBody>
      </p:sp>
    </p:spTree>
    <p:extLst>
      <p:ext uri="{BB962C8B-B14F-4D97-AF65-F5344CB8AC3E}">
        <p14:creationId xmlns:p14="http://schemas.microsoft.com/office/powerpoint/2010/main" val="304067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Teil</a:t>
            </a:r>
            <a:r>
              <a:rPr lang="en-US" dirty="0" smtClean="0"/>
              <a:t>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M </a:t>
            </a:r>
            <a:r>
              <a:rPr lang="en-US" sz="1800" dirty="0" err="1" smtClean="0"/>
              <a:t>zeigt</a:t>
            </a:r>
            <a:r>
              <a:rPr lang="en-US" sz="1800" dirty="0" smtClean="0"/>
              <a:t> </a:t>
            </a:r>
            <a:r>
              <a:rPr lang="en-US" sz="1800" dirty="0" err="1" smtClean="0"/>
              <a:t>Distanz</a:t>
            </a:r>
            <a:r>
              <a:rPr lang="en-US" sz="1800" dirty="0" smtClean="0"/>
              <a:t>, </a:t>
            </a:r>
            <a:r>
              <a:rPr lang="en-US" sz="1800" dirty="0" err="1" smtClean="0"/>
              <a:t>Kälte</a:t>
            </a:r>
            <a:r>
              <a:rPr lang="en-US" sz="1800" dirty="0" smtClean="0"/>
              <a:t>, </a:t>
            </a:r>
            <a:r>
              <a:rPr lang="en-US" sz="1800" dirty="0" err="1" smtClean="0"/>
              <a:t>Gefühllosigkeit</a:t>
            </a:r>
            <a:endParaRPr lang="en-US" sz="1800" dirty="0" smtClean="0"/>
          </a:p>
          <a:p>
            <a:r>
              <a:rPr lang="en-US" sz="1800" dirty="0" err="1"/>
              <a:t>e</a:t>
            </a:r>
            <a:r>
              <a:rPr lang="en-US" sz="1800" dirty="0" err="1" smtClean="0"/>
              <a:t>r</a:t>
            </a:r>
            <a:r>
              <a:rPr lang="en-US" sz="1800" dirty="0" smtClean="0"/>
              <a:t> </a:t>
            </a:r>
            <a:r>
              <a:rPr lang="en-US" sz="1800" dirty="0" err="1" smtClean="0"/>
              <a:t>ist</a:t>
            </a:r>
            <a:r>
              <a:rPr lang="en-US" sz="1800" dirty="0" smtClean="0"/>
              <a:t> ‘</a:t>
            </a:r>
            <a:r>
              <a:rPr lang="en-US" sz="1800" dirty="0" err="1" smtClean="0"/>
              <a:t>Zuschauer</a:t>
            </a:r>
            <a:r>
              <a:rPr lang="en-US" sz="1800" dirty="0" smtClean="0"/>
              <a:t>’ </a:t>
            </a:r>
            <a:r>
              <a:rPr lang="en-US" sz="1800" dirty="0" err="1" smtClean="0"/>
              <a:t>bei</a:t>
            </a:r>
            <a:r>
              <a:rPr lang="en-US" sz="1800" dirty="0" smtClean="0"/>
              <a:t> der </a:t>
            </a:r>
            <a:r>
              <a:rPr lang="en-US" sz="1800" dirty="0" err="1" smtClean="0"/>
              <a:t>Gerichtsverhandlung</a:t>
            </a:r>
            <a:endParaRPr lang="en-US" sz="1800" dirty="0" smtClean="0"/>
          </a:p>
          <a:p>
            <a:r>
              <a:rPr lang="en-US" sz="1800" dirty="0" err="1"/>
              <a:t>e</a:t>
            </a:r>
            <a:r>
              <a:rPr lang="en-US" sz="1800" dirty="0" err="1" smtClean="0"/>
              <a:t>r</a:t>
            </a:r>
            <a:r>
              <a:rPr lang="en-US" sz="1800" dirty="0" smtClean="0"/>
              <a:t> </a:t>
            </a:r>
            <a:r>
              <a:rPr lang="en-US" sz="1800" dirty="0" err="1" smtClean="0"/>
              <a:t>erkennt</a:t>
            </a:r>
            <a:r>
              <a:rPr lang="en-US" sz="1800" dirty="0" smtClean="0"/>
              <a:t> den </a:t>
            </a:r>
            <a:r>
              <a:rPr lang="en-US" sz="1800" dirty="0" err="1" smtClean="0"/>
              <a:t>Analphabetismus</a:t>
            </a:r>
            <a:r>
              <a:rPr lang="en-US" sz="1800" dirty="0" smtClean="0"/>
              <a:t>, </a:t>
            </a:r>
            <a:r>
              <a:rPr lang="en-US" sz="1800" dirty="0" err="1" smtClean="0"/>
              <a:t>teilt</a:t>
            </a:r>
            <a:r>
              <a:rPr lang="en-US" sz="1800" dirty="0" smtClean="0"/>
              <a:t> </a:t>
            </a:r>
            <a:r>
              <a:rPr lang="en-US" sz="1800" dirty="0" err="1" smtClean="0"/>
              <a:t>diesen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dem</a:t>
            </a:r>
            <a:r>
              <a:rPr lang="en-US" sz="1800" dirty="0" smtClean="0"/>
              <a:t> </a:t>
            </a:r>
            <a:r>
              <a:rPr lang="en-US" sz="1800" dirty="0"/>
              <a:t>R</a:t>
            </a:r>
            <a:r>
              <a:rPr lang="en-US" sz="1800" dirty="0" smtClean="0"/>
              <a:t>ichter </a:t>
            </a:r>
            <a:r>
              <a:rPr lang="en-US" sz="1800" dirty="0" err="1" smtClean="0"/>
              <a:t>mit</a:t>
            </a:r>
            <a:endParaRPr lang="en-US" sz="1800" dirty="0" smtClean="0"/>
          </a:p>
          <a:p>
            <a:r>
              <a:rPr lang="en-US" sz="1800" dirty="0" err="1" smtClean="0"/>
              <a:t>Schuldfrage</a:t>
            </a:r>
            <a:r>
              <a:rPr lang="en-US" sz="1800" dirty="0" smtClean="0"/>
              <a:t>: </a:t>
            </a:r>
            <a:r>
              <a:rPr lang="en-US" sz="1800" dirty="0" err="1" smtClean="0"/>
              <a:t>schuldig</a:t>
            </a:r>
            <a:r>
              <a:rPr lang="en-US" sz="1800" dirty="0" smtClean="0"/>
              <a:t>, </a:t>
            </a:r>
            <a:r>
              <a:rPr lang="en-US" sz="1800" dirty="0" err="1" smtClean="0"/>
              <a:t>weil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</a:t>
            </a:r>
            <a:r>
              <a:rPr lang="en-US" sz="1800" dirty="0" err="1" smtClean="0"/>
              <a:t>geholfen</a:t>
            </a:r>
            <a:r>
              <a:rPr lang="en-US" sz="1800" dirty="0" smtClean="0"/>
              <a:t> </a:t>
            </a:r>
            <a:r>
              <a:rPr lang="en-US" sz="1800" dirty="0" err="1" smtClean="0"/>
              <a:t>oder</a:t>
            </a:r>
            <a:r>
              <a:rPr lang="en-US" sz="1800" dirty="0" smtClean="0"/>
              <a:t> </a:t>
            </a:r>
            <a:r>
              <a:rPr lang="en-US" sz="1800" dirty="0" err="1" smtClean="0"/>
              <a:t>weil</a:t>
            </a:r>
            <a:r>
              <a:rPr lang="en-US" sz="1800" dirty="0" smtClean="0"/>
              <a:t> </a:t>
            </a:r>
            <a:r>
              <a:rPr lang="en-US" sz="1800" dirty="0" err="1" smtClean="0"/>
              <a:t>Verbrecherin</a:t>
            </a:r>
            <a:r>
              <a:rPr lang="en-US" sz="1800" dirty="0" smtClean="0"/>
              <a:t> </a:t>
            </a:r>
            <a:r>
              <a:rPr lang="en-US" sz="1800" dirty="0" err="1" smtClean="0"/>
              <a:t>geliebt</a:t>
            </a:r>
            <a:r>
              <a:rPr lang="en-US" sz="1800" dirty="0" smtClean="0"/>
              <a:t>?</a:t>
            </a:r>
          </a:p>
          <a:p>
            <a:r>
              <a:rPr lang="en-US" sz="1800" dirty="0" err="1" smtClean="0">
                <a:solidFill>
                  <a:srgbClr val="FF0000"/>
                </a:solidFill>
              </a:rPr>
              <a:t>Hs</a:t>
            </a:r>
            <a:r>
              <a:rPr lang="en-US" sz="1800" dirty="0" smtClean="0"/>
              <a:t> </a:t>
            </a:r>
            <a:r>
              <a:rPr lang="en-US" sz="1800" dirty="0" err="1" smtClean="0"/>
              <a:t>Lebenslüge</a:t>
            </a:r>
            <a:r>
              <a:rPr lang="en-US" sz="1800" dirty="0" smtClean="0"/>
              <a:t> </a:t>
            </a:r>
            <a:r>
              <a:rPr lang="en-US" sz="1800" dirty="0" err="1" smtClean="0"/>
              <a:t>macht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zum</a:t>
            </a:r>
            <a:r>
              <a:rPr lang="en-US" sz="1800" dirty="0" smtClean="0"/>
              <a:t> </a:t>
            </a:r>
            <a:r>
              <a:rPr lang="en-US" sz="1800" dirty="0" err="1" smtClean="0"/>
              <a:t>Mitwisser</a:t>
            </a:r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Zitate</a:t>
            </a:r>
            <a:r>
              <a:rPr lang="en-US" sz="1800" dirty="0" smtClean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</a:rPr>
              <a:t>a</a:t>
            </a:r>
            <a:r>
              <a:rPr lang="en-US" sz="1800" dirty="0" smtClean="0">
                <a:solidFill>
                  <a:srgbClr val="0000FF"/>
                </a:solidFill>
              </a:rPr>
              <a:t>lso </a:t>
            </a:r>
            <a:r>
              <a:rPr lang="en-US" sz="1800" dirty="0" err="1" smtClean="0">
                <a:solidFill>
                  <a:srgbClr val="0000FF"/>
                </a:solidFill>
              </a:rPr>
              <a:t>blieb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schuldig</a:t>
            </a:r>
            <a:r>
              <a:rPr lang="en-US" sz="1800" dirty="0" smtClean="0">
                <a:solidFill>
                  <a:srgbClr val="0000FF"/>
                </a:solidFill>
              </a:rPr>
              <a:t> S.129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Lebenslüge</a:t>
            </a:r>
            <a:r>
              <a:rPr lang="en-US" sz="1800" dirty="0" smtClean="0">
                <a:solidFill>
                  <a:srgbClr val="0000FF"/>
                </a:solidFill>
              </a:rPr>
              <a:t> S.138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Fingerzeig</a:t>
            </a:r>
            <a:r>
              <a:rPr lang="en-US" sz="1800" dirty="0" smtClean="0">
                <a:solidFill>
                  <a:srgbClr val="0000FF"/>
                </a:solidFill>
              </a:rPr>
              <a:t> auf </a:t>
            </a:r>
            <a:r>
              <a:rPr lang="en-US" sz="1800" dirty="0" smtClean="0">
                <a:solidFill>
                  <a:srgbClr val="FF0000"/>
                </a:solidFill>
              </a:rPr>
              <a:t>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wies</a:t>
            </a:r>
            <a:r>
              <a:rPr lang="en-US" sz="1800" dirty="0" smtClean="0">
                <a:solidFill>
                  <a:srgbClr val="0000FF"/>
                </a:solidFill>
              </a:rPr>
              <a:t> auf </a:t>
            </a:r>
            <a:r>
              <a:rPr lang="en-US" sz="1800" dirty="0" err="1" smtClean="0">
                <a:solidFill>
                  <a:srgbClr val="0000FF"/>
                </a:solidFill>
              </a:rPr>
              <a:t>mich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zurück</a:t>
            </a:r>
            <a:r>
              <a:rPr lang="en-US" sz="1800" dirty="0" smtClean="0">
                <a:solidFill>
                  <a:srgbClr val="0000FF"/>
                </a:solidFill>
              </a:rPr>
              <a:t>  S.162</a:t>
            </a:r>
          </a:p>
          <a:p>
            <a:pPr marL="0" indent="0">
              <a:buNone/>
            </a:pP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Teil</a:t>
            </a:r>
            <a:r>
              <a:rPr lang="en-US" dirty="0" smtClean="0"/>
              <a:t> 3: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err="1" smtClean="0"/>
              <a:t>Heirat</a:t>
            </a:r>
            <a:r>
              <a:rPr lang="en-US" sz="1800" dirty="0" smtClean="0"/>
              <a:t> (Gertrud), </a:t>
            </a:r>
            <a:r>
              <a:rPr lang="en-US" sz="1800" dirty="0" err="1" smtClean="0"/>
              <a:t>Tochter</a:t>
            </a:r>
            <a:r>
              <a:rPr lang="en-US" sz="1800" dirty="0" smtClean="0"/>
              <a:t> Julia   “</a:t>
            </a:r>
            <a:r>
              <a:rPr lang="en-US" sz="1800" dirty="0" err="1" smtClean="0"/>
              <a:t>normales</a:t>
            </a:r>
            <a:r>
              <a:rPr lang="en-US" sz="1800" dirty="0" smtClean="0"/>
              <a:t> </a:t>
            </a:r>
            <a:r>
              <a:rPr lang="en-US" sz="1800" dirty="0" err="1" smtClean="0"/>
              <a:t>Leben</a:t>
            </a:r>
            <a:r>
              <a:rPr lang="en-US" sz="1800" dirty="0" smtClean="0"/>
              <a:t>”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ist</a:t>
            </a:r>
            <a:r>
              <a:rPr lang="en-US" sz="1800" dirty="0" smtClean="0"/>
              <a:t> auf der </a:t>
            </a:r>
            <a:r>
              <a:rPr lang="en-US" sz="1800" dirty="0" err="1"/>
              <a:t>F</a:t>
            </a:r>
            <a:r>
              <a:rPr lang="en-US" sz="1800" dirty="0" err="1" smtClean="0"/>
              <a:t>lucht</a:t>
            </a:r>
            <a:endParaRPr lang="en-US" sz="1800" dirty="0" smtClean="0"/>
          </a:p>
          <a:p>
            <a:r>
              <a:rPr lang="en-US" sz="1800" dirty="0" err="1"/>
              <a:t>k</a:t>
            </a:r>
            <a:r>
              <a:rPr lang="en-US" sz="1800" dirty="0" err="1" smtClean="0"/>
              <a:t>eine</a:t>
            </a:r>
            <a:r>
              <a:rPr lang="en-US" sz="1800" dirty="0" smtClean="0"/>
              <a:t> Frau </a:t>
            </a:r>
            <a:r>
              <a:rPr lang="en-US" sz="1800" dirty="0" err="1" smtClean="0"/>
              <a:t>fühlt</a:t>
            </a:r>
            <a:r>
              <a:rPr lang="en-US" sz="1800" dirty="0" smtClean="0"/>
              <a:t> </a:t>
            </a:r>
            <a:r>
              <a:rPr lang="en-US" sz="1800" dirty="0" err="1" smtClean="0"/>
              <a:t>sich</a:t>
            </a:r>
            <a:r>
              <a:rPr lang="en-US" sz="1800" dirty="0" smtClean="0"/>
              <a:t> </a:t>
            </a:r>
            <a:r>
              <a:rPr lang="en-US" sz="1800" dirty="0" err="1" smtClean="0"/>
              <a:t>richtig</a:t>
            </a:r>
            <a:r>
              <a:rPr lang="en-US" sz="1800" dirty="0" smtClean="0"/>
              <a:t> an</a:t>
            </a:r>
          </a:p>
          <a:p>
            <a:r>
              <a:rPr lang="en-US" sz="1800" dirty="0" err="1" smtClean="0">
                <a:solidFill>
                  <a:srgbClr val="FF0000"/>
                </a:solidFill>
              </a:rPr>
              <a:t>Ms</a:t>
            </a:r>
            <a:r>
              <a:rPr lang="en-US" sz="1800" dirty="0" smtClean="0"/>
              <a:t> ‘</a:t>
            </a:r>
            <a:r>
              <a:rPr lang="en-US" sz="1800" dirty="0" err="1" smtClean="0"/>
              <a:t>Odyssee</a:t>
            </a:r>
            <a:r>
              <a:rPr lang="en-US" sz="1800" dirty="0" smtClean="0"/>
              <a:t>’, </a:t>
            </a:r>
            <a:r>
              <a:rPr lang="en-US" sz="1800" dirty="0" err="1" smtClean="0"/>
              <a:t>Vorlesen</a:t>
            </a:r>
            <a:r>
              <a:rPr lang="en-US" sz="1800" dirty="0" smtClean="0"/>
              <a:t> auf </a:t>
            </a:r>
            <a:r>
              <a:rPr lang="en-US" sz="1800" dirty="0" err="1" smtClean="0"/>
              <a:t>Kassetten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will die </a:t>
            </a:r>
            <a:r>
              <a:rPr lang="en-US" sz="1800" dirty="0" err="1" smtClean="0"/>
              <a:t>Verantwortung</a:t>
            </a:r>
            <a:r>
              <a:rPr lang="en-US" sz="1800" dirty="0" smtClean="0"/>
              <a:t> </a:t>
            </a:r>
            <a:r>
              <a:rPr lang="en-US" sz="1800" dirty="0" err="1" smtClean="0"/>
              <a:t>für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H</a:t>
            </a:r>
            <a:r>
              <a:rPr lang="en-US" sz="1800" dirty="0" smtClean="0"/>
              <a:t> </a:t>
            </a:r>
            <a:r>
              <a:rPr lang="en-US" sz="1800" dirty="0" err="1" smtClean="0"/>
              <a:t>nicht</a:t>
            </a:r>
            <a:r>
              <a:rPr lang="en-US" sz="1800" dirty="0" smtClean="0"/>
              <a:t> (</a:t>
            </a:r>
            <a:r>
              <a:rPr lang="en-US" sz="1800" dirty="0" err="1" smtClean="0"/>
              <a:t>Entlassung</a:t>
            </a:r>
            <a:r>
              <a:rPr lang="en-US" sz="1800" dirty="0" smtClean="0"/>
              <a:t> </a:t>
            </a:r>
            <a:r>
              <a:rPr lang="en-US" sz="1800" dirty="0" err="1" smtClean="0"/>
              <a:t>aus</a:t>
            </a:r>
            <a:r>
              <a:rPr lang="en-US" sz="1800" dirty="0" smtClean="0"/>
              <a:t> </a:t>
            </a:r>
            <a:r>
              <a:rPr lang="en-US" sz="1800" dirty="0" err="1" smtClean="0"/>
              <a:t>dem</a:t>
            </a:r>
            <a:r>
              <a:rPr lang="en-US" sz="1800" dirty="0" smtClean="0"/>
              <a:t> </a:t>
            </a:r>
            <a:r>
              <a:rPr lang="en-US" sz="1800" dirty="0" err="1" smtClean="0"/>
              <a:t>Gefängnis</a:t>
            </a:r>
            <a:r>
              <a:rPr lang="en-US" sz="1800" dirty="0" smtClean="0"/>
              <a:t>)</a:t>
            </a:r>
          </a:p>
          <a:p>
            <a:r>
              <a:rPr lang="en-US" sz="1800" dirty="0" err="1"/>
              <a:t>s</a:t>
            </a:r>
            <a:r>
              <a:rPr lang="en-US" sz="1800" dirty="0" err="1" smtClean="0"/>
              <a:t>ie</a:t>
            </a:r>
            <a:r>
              <a:rPr lang="en-US" sz="1800" dirty="0" smtClean="0"/>
              <a:t> </a:t>
            </a:r>
            <a:r>
              <a:rPr lang="en-US" sz="1800" dirty="0" err="1" smtClean="0"/>
              <a:t>ist</a:t>
            </a:r>
            <a:r>
              <a:rPr lang="en-US" sz="1800" dirty="0" smtClean="0"/>
              <a:t> </a:t>
            </a:r>
            <a:r>
              <a:rPr lang="en-US" sz="1800" dirty="0" err="1" smtClean="0"/>
              <a:t>eine</a:t>
            </a:r>
            <a:r>
              <a:rPr lang="en-US" sz="1800" dirty="0" smtClean="0"/>
              <a:t> ‘</a:t>
            </a:r>
            <a:r>
              <a:rPr lang="en-US" sz="1800" dirty="0" err="1" smtClean="0"/>
              <a:t>alte</a:t>
            </a:r>
            <a:r>
              <a:rPr lang="en-US" sz="1800" dirty="0" smtClean="0"/>
              <a:t> Frau’ </a:t>
            </a:r>
            <a:r>
              <a:rPr lang="en-US" sz="1800" dirty="0" err="1" smtClean="0"/>
              <a:t>für</a:t>
            </a:r>
            <a:r>
              <a:rPr lang="en-US" sz="1800" dirty="0" smtClean="0"/>
              <a:t> </a:t>
            </a:r>
            <a:r>
              <a:rPr lang="en-US" sz="1800" dirty="0" err="1" smtClean="0"/>
              <a:t>ihn</a:t>
            </a: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Zitate</a:t>
            </a:r>
            <a:r>
              <a:rPr lang="en-US" sz="1800" dirty="0" smtClean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Flucht</a:t>
            </a:r>
            <a:r>
              <a:rPr lang="en-US" sz="1800" dirty="0" smtClean="0">
                <a:solidFill>
                  <a:srgbClr val="0000FF"/>
                </a:solidFill>
              </a:rPr>
              <a:t> S.171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Hanna </a:t>
            </a:r>
            <a:r>
              <a:rPr lang="en-US" sz="1800" dirty="0" err="1" smtClean="0">
                <a:solidFill>
                  <a:srgbClr val="0000FF"/>
                </a:solidFill>
              </a:rPr>
              <a:t>wurde</a:t>
            </a:r>
            <a:r>
              <a:rPr lang="en-US" sz="1800" dirty="0" smtClean="0">
                <a:solidFill>
                  <a:srgbClr val="0000FF"/>
                </a:solidFill>
              </a:rPr>
              <a:t> die </a:t>
            </a:r>
            <a:r>
              <a:rPr lang="en-US" sz="1800" dirty="0" err="1" smtClean="0">
                <a:solidFill>
                  <a:srgbClr val="0000FF"/>
                </a:solidFill>
              </a:rPr>
              <a:t>Instanz</a:t>
            </a:r>
            <a:r>
              <a:rPr lang="en-US" sz="1800" dirty="0" smtClean="0">
                <a:solidFill>
                  <a:srgbClr val="0000FF"/>
                </a:solidFill>
              </a:rPr>
              <a:t> S.176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hatte</a:t>
            </a:r>
            <a:r>
              <a:rPr lang="en-US" sz="1800" dirty="0" smtClean="0">
                <a:solidFill>
                  <a:srgbClr val="0000FF"/>
                </a:solidFill>
              </a:rPr>
              <a:t> H </a:t>
            </a:r>
            <a:r>
              <a:rPr lang="en-US" sz="1800" dirty="0" err="1" smtClean="0">
                <a:solidFill>
                  <a:srgbClr val="0000FF"/>
                </a:solidFill>
              </a:rPr>
              <a:t>eine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kleine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Nische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zugebilligt</a:t>
            </a:r>
            <a:r>
              <a:rPr lang="en-US" sz="1800" dirty="0" smtClean="0">
                <a:solidFill>
                  <a:srgbClr val="0000FF"/>
                </a:solidFill>
              </a:rPr>
              <a:t> … </a:t>
            </a:r>
            <a:r>
              <a:rPr lang="en-US" sz="1800" dirty="0" err="1" smtClean="0">
                <a:solidFill>
                  <a:srgbClr val="0000FF"/>
                </a:solidFill>
              </a:rPr>
              <a:t>aber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keineswegs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einen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Platz</a:t>
            </a:r>
            <a:r>
              <a:rPr lang="en-US" sz="1800" dirty="0" smtClean="0">
                <a:solidFill>
                  <a:srgbClr val="0000FF"/>
                </a:solidFill>
              </a:rPr>
              <a:t> in </a:t>
            </a:r>
            <a:r>
              <a:rPr lang="en-US" sz="1800" dirty="0" err="1" smtClean="0">
                <a:solidFill>
                  <a:srgbClr val="0000FF"/>
                </a:solidFill>
              </a:rPr>
              <a:t>einem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Leben</a:t>
            </a:r>
            <a:r>
              <a:rPr lang="en-US" sz="1800" dirty="0" smtClean="0">
                <a:solidFill>
                  <a:srgbClr val="0000FF"/>
                </a:solidFill>
              </a:rPr>
              <a:t>. S.187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…</a:t>
            </a:r>
            <a:r>
              <a:rPr lang="en-US" sz="1800" dirty="0" err="1" smtClean="0">
                <a:solidFill>
                  <a:srgbClr val="0000FF"/>
                </a:solidFill>
              </a:rPr>
              <a:t>sie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fühlte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sich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nicht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richtig</a:t>
            </a:r>
            <a:r>
              <a:rPr lang="en-US" sz="1800" dirty="0" smtClean="0">
                <a:solidFill>
                  <a:srgbClr val="0000FF"/>
                </a:solidFill>
              </a:rPr>
              <a:t> an S.188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5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Schluss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M </a:t>
            </a:r>
            <a:r>
              <a:rPr lang="en-US" sz="1800" dirty="0" err="1" smtClean="0"/>
              <a:t>beschäftigt</a:t>
            </a:r>
            <a:r>
              <a:rPr lang="en-US" sz="1800" dirty="0" smtClean="0"/>
              <a:t> </a:t>
            </a:r>
            <a:r>
              <a:rPr lang="en-US" sz="1800" dirty="0" err="1" smtClean="0"/>
              <a:t>sich</a:t>
            </a:r>
            <a:r>
              <a:rPr lang="en-US" sz="1800" dirty="0" smtClean="0"/>
              <a:t> </a:t>
            </a:r>
            <a:r>
              <a:rPr lang="en-US" sz="1800" dirty="0" err="1" smtClean="0"/>
              <a:t>immer</a:t>
            </a:r>
            <a:r>
              <a:rPr lang="en-US" sz="1800" dirty="0" smtClean="0"/>
              <a:t> </a:t>
            </a:r>
            <a:r>
              <a:rPr lang="en-US" sz="1800" dirty="0" err="1" smtClean="0"/>
              <a:t>noch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r>
              <a:rPr lang="en-US" sz="1800" dirty="0" smtClean="0"/>
              <a:t> der </a:t>
            </a:r>
            <a:r>
              <a:rPr lang="en-US" sz="1800" dirty="0" err="1" smtClean="0"/>
              <a:t>Frage</a:t>
            </a:r>
            <a:r>
              <a:rPr lang="en-US" sz="1800" dirty="0" smtClean="0"/>
              <a:t> der </a:t>
            </a:r>
            <a:r>
              <a:rPr lang="en-US" sz="1800" dirty="0" err="1" smtClean="0"/>
              <a:t>Verantwortung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dirty="0" smtClean="0"/>
              <a:t> </a:t>
            </a:r>
            <a:r>
              <a:rPr lang="en-US" sz="1800" dirty="0" err="1" smtClean="0"/>
              <a:t>braucht</a:t>
            </a:r>
            <a:r>
              <a:rPr lang="en-US" sz="1800" dirty="0" smtClean="0"/>
              <a:t> 10 </a:t>
            </a:r>
            <a:r>
              <a:rPr lang="en-US" sz="1800" dirty="0" err="1"/>
              <a:t>J</a:t>
            </a:r>
            <a:r>
              <a:rPr lang="en-US" sz="1800" dirty="0" err="1" smtClean="0"/>
              <a:t>ahre</a:t>
            </a:r>
            <a:r>
              <a:rPr lang="en-US" sz="1800" dirty="0" smtClean="0"/>
              <a:t>, um die Geschichte </a:t>
            </a:r>
            <a:r>
              <a:rPr lang="en-US" sz="1800" dirty="0" err="1" smtClean="0"/>
              <a:t>aufzuschreiben</a:t>
            </a:r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Zitate</a:t>
            </a:r>
            <a:r>
              <a:rPr lang="en-US" sz="1800" dirty="0" smtClean="0">
                <a:solidFill>
                  <a:srgbClr val="0000FF"/>
                </a:solidFill>
              </a:rPr>
              <a:t>: 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lossagen</a:t>
            </a:r>
            <a:r>
              <a:rPr lang="en-US" sz="1800" dirty="0" smtClean="0">
                <a:solidFill>
                  <a:srgbClr val="0000FF"/>
                </a:solidFill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</a:rPr>
              <a:t>loslösen</a:t>
            </a:r>
            <a:r>
              <a:rPr lang="en-US" sz="1800" dirty="0" smtClean="0">
                <a:solidFill>
                  <a:srgbClr val="0000FF"/>
                </a:solidFill>
              </a:rPr>
              <a:t> S.205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00FF"/>
                </a:solidFill>
              </a:rPr>
              <a:t>Ich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habe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meinen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Frieden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mit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ihr</a:t>
            </a:r>
            <a:r>
              <a:rPr lang="en-US" sz="1800" dirty="0" smtClean="0">
                <a:solidFill>
                  <a:srgbClr val="0000FF"/>
                </a:solidFill>
              </a:rPr>
              <a:t> </a:t>
            </a:r>
            <a:r>
              <a:rPr lang="en-US" sz="1800" dirty="0" err="1" smtClean="0">
                <a:solidFill>
                  <a:srgbClr val="0000FF"/>
                </a:solidFill>
              </a:rPr>
              <a:t>gemacht</a:t>
            </a:r>
            <a:r>
              <a:rPr lang="en-US" sz="1800" dirty="0" smtClean="0">
                <a:solidFill>
                  <a:srgbClr val="0000FF"/>
                </a:solidFill>
              </a:rPr>
              <a:t>. S.206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0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6898</TotalTime>
  <Words>387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Wie ändert sich das Leben für Michael, nachdem er Hanna kennengelernt hat? Inwiefern kommt er damit im späteren Leben zurecht?</vt:lpstr>
      <vt:lpstr>Wie ändert sich das Leben für Michael, nachdem er Hanna kennengelernt hat? Inwiefern kommt er damit im späteren Leben zurecht?</vt:lpstr>
      <vt:lpstr>Teil 2:</vt:lpstr>
      <vt:lpstr>Teil 3:</vt:lpstr>
      <vt:lpstr>Schluss: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Benchmark Assessment</dc:title>
  <dc:creator>Jutta</dc:creator>
  <cp:lastModifiedBy>Jutta M. Gumpricht-Kim</cp:lastModifiedBy>
  <cp:revision>82</cp:revision>
  <dcterms:created xsi:type="dcterms:W3CDTF">2017-10-17T16:10:35Z</dcterms:created>
  <dcterms:modified xsi:type="dcterms:W3CDTF">2021-12-09T14:25:40Z</dcterms:modified>
</cp:coreProperties>
</file>