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7" r:id="rId6"/>
    <p:sldId id="258" r:id="rId7"/>
    <p:sldId id="259" r:id="rId8"/>
    <p:sldId id="260" r:id="rId9"/>
    <p:sldId id="274" r:id="rId10"/>
    <p:sldId id="282" r:id="rId11"/>
    <p:sldId id="280" r:id="rId12"/>
    <p:sldId id="281" r:id="rId13"/>
    <p:sldId id="261" r:id="rId14"/>
    <p:sldId id="264" r:id="rId15"/>
    <p:sldId id="270" r:id="rId16"/>
    <p:sldId id="265" r:id="rId17"/>
    <p:sldId id="266" r:id="rId18"/>
    <p:sldId id="267" r:id="rId19"/>
    <p:sldId id="268" r:id="rId20"/>
    <p:sldId id="269" r:id="rId21"/>
    <p:sldId id="277" r:id="rId22"/>
    <p:sldId id="278" r:id="rId23"/>
    <p:sldId id="271"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1" d="100"/>
          <a:sy n="101" d="100"/>
        </p:scale>
        <p:origin x="65"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FE248E-5327-4E9A-BE97-8E2CD557B10D}" type="datetimeFigureOut">
              <a:rPr lang="en-GB" smtClean="0"/>
              <a:t>08/01/2022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36AEF-D43F-4EB8-B955-6A8C8D15D30E}" type="slidenum">
              <a:rPr lang="en-GB" smtClean="0"/>
              <a:t>‹#›</a:t>
            </a:fld>
            <a:endParaRPr lang="en-GB"/>
          </a:p>
        </p:txBody>
      </p:sp>
    </p:spTree>
    <p:extLst>
      <p:ext uri="{BB962C8B-B14F-4D97-AF65-F5344CB8AC3E}">
        <p14:creationId xmlns:p14="http://schemas.microsoft.com/office/powerpoint/2010/main" val="236878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937DCA38-BE4E-4845-8885-ECDC252F47E5}" type="slidenum">
              <a:rPr lang="en-GB" smtClean="0"/>
              <a:t>12</a:t>
            </a:fld>
            <a:endParaRPr lang="en-GB"/>
          </a:p>
        </p:txBody>
      </p:sp>
    </p:spTree>
    <p:extLst>
      <p:ext uri="{BB962C8B-B14F-4D97-AF65-F5344CB8AC3E}">
        <p14:creationId xmlns:p14="http://schemas.microsoft.com/office/powerpoint/2010/main" val="3045521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051E910-76DC-4181-9B4C-99F7E1AC8B7B}" type="datetimeFigureOut">
              <a:rPr lang="en-GB" smtClean="0"/>
              <a:t>08/01/2022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2295780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51E910-76DC-4181-9B4C-99F7E1AC8B7B}" type="datetimeFigureOut">
              <a:rPr lang="en-GB" smtClean="0"/>
              <a:t>08/01/2022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129703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51E910-76DC-4181-9B4C-99F7E1AC8B7B}" type="datetimeFigureOut">
              <a:rPr lang="en-GB" smtClean="0"/>
              <a:t>08/01/2022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392587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51E910-76DC-4181-9B4C-99F7E1AC8B7B}" type="datetimeFigureOut">
              <a:rPr lang="en-GB" smtClean="0"/>
              <a:t>08/01/2022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15555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51E910-76DC-4181-9B4C-99F7E1AC8B7B}" type="datetimeFigureOut">
              <a:rPr lang="en-GB" smtClean="0"/>
              <a:t>08/01/2022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310471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051E910-76DC-4181-9B4C-99F7E1AC8B7B}" type="datetimeFigureOut">
              <a:rPr lang="en-GB" smtClean="0"/>
              <a:t>08/01/2022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367049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051E910-76DC-4181-9B4C-99F7E1AC8B7B}" type="datetimeFigureOut">
              <a:rPr lang="en-GB" smtClean="0"/>
              <a:t>08/01/2022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348012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051E910-76DC-4181-9B4C-99F7E1AC8B7B}" type="datetimeFigureOut">
              <a:rPr lang="en-GB" smtClean="0"/>
              <a:t>08/01/2022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418853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1E910-76DC-4181-9B4C-99F7E1AC8B7B}" type="datetimeFigureOut">
              <a:rPr lang="en-GB" smtClean="0"/>
              <a:t>08/01/2022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289575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51E910-76DC-4181-9B4C-99F7E1AC8B7B}" type="datetimeFigureOut">
              <a:rPr lang="en-GB" smtClean="0"/>
              <a:t>08/01/2022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123383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51E910-76DC-4181-9B4C-99F7E1AC8B7B}" type="datetimeFigureOut">
              <a:rPr lang="en-GB" smtClean="0"/>
              <a:t>08/01/2022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A2326D-ADEE-4371-9F9C-D0FF76847311}" type="slidenum">
              <a:rPr lang="en-GB" smtClean="0"/>
              <a:t>‹#›</a:t>
            </a:fld>
            <a:endParaRPr lang="en-GB"/>
          </a:p>
        </p:txBody>
      </p:sp>
    </p:spTree>
    <p:extLst>
      <p:ext uri="{BB962C8B-B14F-4D97-AF65-F5344CB8AC3E}">
        <p14:creationId xmlns:p14="http://schemas.microsoft.com/office/powerpoint/2010/main" val="389612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1E910-76DC-4181-9B4C-99F7E1AC8B7B}" type="datetimeFigureOut">
              <a:rPr lang="en-GB" smtClean="0"/>
              <a:t>08/01/2022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2326D-ADEE-4371-9F9C-D0FF76847311}" type="slidenum">
              <a:rPr lang="en-GB" smtClean="0"/>
              <a:t>‹#›</a:t>
            </a:fld>
            <a:endParaRPr lang="en-GB"/>
          </a:p>
        </p:txBody>
      </p:sp>
    </p:spTree>
    <p:extLst>
      <p:ext uri="{BB962C8B-B14F-4D97-AF65-F5344CB8AC3E}">
        <p14:creationId xmlns:p14="http://schemas.microsoft.com/office/powerpoint/2010/main" val="330791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upload.wikimedia.org/wikipedia/commons/a/a6/Hydrographic_basin.sv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bbc.co.uk/education/clips/zn3qxnb"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al-do-HGuIk"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52886" y="614149"/>
            <a:ext cx="9890347" cy="5472752"/>
          </a:xfrm>
          <a:prstGeom prst="rect">
            <a:avLst/>
          </a:prstGeom>
        </p:spPr>
      </p:pic>
    </p:spTree>
    <p:extLst>
      <p:ext uri="{BB962C8B-B14F-4D97-AF65-F5344CB8AC3E}">
        <p14:creationId xmlns:p14="http://schemas.microsoft.com/office/powerpoint/2010/main" val="663447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2766"/>
            <a:ext cx="10515600" cy="713049"/>
          </a:xfrm>
        </p:spPr>
        <p:txBody>
          <a:bodyPr/>
          <a:lstStyle/>
          <a:p>
            <a:r>
              <a:rPr lang="en-GB" b="1" dirty="0">
                <a:solidFill>
                  <a:srgbClr val="0066FF"/>
                </a:solidFill>
                <a:latin typeface="+mn-lt"/>
              </a:rPr>
              <a:t>What is the soil water budget?</a:t>
            </a:r>
            <a:endParaRPr lang="en-GB" dirty="0">
              <a:solidFill>
                <a:srgbClr val="0066FF"/>
              </a:solidFill>
              <a:latin typeface="+mn-lt"/>
            </a:endParaRPr>
          </a:p>
        </p:txBody>
      </p:sp>
      <p:sp>
        <p:nvSpPr>
          <p:cNvPr id="3" name="Content Placeholder 2"/>
          <p:cNvSpPr>
            <a:spLocks noGrp="1"/>
          </p:cNvSpPr>
          <p:nvPr>
            <p:ph idx="1"/>
          </p:nvPr>
        </p:nvSpPr>
        <p:spPr>
          <a:xfrm>
            <a:off x="838200" y="1160060"/>
            <a:ext cx="10515600" cy="846161"/>
          </a:xfrm>
        </p:spPr>
        <p:txBody>
          <a:bodyPr>
            <a:normAutofit lnSpcReduction="10000"/>
          </a:bodyPr>
          <a:lstStyle/>
          <a:p>
            <a:pPr marL="0" indent="0">
              <a:buNone/>
            </a:pPr>
            <a:r>
              <a:rPr lang="en-GB" dirty="0">
                <a:solidFill>
                  <a:srgbClr val="0066FF"/>
                </a:solidFill>
              </a:rPr>
              <a:t>The soil water budget describes the changes in the soil water store during the course of a year.</a:t>
            </a:r>
          </a:p>
          <a:p>
            <a:pPr marL="0" indent="0">
              <a:buNone/>
            </a:pPr>
            <a:endParaRPr lang="en-GB" dirty="0">
              <a:solidFill>
                <a:srgbClr val="0066FF"/>
              </a:solidFill>
            </a:endParaRPr>
          </a:p>
        </p:txBody>
      </p:sp>
      <p:pic>
        <p:nvPicPr>
          <p:cNvPr id="4" name="Picture 3" descr="C:\Users\EHooper\AppData\Local\Microsoft\Windows\Temporary Internet Files\Content.Word\0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8935" y="2190466"/>
            <a:ext cx="8194130" cy="4252629"/>
          </a:xfrm>
          <a:prstGeom prst="rect">
            <a:avLst/>
          </a:prstGeom>
          <a:noFill/>
          <a:ln>
            <a:noFill/>
          </a:ln>
        </p:spPr>
      </p:pic>
      <p:sp>
        <p:nvSpPr>
          <p:cNvPr id="5" name="TextBox 4">
            <a:extLst>
              <a:ext uri="{FF2B5EF4-FFF2-40B4-BE49-F238E27FC236}">
                <a16:creationId xmlns:a16="http://schemas.microsoft.com/office/drawing/2014/main" id="{0E64FD20-EBC3-4681-9DAB-7B7374EB1871}"/>
              </a:ext>
            </a:extLst>
          </p:cNvPr>
          <p:cNvSpPr txBox="1"/>
          <p:nvPr/>
        </p:nvSpPr>
        <p:spPr>
          <a:xfrm>
            <a:off x="293378" y="2310347"/>
            <a:ext cx="1612374" cy="1477328"/>
          </a:xfrm>
          <a:prstGeom prst="rect">
            <a:avLst/>
          </a:prstGeom>
          <a:noFill/>
        </p:spPr>
        <p:txBody>
          <a:bodyPr wrap="square" rtlCol="0">
            <a:spAutoFit/>
          </a:bodyPr>
          <a:lstStyle/>
          <a:p>
            <a:r>
              <a:rPr lang="en-GB" dirty="0"/>
              <a:t>Why is there a water surplus between November and April?</a:t>
            </a:r>
          </a:p>
        </p:txBody>
      </p:sp>
      <p:cxnSp>
        <p:nvCxnSpPr>
          <p:cNvPr id="7" name="Straight Arrow Connector 6">
            <a:extLst>
              <a:ext uri="{FF2B5EF4-FFF2-40B4-BE49-F238E27FC236}">
                <a16:creationId xmlns:a16="http://schemas.microsoft.com/office/drawing/2014/main" id="{89323289-8EDE-4828-AB23-73F8A304C7A6}"/>
              </a:ext>
            </a:extLst>
          </p:cNvPr>
          <p:cNvCxnSpPr/>
          <p:nvPr/>
        </p:nvCxnSpPr>
        <p:spPr>
          <a:xfrm>
            <a:off x="1617785" y="3111124"/>
            <a:ext cx="3387067" cy="67655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8788BFF-D338-438C-B8A3-3A91B83BB03A}"/>
              </a:ext>
            </a:extLst>
          </p:cNvPr>
          <p:cNvSpPr txBox="1"/>
          <p:nvPr/>
        </p:nvSpPr>
        <p:spPr>
          <a:xfrm>
            <a:off x="10280237" y="1655659"/>
            <a:ext cx="1525803" cy="1200329"/>
          </a:xfrm>
          <a:prstGeom prst="rect">
            <a:avLst/>
          </a:prstGeom>
          <a:noFill/>
        </p:spPr>
        <p:txBody>
          <a:bodyPr wrap="square" rtlCol="0">
            <a:spAutoFit/>
          </a:bodyPr>
          <a:lstStyle/>
          <a:p>
            <a:r>
              <a:rPr lang="en-GB" dirty="0"/>
              <a:t>Why is there not a water deficit in summer?</a:t>
            </a:r>
          </a:p>
        </p:txBody>
      </p:sp>
      <p:cxnSp>
        <p:nvCxnSpPr>
          <p:cNvPr id="10" name="Straight Arrow Connector 9">
            <a:extLst>
              <a:ext uri="{FF2B5EF4-FFF2-40B4-BE49-F238E27FC236}">
                <a16:creationId xmlns:a16="http://schemas.microsoft.com/office/drawing/2014/main" id="{8DA3AA05-C9AC-450C-8478-C354B33FD5F2}"/>
              </a:ext>
            </a:extLst>
          </p:cNvPr>
          <p:cNvCxnSpPr/>
          <p:nvPr/>
        </p:nvCxnSpPr>
        <p:spPr>
          <a:xfrm flipH="1">
            <a:off x="6206017" y="2006221"/>
            <a:ext cx="3987048" cy="12726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A81D60-95D4-4509-BE30-1CF8D5AC4B14}"/>
              </a:ext>
            </a:extLst>
          </p:cNvPr>
          <p:cNvSpPr txBox="1"/>
          <p:nvPr/>
        </p:nvSpPr>
        <p:spPr>
          <a:xfrm>
            <a:off x="10280237" y="3787675"/>
            <a:ext cx="1618385" cy="2308324"/>
          </a:xfrm>
          <a:prstGeom prst="rect">
            <a:avLst/>
          </a:prstGeom>
          <a:noFill/>
        </p:spPr>
        <p:txBody>
          <a:bodyPr wrap="square" rtlCol="0">
            <a:spAutoFit/>
          </a:bodyPr>
          <a:lstStyle/>
          <a:p>
            <a:r>
              <a:rPr lang="en-GB" dirty="0"/>
              <a:t>Why was significant precipitation needed in October and November to recharge soil water</a:t>
            </a:r>
          </a:p>
        </p:txBody>
      </p:sp>
      <p:cxnSp>
        <p:nvCxnSpPr>
          <p:cNvPr id="13" name="Straight Arrow Connector 12">
            <a:extLst>
              <a:ext uri="{FF2B5EF4-FFF2-40B4-BE49-F238E27FC236}">
                <a16:creationId xmlns:a16="http://schemas.microsoft.com/office/drawing/2014/main" id="{F31AD34C-7A6A-4C2A-9AFB-301CCF8E88DA}"/>
              </a:ext>
            </a:extLst>
          </p:cNvPr>
          <p:cNvCxnSpPr/>
          <p:nvPr/>
        </p:nvCxnSpPr>
        <p:spPr>
          <a:xfrm flipH="1" flipV="1">
            <a:off x="6682154" y="3522334"/>
            <a:ext cx="3598083" cy="119034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20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0290"/>
            <a:ext cx="10515600" cy="1325563"/>
          </a:xfrm>
        </p:spPr>
        <p:txBody>
          <a:bodyPr/>
          <a:lstStyle/>
          <a:p>
            <a:r>
              <a:rPr lang="en-GB" dirty="0">
                <a:solidFill>
                  <a:srgbClr val="0066FF"/>
                </a:solidFill>
                <a:latin typeface="+mn-lt"/>
              </a:rPr>
              <a:t>The drainage basin system</a:t>
            </a:r>
          </a:p>
        </p:txBody>
      </p:sp>
      <p:sp>
        <p:nvSpPr>
          <p:cNvPr id="3" name="Content Placeholder 2"/>
          <p:cNvSpPr>
            <a:spLocks noGrp="1"/>
          </p:cNvSpPr>
          <p:nvPr>
            <p:ph idx="1"/>
          </p:nvPr>
        </p:nvSpPr>
        <p:spPr>
          <a:xfrm>
            <a:off x="838200" y="2546251"/>
            <a:ext cx="10515600" cy="3630711"/>
          </a:xfrm>
        </p:spPr>
        <p:txBody>
          <a:bodyPr/>
          <a:lstStyle/>
          <a:p>
            <a:pPr marL="0" indent="0">
              <a:buNone/>
            </a:pPr>
            <a:r>
              <a:rPr lang="en-GB" dirty="0">
                <a:solidFill>
                  <a:srgbClr val="0066FF"/>
                </a:solidFill>
              </a:rPr>
              <a:t>A drainage basin is the area of land that is drained by a river and its tributaries. Drainage basins are separated from each other by ridges of higher land called </a:t>
            </a:r>
            <a:r>
              <a:rPr lang="en-GB" b="1" dirty="0">
                <a:solidFill>
                  <a:srgbClr val="0066FF"/>
                </a:solidFill>
              </a:rPr>
              <a:t>watersheds.</a:t>
            </a:r>
            <a:endParaRPr lang="en-GB" dirty="0">
              <a:solidFill>
                <a:srgbClr val="0066FF"/>
              </a:solidFill>
            </a:endParaRPr>
          </a:p>
          <a:p>
            <a:pPr marL="0" indent="0">
              <a:buNone/>
            </a:pPr>
            <a:r>
              <a:rPr lang="en-GB" dirty="0">
                <a:solidFill>
                  <a:srgbClr val="0066FF"/>
                </a:solidFill>
              </a:rPr>
              <a:t> </a:t>
            </a:r>
          </a:p>
          <a:p>
            <a:pPr marL="0" indent="0">
              <a:buNone/>
            </a:pPr>
            <a:r>
              <a:rPr lang="en-GB" dirty="0">
                <a:solidFill>
                  <a:srgbClr val="0066FF"/>
                </a:solidFill>
              </a:rPr>
              <a:t>Drainage basins vary hugely in size, from small local basins to major river systems such as the Mississippi and Amazon.</a:t>
            </a:r>
          </a:p>
          <a:p>
            <a:pPr marL="0" indent="0">
              <a:buNone/>
            </a:pPr>
            <a:endParaRPr lang="en-GB" dirty="0">
              <a:solidFill>
                <a:srgbClr val="0066FF"/>
              </a:solidFill>
            </a:endParaRPr>
          </a:p>
        </p:txBody>
      </p:sp>
      <p:pic>
        <p:nvPicPr>
          <p:cNvPr id="4" name="Picture 3" descr="File:Hydrographic basin.sv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277" y="92104"/>
            <a:ext cx="2625969" cy="2454147"/>
          </a:xfrm>
          <a:prstGeom prst="rect">
            <a:avLst/>
          </a:prstGeom>
          <a:noFill/>
          <a:ln>
            <a:noFill/>
          </a:ln>
        </p:spPr>
      </p:pic>
    </p:spTree>
    <p:extLst>
      <p:ext uri="{BB962C8B-B14F-4D97-AF65-F5344CB8AC3E}">
        <p14:creationId xmlns:p14="http://schemas.microsoft.com/office/powerpoint/2010/main" val="3825246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071" y="830998"/>
            <a:ext cx="8421858" cy="5614572"/>
          </a:xfrm>
          <a:prstGeom prst="rect">
            <a:avLst/>
          </a:prstGeom>
        </p:spPr>
      </p:pic>
      <p:sp>
        <p:nvSpPr>
          <p:cNvPr id="3" name="Rectangle 2"/>
          <p:cNvSpPr/>
          <p:nvPr/>
        </p:nvSpPr>
        <p:spPr>
          <a:xfrm>
            <a:off x="1638300" y="1"/>
            <a:ext cx="8915400" cy="830997"/>
          </a:xfrm>
          <a:prstGeom prst="rect">
            <a:avLst/>
          </a:prstGeom>
        </p:spPr>
        <p:txBody>
          <a:bodyPr wrap="square">
            <a:spAutoFit/>
          </a:bodyPr>
          <a:lstStyle/>
          <a:p>
            <a:r>
              <a:rPr lang="en-GB" sz="2400" dirty="0">
                <a:solidFill>
                  <a:srgbClr val="0066FF"/>
                </a:solidFill>
                <a:latin typeface="Calibri" panose="020F0502020204030204" pitchFamily="34" charset="0"/>
              </a:rPr>
              <a:t>Drainage basin video:</a:t>
            </a:r>
            <a:r>
              <a:rPr lang="en-GB" sz="2400" dirty="0">
                <a:solidFill>
                  <a:srgbClr val="0066FF"/>
                </a:solidFill>
                <a:latin typeface="Calibri" panose="020F0502020204030204" pitchFamily="34" charset="0"/>
                <a:hlinkClick r:id="rId4"/>
              </a:rPr>
              <a:t> http://www.bbc.co.uk/education/clips/zn3qxnb</a:t>
            </a:r>
            <a:r>
              <a:rPr lang="en-GB" sz="2400" dirty="0">
                <a:solidFill>
                  <a:srgbClr val="0066FF"/>
                </a:solidFill>
                <a:latin typeface="Calibri" panose="020F0502020204030204" pitchFamily="34" charset="0"/>
              </a:rPr>
              <a:t> </a:t>
            </a:r>
          </a:p>
          <a:p>
            <a:endParaRPr lang="en-GB" sz="2400" dirty="0">
              <a:solidFill>
                <a:srgbClr val="0066FF"/>
              </a:solidFill>
              <a:latin typeface="Calibri" panose="020F0502020204030204" pitchFamily="34" charset="0"/>
            </a:endParaRPr>
          </a:p>
        </p:txBody>
      </p:sp>
    </p:spTree>
    <p:extLst>
      <p:ext uri="{BB962C8B-B14F-4D97-AF65-F5344CB8AC3E}">
        <p14:creationId xmlns:p14="http://schemas.microsoft.com/office/powerpoint/2010/main" val="534044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3991"/>
          </a:xfrm>
        </p:spPr>
        <p:txBody>
          <a:bodyPr/>
          <a:lstStyle/>
          <a:p>
            <a:r>
              <a:rPr lang="en-GB" b="1" dirty="0">
                <a:solidFill>
                  <a:srgbClr val="0066FF"/>
                </a:solidFill>
              </a:rPr>
              <a:t>What is the drainage basin system?</a:t>
            </a:r>
            <a:endParaRPr lang="en-GB" dirty="0">
              <a:solidFill>
                <a:srgbClr val="0066FF"/>
              </a:solidFill>
            </a:endParaRPr>
          </a:p>
        </p:txBody>
      </p:sp>
      <p:sp>
        <p:nvSpPr>
          <p:cNvPr id="3" name="Content Placeholder 2"/>
          <p:cNvSpPr>
            <a:spLocks noGrp="1"/>
          </p:cNvSpPr>
          <p:nvPr>
            <p:ph idx="1"/>
          </p:nvPr>
        </p:nvSpPr>
        <p:spPr>
          <a:xfrm>
            <a:off x="23457" y="1690688"/>
            <a:ext cx="6632812" cy="4246088"/>
          </a:xfrm>
        </p:spPr>
        <p:txBody>
          <a:bodyPr>
            <a:normAutofit/>
          </a:bodyPr>
          <a:lstStyle/>
          <a:p>
            <a:pPr marL="0" indent="0" algn="just">
              <a:buNone/>
            </a:pPr>
            <a:r>
              <a:rPr lang="en-GB" sz="2600" dirty="0">
                <a:solidFill>
                  <a:srgbClr val="0066FF"/>
                </a:solidFill>
              </a:rPr>
              <a:t>The movement of water within the drainage basin is illustrated by the drainage basin system, an open system, with inputs and outputs. </a:t>
            </a:r>
          </a:p>
          <a:p>
            <a:pPr marL="0" indent="0" algn="just">
              <a:buNone/>
            </a:pPr>
            <a:endParaRPr lang="en-GB" sz="2600" dirty="0">
              <a:solidFill>
                <a:srgbClr val="0066FF"/>
              </a:solidFill>
            </a:endParaRPr>
          </a:p>
          <a:p>
            <a:pPr marL="0" indent="0" algn="just">
              <a:buNone/>
            </a:pPr>
            <a:r>
              <a:rPr lang="en-GB" sz="2600" dirty="0">
                <a:solidFill>
                  <a:srgbClr val="0066FF"/>
                </a:solidFill>
              </a:rPr>
              <a:t>Although its links with the water cycle make it an open system, when it comes to flood management and planning it is considered a closed system because what happens in a drainage basin is contained within that basin and won’t affect neighbouring basins.</a:t>
            </a:r>
          </a:p>
          <a:p>
            <a:pPr marL="0" indent="0" algn="just">
              <a:buNone/>
            </a:pPr>
            <a:endParaRPr lang="en-GB" sz="2600" dirty="0">
              <a:solidFill>
                <a:srgbClr val="0066FF"/>
              </a:solidFill>
            </a:endParaRPr>
          </a:p>
        </p:txBody>
      </p:sp>
      <p:pic>
        <p:nvPicPr>
          <p:cNvPr id="4" name="Picture 3" descr="C:\Users\EHooper\AppData\Local\Microsoft\Windows\Temporary Internet Files\Content.Word\00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281" y="1786223"/>
            <a:ext cx="5048250" cy="3670935"/>
          </a:xfrm>
          <a:prstGeom prst="rect">
            <a:avLst/>
          </a:prstGeom>
          <a:noFill/>
          <a:ln>
            <a:noFill/>
          </a:ln>
        </p:spPr>
      </p:pic>
    </p:spTree>
    <p:extLst>
      <p:ext uri="{BB962C8B-B14F-4D97-AF65-F5344CB8AC3E}">
        <p14:creationId xmlns:p14="http://schemas.microsoft.com/office/powerpoint/2010/main" val="345445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ara\Pictures\Dell\scan 20-09-2009 15h26m25s.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43574" y="196948"/>
            <a:ext cx="8752451" cy="3418450"/>
          </a:xfrm>
          <a:prstGeom prst="rect">
            <a:avLst/>
          </a:prstGeom>
          <a:noFill/>
        </p:spPr>
      </p:pic>
      <p:sp>
        <p:nvSpPr>
          <p:cNvPr id="5" name="Rectangle 4"/>
          <p:cNvSpPr/>
          <p:nvPr/>
        </p:nvSpPr>
        <p:spPr>
          <a:xfrm>
            <a:off x="687786" y="3967089"/>
            <a:ext cx="10664025" cy="2678682"/>
          </a:xfrm>
          <a:prstGeom prst="rect">
            <a:avLst/>
          </a:prstGeom>
        </p:spPr>
        <p:txBody>
          <a:bodyPr wrap="square">
            <a:spAutoFit/>
          </a:bodyPr>
          <a:lstStyle/>
          <a:p>
            <a:pPr marL="342900" lvl="0" indent="-342900">
              <a:spcBef>
                <a:spcPts val="750"/>
              </a:spcBef>
              <a:spcAft>
                <a:spcPts val="0"/>
              </a:spcAft>
              <a:buFont typeface="+mj-lt"/>
              <a:buAutoNum type="arabicParenR"/>
            </a:pPr>
            <a:r>
              <a:rPr lang="en-US" sz="2000" dirty="0">
                <a:solidFill>
                  <a:srgbClr val="0066FF"/>
                </a:solidFill>
                <a:effectLst/>
                <a:ea typeface="Times New Roman" panose="02020603050405020304" pitchFamily="18" charset="0"/>
                <a:cs typeface="Times New Roman" panose="02020603050405020304" pitchFamily="18" charset="0"/>
              </a:rPr>
              <a:t>On the drainage basin flow diagram shade in the stages: inputs (blue), stores (green), flows (yellow) and outputs (red).</a:t>
            </a:r>
            <a:endParaRPr lang="en-GB" sz="2000" dirty="0">
              <a:solidFill>
                <a:srgbClr val="0066FF"/>
              </a:solidFill>
              <a:ea typeface="Times New Roman" panose="02020603050405020304" pitchFamily="18" charset="0"/>
              <a:cs typeface="Times New Roman" panose="02020603050405020304" pitchFamily="18" charset="0"/>
            </a:endParaRPr>
          </a:p>
          <a:p>
            <a:pPr marL="342900" lvl="0" indent="-342900">
              <a:spcBef>
                <a:spcPts val="750"/>
              </a:spcBef>
              <a:spcAft>
                <a:spcPts val="0"/>
              </a:spcAft>
              <a:buFont typeface="+mj-lt"/>
              <a:buAutoNum type="arabicParenR"/>
            </a:pPr>
            <a:r>
              <a:rPr lang="en-US" sz="2000" dirty="0">
                <a:solidFill>
                  <a:srgbClr val="0066FF"/>
                </a:solidFill>
                <a:effectLst/>
                <a:ea typeface="Times New Roman" panose="02020603050405020304" pitchFamily="18" charset="0"/>
                <a:cs typeface="Times New Roman" panose="02020603050405020304" pitchFamily="18" charset="0"/>
              </a:rPr>
              <a:t>Describe at least two different paths that water could follow from an input to an output stage.</a:t>
            </a:r>
            <a:endParaRPr lang="en-GB" sz="2000" dirty="0">
              <a:solidFill>
                <a:srgbClr val="0066FF"/>
              </a:solidFill>
              <a:effectLst/>
              <a:ea typeface="Times New Roman" panose="02020603050405020304" pitchFamily="18" charset="0"/>
              <a:cs typeface="Times New Roman" panose="02020603050405020304" pitchFamily="18" charset="0"/>
            </a:endParaRPr>
          </a:p>
          <a:p>
            <a:pPr marL="800100" indent="-342900">
              <a:spcAft>
                <a:spcPts val="0"/>
              </a:spcAft>
              <a:buFont typeface="+mj-lt"/>
              <a:buAutoNum type="arabicParenR"/>
            </a:pPr>
            <a:endParaRPr lang="en-GB" sz="2000" dirty="0">
              <a:solidFill>
                <a:srgbClr val="0066FF"/>
              </a:solidFill>
              <a:effectLst/>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arenR"/>
            </a:pPr>
            <a:r>
              <a:rPr lang="en-US" sz="2000" dirty="0">
                <a:solidFill>
                  <a:srgbClr val="0066FF"/>
                </a:solidFill>
                <a:effectLst/>
                <a:ea typeface="Times New Roman" panose="02020603050405020304" pitchFamily="18" charset="0"/>
                <a:cs typeface="Times New Roman" panose="02020603050405020304" pitchFamily="18" charset="0"/>
              </a:rPr>
              <a:t>Explain how different paths might exist depending on whether the environmental conditions were:</a:t>
            </a:r>
            <a:endParaRPr lang="en-GB" sz="2000" dirty="0">
              <a:solidFill>
                <a:srgbClr val="0066FF"/>
              </a:solidFill>
              <a:effectLst/>
              <a:ea typeface="Calibri" panose="020F0502020204030204" pitchFamily="34" charset="0"/>
              <a:cs typeface="Times New Roman" panose="02020603050405020304" pitchFamily="18" charset="0"/>
            </a:endParaRPr>
          </a:p>
          <a:p>
            <a:pPr lvl="0">
              <a:spcAft>
                <a:spcPts val="0"/>
              </a:spcAft>
            </a:pPr>
            <a:r>
              <a:rPr lang="en-GB" sz="2000" dirty="0">
                <a:solidFill>
                  <a:srgbClr val="0066FF"/>
                </a:solidFill>
                <a:effectLst/>
                <a:ea typeface="Calibri" panose="020F0502020204030204" pitchFamily="34" charset="0"/>
                <a:cs typeface="Times New Roman" panose="02020603050405020304" pitchFamily="18" charset="0"/>
              </a:rPr>
              <a:t>	a) Extremely hot and dry </a:t>
            </a:r>
          </a:p>
          <a:p>
            <a:pPr>
              <a:lnSpc>
                <a:spcPct val="107000"/>
              </a:lnSpc>
              <a:spcAft>
                <a:spcPts val="800"/>
              </a:spcAft>
            </a:pPr>
            <a:r>
              <a:rPr lang="en-GB" sz="2000" dirty="0">
                <a:solidFill>
                  <a:srgbClr val="0066FF"/>
                </a:solidFill>
                <a:effectLst/>
                <a:ea typeface="Calibri" panose="020F0502020204030204" pitchFamily="34" charset="0"/>
                <a:cs typeface="Times New Roman" panose="02020603050405020304" pitchFamily="18" charset="0"/>
              </a:rPr>
              <a:t>	b) Very cold</a:t>
            </a:r>
          </a:p>
        </p:txBody>
      </p:sp>
    </p:spTree>
    <p:extLst>
      <p:ext uri="{BB962C8B-B14F-4D97-AF65-F5344CB8AC3E}">
        <p14:creationId xmlns:p14="http://schemas.microsoft.com/office/powerpoint/2010/main" val="332491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l="12476" r="12761"/>
          <a:stretch>
            <a:fillRect/>
          </a:stretch>
        </p:blipFill>
        <p:spPr bwMode="auto">
          <a:xfrm>
            <a:off x="2168288" y="84408"/>
            <a:ext cx="8326364" cy="6216430"/>
          </a:xfrm>
          <a:prstGeom prst="rect">
            <a:avLst/>
          </a:prstGeom>
          <a:noFill/>
          <a:ln>
            <a:noFill/>
          </a:ln>
          <a:effectLst/>
        </p:spPr>
      </p:pic>
      <p:sp>
        <p:nvSpPr>
          <p:cNvPr id="5" name="Rectangle 4"/>
          <p:cNvSpPr/>
          <p:nvPr/>
        </p:nvSpPr>
        <p:spPr>
          <a:xfrm>
            <a:off x="3913275" y="6432396"/>
            <a:ext cx="5405711" cy="400110"/>
          </a:xfrm>
          <a:prstGeom prst="rect">
            <a:avLst/>
          </a:prstGeom>
        </p:spPr>
        <p:txBody>
          <a:bodyPr wrap="none">
            <a:spAutoFit/>
          </a:bodyPr>
          <a:lstStyle/>
          <a:p>
            <a:r>
              <a:rPr lang="en-GB" altLang="en-US" sz="2000" dirty="0">
                <a:hlinkClick r:id="rId3"/>
              </a:rPr>
              <a:t>https://www.youtube.com/watch?v=al-do-HGuIk</a:t>
            </a:r>
            <a:r>
              <a:rPr lang="en-GB" altLang="en-US" sz="2000" dirty="0"/>
              <a:t>  </a:t>
            </a:r>
          </a:p>
        </p:txBody>
      </p:sp>
    </p:spTree>
    <p:extLst>
      <p:ext uri="{BB962C8B-B14F-4D97-AF65-F5344CB8AC3E}">
        <p14:creationId xmlns:p14="http://schemas.microsoft.com/office/powerpoint/2010/main" val="932751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Use p16 Oxford to help you answer the following questions:</a:t>
            </a:r>
            <a:br>
              <a:rPr lang="en-GB" dirty="0"/>
            </a:br>
            <a:endParaRPr lang="en-GB" dirty="0"/>
          </a:p>
        </p:txBody>
      </p:sp>
      <p:sp>
        <p:nvSpPr>
          <p:cNvPr id="3" name="Content Placeholder 2"/>
          <p:cNvSpPr>
            <a:spLocks noGrp="1"/>
          </p:cNvSpPr>
          <p:nvPr>
            <p:ph idx="1"/>
          </p:nvPr>
        </p:nvSpPr>
        <p:spPr/>
        <p:txBody>
          <a:bodyPr>
            <a:noAutofit/>
          </a:bodyPr>
          <a:lstStyle/>
          <a:p>
            <a:pPr marL="0" indent="0">
              <a:buNone/>
            </a:pPr>
            <a:r>
              <a:rPr lang="en-GB" sz="2400" dirty="0">
                <a:solidFill>
                  <a:srgbClr val="0066FF"/>
                </a:solidFill>
              </a:rPr>
              <a:t>1) Describe the different possible pathways of precipitation.</a:t>
            </a:r>
          </a:p>
          <a:p>
            <a:pPr marL="0" indent="0">
              <a:buNone/>
            </a:pPr>
            <a:endParaRPr lang="en-GB" sz="2400" dirty="0">
              <a:solidFill>
                <a:srgbClr val="0066FF"/>
              </a:solidFill>
            </a:endParaRPr>
          </a:p>
          <a:p>
            <a:pPr marL="0" indent="0">
              <a:buNone/>
            </a:pPr>
            <a:r>
              <a:rPr lang="en-GB" sz="2400" dirty="0">
                <a:solidFill>
                  <a:srgbClr val="0066FF"/>
                </a:solidFill>
              </a:rPr>
              <a:t>2) Explain the link between groundwater flow and rivers.</a:t>
            </a:r>
          </a:p>
          <a:p>
            <a:pPr marL="0" indent="0">
              <a:buNone/>
            </a:pPr>
            <a:endParaRPr lang="en-GB" sz="2400" dirty="0">
              <a:solidFill>
                <a:srgbClr val="0066FF"/>
              </a:solidFill>
            </a:endParaRPr>
          </a:p>
          <a:p>
            <a:pPr marL="0" indent="0">
              <a:buNone/>
            </a:pPr>
            <a:r>
              <a:rPr lang="en-GB" sz="2400" dirty="0">
                <a:solidFill>
                  <a:srgbClr val="0066FF"/>
                </a:solidFill>
              </a:rPr>
              <a:t>3) Why is infiltration and </a:t>
            </a:r>
            <a:r>
              <a:rPr lang="en-GB" sz="2400" i="1" dirty="0">
                <a:solidFill>
                  <a:srgbClr val="0066FF"/>
                </a:solidFill>
              </a:rPr>
              <a:t>infiltration capacity</a:t>
            </a:r>
            <a:r>
              <a:rPr lang="en-GB" sz="2400" dirty="0">
                <a:solidFill>
                  <a:srgbClr val="0066FF"/>
                </a:solidFill>
              </a:rPr>
              <a:t> such as important factor?</a:t>
            </a:r>
          </a:p>
          <a:p>
            <a:pPr marL="0" indent="0">
              <a:buNone/>
            </a:pPr>
            <a:endParaRPr lang="en-GB" sz="2400" dirty="0">
              <a:solidFill>
                <a:srgbClr val="0066FF"/>
              </a:solidFill>
            </a:endParaRPr>
          </a:p>
          <a:p>
            <a:pPr marL="0" indent="0">
              <a:buNone/>
            </a:pPr>
            <a:r>
              <a:rPr lang="en-GB" sz="2400" dirty="0">
                <a:solidFill>
                  <a:srgbClr val="0066FF"/>
                </a:solidFill>
              </a:rPr>
              <a:t>4) Why is overland flow more likely in urban areas?</a:t>
            </a:r>
          </a:p>
          <a:p>
            <a:pPr marL="0" indent="0">
              <a:buNone/>
            </a:pPr>
            <a:endParaRPr lang="en-GB" sz="2400" dirty="0">
              <a:solidFill>
                <a:srgbClr val="0066FF"/>
              </a:solidFill>
            </a:endParaRPr>
          </a:p>
          <a:p>
            <a:pPr marL="0" indent="0">
              <a:buNone/>
            </a:pPr>
            <a:r>
              <a:rPr lang="en-GB" sz="2400" dirty="0">
                <a:solidFill>
                  <a:srgbClr val="0066FF"/>
                </a:solidFill>
              </a:rPr>
              <a:t>5) Explain how water moves through soil and account for different transfer speeds.</a:t>
            </a:r>
          </a:p>
          <a:p>
            <a:pPr marL="0" indent="0">
              <a:buNone/>
            </a:pPr>
            <a:endParaRPr lang="en-GB" sz="1800" dirty="0">
              <a:solidFill>
                <a:srgbClr val="0066FF"/>
              </a:solidFill>
            </a:endParaRPr>
          </a:p>
          <a:p>
            <a:endParaRPr lang="en-GB" sz="1800" dirty="0">
              <a:solidFill>
                <a:srgbClr val="0066FF"/>
              </a:solidFill>
            </a:endParaRPr>
          </a:p>
        </p:txBody>
      </p:sp>
    </p:spTree>
    <p:extLst>
      <p:ext uri="{BB962C8B-B14F-4D97-AF65-F5344CB8AC3E}">
        <p14:creationId xmlns:p14="http://schemas.microsoft.com/office/powerpoint/2010/main" val="75065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352"/>
            <a:ext cx="10515600" cy="876821"/>
          </a:xfrm>
        </p:spPr>
        <p:txBody>
          <a:bodyPr/>
          <a:lstStyle/>
          <a:p>
            <a:r>
              <a:rPr lang="en-GB" dirty="0">
                <a:solidFill>
                  <a:srgbClr val="0066FF"/>
                </a:solidFill>
                <a:latin typeface="+mn-lt"/>
              </a:rPr>
              <a:t>What is the role of vegetation?</a:t>
            </a:r>
          </a:p>
        </p:txBody>
      </p:sp>
      <p:pic>
        <p:nvPicPr>
          <p:cNvPr id="4" name="Picture 3" descr="C:\Users\EHooper\AppData\Local\Microsoft\Windows\Temporary Internet Files\Content.Word\00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241946"/>
            <a:ext cx="6108510" cy="5304293"/>
          </a:xfrm>
          <a:prstGeom prst="rect">
            <a:avLst/>
          </a:prstGeom>
          <a:noFill/>
          <a:ln>
            <a:noFill/>
          </a:ln>
        </p:spPr>
      </p:pic>
      <p:sp>
        <p:nvSpPr>
          <p:cNvPr id="5" name="Rectangle 4"/>
          <p:cNvSpPr/>
          <p:nvPr/>
        </p:nvSpPr>
        <p:spPr>
          <a:xfrm>
            <a:off x="6922828" y="2497673"/>
            <a:ext cx="5269172" cy="2463367"/>
          </a:xfrm>
          <a:prstGeom prst="rect">
            <a:avLst/>
          </a:prstGeom>
        </p:spPr>
        <p:txBody>
          <a:bodyPr wrap="square">
            <a:spAutoFit/>
          </a:bodyPr>
          <a:lstStyle/>
          <a:p>
            <a:pPr algn="ctr">
              <a:lnSpc>
                <a:spcPct val="107000"/>
              </a:lnSpc>
              <a:spcAft>
                <a:spcPts val="800"/>
              </a:spcAft>
            </a:pPr>
            <a:r>
              <a:rPr lang="en-GB" sz="4800" i="1" dirty="0">
                <a:solidFill>
                  <a:srgbClr val="0066FF"/>
                </a:solidFill>
                <a:latin typeface="Calibri" panose="020F0502020204030204" pitchFamily="34" charset="0"/>
                <a:ea typeface="Calibri" panose="020F0502020204030204" pitchFamily="34" charset="0"/>
                <a:cs typeface="Times New Roman" panose="02020603050405020304" pitchFamily="18" charset="0"/>
              </a:rPr>
              <a:t>Why is forest cover an influential factor?</a:t>
            </a:r>
            <a:endParaRPr lang="en-GB" sz="4800" i="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9149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D34FE3-AF1B-4122-A97F-1DC08E2A024E}"/>
              </a:ext>
            </a:extLst>
          </p:cNvPr>
          <p:cNvPicPr>
            <a:picLocks noChangeAspect="1"/>
          </p:cNvPicPr>
          <p:nvPr/>
        </p:nvPicPr>
        <p:blipFill rotWithShape="1">
          <a:blip r:embed="rId2"/>
          <a:srcRect l="3049" t="31046" r="5448" b="11047"/>
          <a:stretch/>
        </p:blipFill>
        <p:spPr>
          <a:xfrm>
            <a:off x="78147" y="380443"/>
            <a:ext cx="11754294" cy="4959119"/>
          </a:xfrm>
          <a:prstGeom prst="rect">
            <a:avLst/>
          </a:prstGeom>
        </p:spPr>
      </p:pic>
    </p:spTree>
    <p:extLst>
      <p:ext uri="{BB962C8B-B14F-4D97-AF65-F5344CB8AC3E}">
        <p14:creationId xmlns:p14="http://schemas.microsoft.com/office/powerpoint/2010/main" val="149828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1C9B11-555E-4B37-9DF6-AD3198D3E10A}"/>
              </a:ext>
            </a:extLst>
          </p:cNvPr>
          <p:cNvPicPr>
            <a:picLocks noChangeAspect="1"/>
          </p:cNvPicPr>
          <p:nvPr/>
        </p:nvPicPr>
        <p:blipFill rotWithShape="1">
          <a:blip r:embed="rId2"/>
          <a:srcRect l="23312" t="20633" r="16023" b="21167"/>
          <a:stretch/>
        </p:blipFill>
        <p:spPr>
          <a:xfrm>
            <a:off x="1041214" y="380444"/>
            <a:ext cx="8807822" cy="5633238"/>
          </a:xfrm>
          <a:prstGeom prst="rect">
            <a:avLst/>
          </a:prstGeom>
        </p:spPr>
      </p:pic>
    </p:spTree>
    <p:extLst>
      <p:ext uri="{BB962C8B-B14F-4D97-AF65-F5344CB8AC3E}">
        <p14:creationId xmlns:p14="http://schemas.microsoft.com/office/powerpoint/2010/main" val="215596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6000" dirty="0">
                <a:solidFill>
                  <a:srgbClr val="0066FF"/>
                </a:solidFill>
                <a:latin typeface="+mn-lt"/>
              </a:rPr>
              <a:t>What processes influence water stores at the local scale?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684" y="1977291"/>
            <a:ext cx="7030632" cy="4259736"/>
          </a:xfrm>
          <a:prstGeom prst="rect">
            <a:avLst/>
          </a:prstGeom>
        </p:spPr>
      </p:pic>
    </p:spTree>
    <p:extLst>
      <p:ext uri="{BB962C8B-B14F-4D97-AF65-F5344CB8AC3E}">
        <p14:creationId xmlns:p14="http://schemas.microsoft.com/office/powerpoint/2010/main" val="1563945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81090"/>
            <a:ext cx="9144000" cy="1015663"/>
          </a:xfrm>
          <a:prstGeom prst="rect">
            <a:avLst/>
          </a:prstGeom>
          <a:noFill/>
        </p:spPr>
        <p:txBody>
          <a:bodyPr wrap="square" rtlCol="0">
            <a:spAutoFit/>
          </a:bodyPr>
          <a:lstStyle/>
          <a:p>
            <a:pPr algn="ctr"/>
            <a:r>
              <a:rPr lang="en-GB" sz="6000" dirty="0">
                <a:solidFill>
                  <a:srgbClr val="0066FF"/>
                </a:solidFill>
                <a:latin typeface="Calibri" panose="020F0502020204030204" pitchFamily="34" charset="0"/>
              </a:rPr>
              <a:t>Exam style question:</a:t>
            </a:r>
          </a:p>
        </p:txBody>
      </p:sp>
      <p:sp>
        <p:nvSpPr>
          <p:cNvPr id="5" name="Rectangle 4"/>
          <p:cNvSpPr/>
          <p:nvPr/>
        </p:nvSpPr>
        <p:spPr>
          <a:xfrm>
            <a:off x="112541" y="2099872"/>
            <a:ext cx="11966917" cy="1138773"/>
          </a:xfrm>
          <a:prstGeom prst="rect">
            <a:avLst/>
          </a:prstGeom>
          <a:ln w="19050">
            <a:solidFill>
              <a:srgbClr val="0066FF"/>
            </a:solidFill>
          </a:ln>
        </p:spPr>
        <p:txBody>
          <a:bodyPr wrap="square">
            <a:spAutoFit/>
          </a:bodyPr>
          <a:lstStyle/>
          <a:p>
            <a:r>
              <a:rPr lang="en-GB" sz="3400" dirty="0">
                <a:solidFill>
                  <a:srgbClr val="0066FF"/>
                </a:solidFill>
                <a:latin typeface="Calibri" panose="020F0502020204030204" pitchFamily="34" charset="0"/>
              </a:rPr>
              <a:t>Describe the different ways that water can enter a river channel </a:t>
            </a:r>
          </a:p>
          <a:p>
            <a:r>
              <a:rPr lang="en-GB" sz="3400" dirty="0">
                <a:solidFill>
                  <a:srgbClr val="0066FF"/>
                </a:solidFill>
                <a:latin typeface="Calibri" panose="020F0502020204030204" pitchFamily="34" charset="0"/>
              </a:rPr>
              <a:t>[4 marks]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5015" y="4141764"/>
            <a:ext cx="2463018" cy="2463018"/>
          </a:xfrm>
          <a:prstGeom prst="rect">
            <a:avLst/>
          </a:prstGeom>
        </p:spPr>
      </p:pic>
    </p:spTree>
    <p:extLst>
      <p:ext uri="{BB962C8B-B14F-4D97-AF65-F5344CB8AC3E}">
        <p14:creationId xmlns:p14="http://schemas.microsoft.com/office/powerpoint/2010/main" val="180384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4887" y="86107"/>
            <a:ext cx="8618806" cy="923330"/>
          </a:xfrm>
          <a:prstGeom prst="rect">
            <a:avLst/>
          </a:prstGeom>
          <a:noFill/>
          <a:ln w="19050">
            <a:noFill/>
          </a:ln>
        </p:spPr>
        <p:txBody>
          <a:bodyPr wrap="square" rtlCol="0">
            <a:spAutoFit/>
          </a:bodyPr>
          <a:lstStyle/>
          <a:p>
            <a:pPr algn="ctr"/>
            <a:r>
              <a:rPr lang="en-GB" sz="5400" dirty="0">
                <a:solidFill>
                  <a:srgbClr val="0066FF"/>
                </a:solidFill>
                <a:latin typeface="Calibri" panose="020F0502020204030204" pitchFamily="34" charset="0"/>
              </a:rPr>
              <a:t>Exam style question…</a:t>
            </a:r>
          </a:p>
        </p:txBody>
      </p:sp>
      <p:sp>
        <p:nvSpPr>
          <p:cNvPr id="5" name="Rectangle 4"/>
          <p:cNvSpPr/>
          <p:nvPr/>
        </p:nvSpPr>
        <p:spPr>
          <a:xfrm>
            <a:off x="882211" y="1281160"/>
            <a:ext cx="10424159" cy="954107"/>
          </a:xfrm>
          <a:prstGeom prst="rect">
            <a:avLst/>
          </a:prstGeom>
          <a:ln w="19050">
            <a:solidFill>
              <a:srgbClr val="0066FF"/>
            </a:solidFill>
          </a:ln>
        </p:spPr>
        <p:txBody>
          <a:bodyPr wrap="square">
            <a:spAutoFit/>
          </a:bodyPr>
          <a:lstStyle/>
          <a:p>
            <a:r>
              <a:rPr lang="en-GB" sz="2800" dirty="0">
                <a:solidFill>
                  <a:srgbClr val="0066FF"/>
                </a:solidFill>
                <a:latin typeface="Calibri" panose="020F0502020204030204" pitchFamily="34" charset="0"/>
              </a:rPr>
              <a:t>Describe the different ways that water can enter a river channel </a:t>
            </a:r>
          </a:p>
          <a:p>
            <a:r>
              <a:rPr lang="en-GB" sz="2800" dirty="0">
                <a:solidFill>
                  <a:srgbClr val="0066FF"/>
                </a:solidFill>
                <a:latin typeface="Calibri" panose="020F0502020204030204" pitchFamily="34" charset="0"/>
              </a:rPr>
              <a:t>[4 marks]</a:t>
            </a:r>
          </a:p>
        </p:txBody>
      </p:sp>
      <p:sp>
        <p:nvSpPr>
          <p:cNvPr id="10" name="Rectangle 9"/>
          <p:cNvSpPr/>
          <p:nvPr/>
        </p:nvSpPr>
        <p:spPr>
          <a:xfrm>
            <a:off x="882211" y="2594047"/>
            <a:ext cx="10424159" cy="3785652"/>
          </a:xfrm>
          <a:prstGeom prst="rect">
            <a:avLst/>
          </a:prstGeom>
          <a:ln w="19050">
            <a:noFill/>
          </a:ln>
        </p:spPr>
        <p:txBody>
          <a:bodyPr wrap="square">
            <a:spAutoFit/>
          </a:bodyPr>
          <a:lstStyle/>
          <a:p>
            <a:r>
              <a:rPr lang="en-GB" sz="2400" dirty="0">
                <a:solidFill>
                  <a:srgbClr val="0066FF"/>
                </a:solidFill>
                <a:latin typeface="Calibri" panose="020F0502020204030204" pitchFamily="34" charset="0"/>
              </a:rPr>
              <a:t>Water can enter a river channel in several different ways. </a:t>
            </a:r>
          </a:p>
          <a:p>
            <a:r>
              <a:rPr lang="en-GB" sz="2400" dirty="0">
                <a:solidFill>
                  <a:srgbClr val="0066FF"/>
                </a:solidFill>
                <a:latin typeface="Calibri" panose="020F0502020204030204" pitchFamily="34" charset="0"/>
              </a:rPr>
              <a:t>Firstly, water can enter directly through </a:t>
            </a:r>
            <a:r>
              <a:rPr lang="en-GB" sz="2400" b="1" dirty="0">
                <a:solidFill>
                  <a:srgbClr val="0066FF"/>
                </a:solidFill>
                <a:latin typeface="Calibri" panose="020F0502020204030204" pitchFamily="34" charset="0"/>
              </a:rPr>
              <a:t>precipitation</a:t>
            </a:r>
            <a:r>
              <a:rPr lang="en-GB" sz="2400" dirty="0">
                <a:solidFill>
                  <a:srgbClr val="0066FF"/>
                </a:solidFill>
                <a:latin typeface="Calibri" panose="020F0502020204030204" pitchFamily="34" charset="0"/>
              </a:rPr>
              <a:t>, such as rain or snow. </a:t>
            </a:r>
          </a:p>
          <a:p>
            <a:endParaRPr lang="en-GB" sz="2400" dirty="0">
              <a:solidFill>
                <a:srgbClr val="0066FF"/>
              </a:solidFill>
              <a:latin typeface="Calibri" panose="020F0502020204030204" pitchFamily="34" charset="0"/>
            </a:endParaRPr>
          </a:p>
          <a:p>
            <a:r>
              <a:rPr lang="en-GB" sz="2400" dirty="0">
                <a:solidFill>
                  <a:srgbClr val="0066FF"/>
                </a:solidFill>
                <a:latin typeface="Calibri" panose="020F0502020204030204" pitchFamily="34" charset="0"/>
              </a:rPr>
              <a:t>Water can also </a:t>
            </a:r>
            <a:r>
              <a:rPr lang="en-GB" sz="2400" b="1" dirty="0">
                <a:solidFill>
                  <a:srgbClr val="0066FF"/>
                </a:solidFill>
                <a:latin typeface="Calibri" panose="020F0502020204030204" pitchFamily="34" charset="0"/>
              </a:rPr>
              <a:t>flow overland</a:t>
            </a:r>
            <a:r>
              <a:rPr lang="en-GB" sz="2400" dirty="0">
                <a:solidFill>
                  <a:srgbClr val="0066FF"/>
                </a:solidFill>
                <a:latin typeface="Calibri" panose="020F0502020204030204" pitchFamily="34" charset="0"/>
              </a:rPr>
              <a:t>, or as </a:t>
            </a:r>
            <a:r>
              <a:rPr lang="en-GB" sz="2400" b="1" dirty="0" err="1">
                <a:solidFill>
                  <a:srgbClr val="0066FF"/>
                </a:solidFill>
                <a:latin typeface="Calibri" panose="020F0502020204030204" pitchFamily="34" charset="0"/>
              </a:rPr>
              <a:t>throughflow</a:t>
            </a:r>
            <a:r>
              <a:rPr lang="en-GB" sz="2400" dirty="0">
                <a:solidFill>
                  <a:srgbClr val="0066FF"/>
                </a:solidFill>
                <a:latin typeface="Calibri" panose="020F0502020204030204" pitchFamily="34" charset="0"/>
              </a:rPr>
              <a:t> through the soil itself. Here water flows from the surrounding area into the river under the force of gravity. </a:t>
            </a:r>
          </a:p>
          <a:p>
            <a:endParaRPr lang="en-GB" sz="2400" dirty="0">
              <a:solidFill>
                <a:srgbClr val="0066FF"/>
              </a:solidFill>
              <a:latin typeface="Calibri" panose="020F0502020204030204" pitchFamily="34" charset="0"/>
            </a:endParaRPr>
          </a:p>
          <a:p>
            <a:r>
              <a:rPr lang="en-GB" sz="2400" dirty="0">
                <a:solidFill>
                  <a:srgbClr val="0066FF"/>
                </a:solidFill>
                <a:latin typeface="Calibri" panose="020F0502020204030204" pitchFamily="34" charset="0"/>
              </a:rPr>
              <a:t>Water can also enter the river via </a:t>
            </a:r>
            <a:r>
              <a:rPr lang="en-GB" sz="2400" b="1" dirty="0">
                <a:solidFill>
                  <a:srgbClr val="0066FF"/>
                </a:solidFill>
                <a:latin typeface="Calibri" panose="020F0502020204030204" pitchFamily="34" charset="0"/>
              </a:rPr>
              <a:t>groundwater flow</a:t>
            </a:r>
            <a:r>
              <a:rPr lang="en-GB" sz="2400" dirty="0">
                <a:solidFill>
                  <a:srgbClr val="0066FF"/>
                </a:solidFill>
                <a:latin typeface="Calibri" panose="020F0502020204030204" pitchFamily="34" charset="0"/>
              </a:rPr>
              <a:t>. </a:t>
            </a:r>
          </a:p>
          <a:p>
            <a:endParaRPr lang="en-GB" sz="2400" dirty="0">
              <a:solidFill>
                <a:srgbClr val="0066FF"/>
              </a:solidFill>
              <a:latin typeface="Calibri" panose="020F0502020204030204" pitchFamily="34" charset="0"/>
            </a:endParaRPr>
          </a:p>
          <a:p>
            <a:r>
              <a:rPr lang="en-GB" sz="2400" dirty="0">
                <a:solidFill>
                  <a:srgbClr val="0066FF"/>
                </a:solidFill>
                <a:latin typeface="Calibri" panose="020F0502020204030204" pitchFamily="34" charset="0"/>
              </a:rPr>
              <a:t>Additional streams and rivers joining the river channel as </a:t>
            </a:r>
            <a:r>
              <a:rPr lang="en-GB" sz="2400" b="1" dirty="0">
                <a:solidFill>
                  <a:srgbClr val="0066FF"/>
                </a:solidFill>
                <a:latin typeface="Calibri" panose="020F0502020204030204" pitchFamily="34" charset="0"/>
              </a:rPr>
              <a:t>tributaries</a:t>
            </a:r>
            <a:r>
              <a:rPr lang="en-GB" sz="2400" dirty="0">
                <a:solidFill>
                  <a:srgbClr val="0066FF"/>
                </a:solidFill>
                <a:latin typeface="Calibri" panose="020F0502020204030204" pitchFamily="34" charset="0"/>
              </a:rPr>
              <a:t> can also add water to the river channel.</a:t>
            </a:r>
          </a:p>
        </p:txBody>
      </p:sp>
    </p:spTree>
    <p:extLst>
      <p:ext uri="{BB962C8B-B14F-4D97-AF65-F5344CB8AC3E}">
        <p14:creationId xmlns:p14="http://schemas.microsoft.com/office/powerpoint/2010/main" val="69701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451" y="605644"/>
            <a:ext cx="4012440" cy="2629597"/>
          </a:xfrm>
          <a:prstGeom prst="rect">
            <a:avLst/>
          </a:prstGeom>
        </p:spPr>
      </p:pic>
      <p:sp>
        <p:nvSpPr>
          <p:cNvPr id="2" name="Title 1"/>
          <p:cNvSpPr>
            <a:spLocks noGrp="1"/>
          </p:cNvSpPr>
          <p:nvPr>
            <p:ph type="title"/>
          </p:nvPr>
        </p:nvSpPr>
        <p:spPr>
          <a:xfrm>
            <a:off x="513797" y="1037686"/>
            <a:ext cx="6596685" cy="808582"/>
          </a:xfrm>
        </p:spPr>
        <p:txBody>
          <a:bodyPr>
            <a:normAutofit fontScale="90000"/>
          </a:bodyPr>
          <a:lstStyle/>
          <a:p>
            <a:r>
              <a:rPr lang="en-GB" sz="5600" dirty="0">
                <a:solidFill>
                  <a:srgbClr val="0066FF"/>
                </a:solidFill>
                <a:latin typeface="+mn-lt"/>
              </a:rPr>
              <a:t>The hillslope water cycle</a:t>
            </a:r>
          </a:p>
        </p:txBody>
      </p:sp>
      <p:sp>
        <p:nvSpPr>
          <p:cNvPr id="3" name="Content Placeholder 2"/>
          <p:cNvSpPr>
            <a:spLocks noGrp="1"/>
          </p:cNvSpPr>
          <p:nvPr>
            <p:ph idx="1"/>
          </p:nvPr>
        </p:nvSpPr>
        <p:spPr>
          <a:xfrm>
            <a:off x="322727" y="2729552"/>
            <a:ext cx="11427994" cy="3876733"/>
          </a:xfrm>
        </p:spPr>
        <p:txBody>
          <a:bodyPr>
            <a:normAutofit/>
          </a:bodyPr>
          <a:lstStyle/>
          <a:p>
            <a:pPr marL="0" indent="0">
              <a:buNone/>
            </a:pPr>
            <a:endParaRPr lang="en-GB" sz="2400" dirty="0">
              <a:solidFill>
                <a:srgbClr val="0066FF"/>
              </a:solidFill>
            </a:endParaRPr>
          </a:p>
          <a:p>
            <a:pPr marL="0" indent="0">
              <a:buNone/>
            </a:pPr>
            <a:r>
              <a:rPr lang="en-GB" sz="2400" dirty="0">
                <a:solidFill>
                  <a:srgbClr val="0066FF"/>
                </a:solidFill>
              </a:rPr>
              <a:t>The amount of water held in each of the stores will depend on many factors operating over relatively short timescales. One of the most influential processes in the magnitude of stores is </a:t>
            </a:r>
            <a:r>
              <a:rPr lang="en-GB" sz="2400" i="1" dirty="0">
                <a:solidFill>
                  <a:srgbClr val="0066FF"/>
                </a:solidFill>
              </a:rPr>
              <a:t>infiltration</a:t>
            </a:r>
            <a:r>
              <a:rPr lang="en-GB" sz="2400" dirty="0">
                <a:solidFill>
                  <a:srgbClr val="0066FF"/>
                </a:solidFill>
              </a:rPr>
              <a:t> – the movement of water from the ground surface into the soil. </a:t>
            </a:r>
          </a:p>
          <a:p>
            <a:pPr marL="0" indent="0">
              <a:buNone/>
            </a:pPr>
            <a:endParaRPr lang="en-GB" sz="2400" dirty="0">
              <a:solidFill>
                <a:srgbClr val="0066FF"/>
              </a:solidFill>
            </a:endParaRPr>
          </a:p>
          <a:p>
            <a:pPr marL="0" indent="0">
              <a:buNone/>
            </a:pPr>
            <a:r>
              <a:rPr lang="en-GB" sz="2400" dirty="0">
                <a:solidFill>
                  <a:srgbClr val="0066FF"/>
                </a:solidFill>
              </a:rPr>
              <a:t>Water that is effectively trapped on the ground surface – either because the soil is saturated or frozen or because the rate of precipitation exceeds the capacity of the soil to absorb it – will either be stored as surface storage, evaporate or start to flow downslope as overland flow. </a:t>
            </a:r>
          </a:p>
          <a:p>
            <a:pPr marL="0" indent="0">
              <a:buNone/>
            </a:pPr>
            <a:endParaRPr lang="en-GB" sz="2400" dirty="0">
              <a:solidFill>
                <a:srgbClr val="0066FF"/>
              </a:solidFill>
            </a:endParaRPr>
          </a:p>
        </p:txBody>
      </p:sp>
    </p:spTree>
    <p:extLst>
      <p:ext uri="{BB962C8B-B14F-4D97-AF65-F5344CB8AC3E}">
        <p14:creationId xmlns:p14="http://schemas.microsoft.com/office/powerpoint/2010/main" val="1556097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200106"/>
            <a:ext cx="10515600" cy="788353"/>
          </a:xfrm>
        </p:spPr>
        <p:txBody>
          <a:bodyPr>
            <a:normAutofit/>
          </a:bodyPr>
          <a:lstStyle/>
          <a:p>
            <a:r>
              <a:rPr lang="en-GB" sz="3200" dirty="0">
                <a:solidFill>
                  <a:srgbClr val="0066FF"/>
                </a:solidFill>
                <a:latin typeface="+mn-lt"/>
              </a:rPr>
              <a:t>Add the key terms to your copy of the diagram:</a:t>
            </a:r>
          </a:p>
        </p:txBody>
      </p:sp>
      <p:sp>
        <p:nvSpPr>
          <p:cNvPr id="15" name="TextBox 14"/>
          <p:cNvSpPr txBox="1"/>
          <p:nvPr/>
        </p:nvSpPr>
        <p:spPr>
          <a:xfrm>
            <a:off x="8862085" y="1177363"/>
            <a:ext cx="3147945" cy="4610365"/>
          </a:xfrm>
          <a:prstGeom prst="rect">
            <a:avLst/>
          </a:prstGeom>
          <a:noFill/>
          <a:ln>
            <a:solidFill>
              <a:srgbClr val="0066FF"/>
            </a:solidFill>
          </a:ln>
        </p:spPr>
        <p:txBody>
          <a:bodyPr wrap="square" rtlCol="0">
            <a:spAutoFit/>
          </a:bodyPr>
          <a:lstStyle/>
          <a:p>
            <a:pPr>
              <a:lnSpc>
                <a:spcPct val="150000"/>
              </a:lnSpc>
            </a:pPr>
            <a:r>
              <a:rPr lang="en-GB" sz="2200" dirty="0">
                <a:solidFill>
                  <a:srgbClr val="0066FF"/>
                </a:solidFill>
              </a:rPr>
              <a:t>OVERLAND FLOW</a:t>
            </a:r>
          </a:p>
          <a:p>
            <a:pPr>
              <a:lnSpc>
                <a:spcPct val="150000"/>
              </a:lnSpc>
            </a:pPr>
            <a:r>
              <a:rPr lang="en-GB" sz="2200" dirty="0">
                <a:solidFill>
                  <a:srgbClr val="0066FF"/>
                </a:solidFill>
              </a:rPr>
              <a:t>GROUNDWATER</a:t>
            </a:r>
          </a:p>
          <a:p>
            <a:pPr>
              <a:lnSpc>
                <a:spcPct val="150000"/>
              </a:lnSpc>
            </a:pPr>
            <a:r>
              <a:rPr lang="en-GB" sz="2200" dirty="0">
                <a:solidFill>
                  <a:srgbClr val="0066FF"/>
                </a:solidFill>
              </a:rPr>
              <a:t>INFILTRATION</a:t>
            </a:r>
          </a:p>
          <a:p>
            <a:pPr>
              <a:lnSpc>
                <a:spcPct val="150000"/>
              </a:lnSpc>
            </a:pPr>
            <a:r>
              <a:rPr lang="en-GB" sz="2200" dirty="0">
                <a:solidFill>
                  <a:srgbClr val="0066FF"/>
                </a:solidFill>
              </a:rPr>
              <a:t>THROUGHFLOW</a:t>
            </a:r>
          </a:p>
          <a:p>
            <a:pPr>
              <a:lnSpc>
                <a:spcPct val="150000"/>
              </a:lnSpc>
            </a:pPr>
            <a:r>
              <a:rPr lang="en-GB" sz="2200" dirty="0">
                <a:solidFill>
                  <a:srgbClr val="0066FF"/>
                </a:solidFill>
              </a:rPr>
              <a:t>INTERCEPTION</a:t>
            </a:r>
          </a:p>
          <a:p>
            <a:pPr>
              <a:lnSpc>
                <a:spcPct val="150000"/>
              </a:lnSpc>
            </a:pPr>
            <a:r>
              <a:rPr lang="en-GB" sz="2200" dirty="0">
                <a:solidFill>
                  <a:srgbClr val="0066FF"/>
                </a:solidFill>
              </a:rPr>
              <a:t>PRECIPITATION</a:t>
            </a:r>
          </a:p>
          <a:p>
            <a:pPr>
              <a:lnSpc>
                <a:spcPct val="150000"/>
              </a:lnSpc>
            </a:pPr>
            <a:r>
              <a:rPr lang="en-GB" sz="2200" dirty="0">
                <a:solidFill>
                  <a:srgbClr val="0066FF"/>
                </a:solidFill>
              </a:rPr>
              <a:t>GROUNDWATER FLOW</a:t>
            </a:r>
          </a:p>
          <a:p>
            <a:pPr>
              <a:lnSpc>
                <a:spcPct val="150000"/>
              </a:lnSpc>
            </a:pPr>
            <a:r>
              <a:rPr lang="en-GB" sz="2200" dirty="0">
                <a:solidFill>
                  <a:srgbClr val="0066FF"/>
                </a:solidFill>
              </a:rPr>
              <a:t>OVERLAND FLOW</a:t>
            </a:r>
          </a:p>
          <a:p>
            <a:pPr>
              <a:lnSpc>
                <a:spcPct val="150000"/>
              </a:lnSpc>
            </a:pPr>
            <a:r>
              <a:rPr lang="en-GB" sz="2200" dirty="0">
                <a:solidFill>
                  <a:srgbClr val="0066FF"/>
                </a:solidFill>
              </a:rPr>
              <a:t>PERCOLATION</a:t>
            </a:r>
          </a:p>
        </p:txBody>
      </p:sp>
      <p:grpSp>
        <p:nvGrpSpPr>
          <p:cNvPr id="16" name="Group 15"/>
          <p:cNvGrpSpPr/>
          <p:nvPr/>
        </p:nvGrpSpPr>
        <p:grpSpPr>
          <a:xfrm>
            <a:off x="810895" y="988459"/>
            <a:ext cx="7868871" cy="5594951"/>
            <a:chOff x="0" y="0"/>
            <a:chExt cx="6645910" cy="4846955"/>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4350" t="15674" r="40431" b="12698"/>
            <a:stretch/>
          </p:blipFill>
          <p:spPr bwMode="auto">
            <a:xfrm>
              <a:off x="0" y="0"/>
              <a:ext cx="6645910" cy="4846955"/>
            </a:xfrm>
            <a:prstGeom prst="rect">
              <a:avLst/>
            </a:prstGeom>
            <a:noFill/>
            <a:ln>
              <a:noFill/>
            </a:ln>
          </p:spPr>
        </p:pic>
        <p:sp>
          <p:nvSpPr>
            <p:cNvPr id="18" name="Rectangle 17"/>
            <p:cNvSpPr/>
            <p:nvPr/>
          </p:nvSpPr>
          <p:spPr>
            <a:xfrm>
              <a:off x="2952750" y="1819275"/>
              <a:ext cx="695325"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Rectangle 18"/>
            <p:cNvSpPr/>
            <p:nvPr/>
          </p:nvSpPr>
          <p:spPr>
            <a:xfrm>
              <a:off x="2047875" y="3009900"/>
              <a:ext cx="723900" cy="123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Rectangle 19"/>
            <p:cNvSpPr/>
            <p:nvPr/>
          </p:nvSpPr>
          <p:spPr>
            <a:xfrm>
              <a:off x="2047875" y="3648075"/>
              <a:ext cx="723900" cy="123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Rectangle 20"/>
            <p:cNvSpPr/>
            <p:nvPr/>
          </p:nvSpPr>
          <p:spPr>
            <a:xfrm>
              <a:off x="2514600" y="1133475"/>
              <a:ext cx="723900" cy="13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Rectangle 21"/>
            <p:cNvSpPr/>
            <p:nvPr/>
          </p:nvSpPr>
          <p:spPr>
            <a:xfrm>
              <a:off x="2038350" y="4533900"/>
              <a:ext cx="723900" cy="13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Rectangle 22"/>
            <p:cNvSpPr/>
            <p:nvPr/>
          </p:nvSpPr>
          <p:spPr>
            <a:xfrm>
              <a:off x="3733800" y="4572000"/>
              <a:ext cx="1000125" cy="13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Rectangle 23"/>
            <p:cNvSpPr/>
            <p:nvPr/>
          </p:nvSpPr>
          <p:spPr>
            <a:xfrm rot="1847045">
              <a:off x="3486150" y="3314700"/>
              <a:ext cx="723900" cy="13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Rectangle 24"/>
            <p:cNvSpPr/>
            <p:nvPr/>
          </p:nvSpPr>
          <p:spPr>
            <a:xfrm>
              <a:off x="3733800" y="2047875"/>
              <a:ext cx="533400" cy="276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Rectangle 25"/>
            <p:cNvSpPr/>
            <p:nvPr/>
          </p:nvSpPr>
          <p:spPr>
            <a:xfrm>
              <a:off x="4876800" y="3409950"/>
              <a:ext cx="533400" cy="257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7" name="Rectangle 26"/>
          <p:cNvSpPr/>
          <p:nvPr/>
        </p:nvSpPr>
        <p:spPr>
          <a:xfrm>
            <a:off x="1670621" y="1924334"/>
            <a:ext cx="1331885" cy="1281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632637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50" t="15674" r="40431" b="12698"/>
          <a:stretch/>
        </p:blipFill>
        <p:spPr bwMode="auto">
          <a:xfrm>
            <a:off x="1591951" y="98474"/>
            <a:ext cx="9088080" cy="662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567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0113-FF57-49D5-AA0A-EF6D5DF13927}"/>
              </a:ext>
            </a:extLst>
          </p:cNvPr>
          <p:cNvSpPr>
            <a:spLocks noGrp="1"/>
          </p:cNvSpPr>
          <p:nvPr>
            <p:ph type="title"/>
          </p:nvPr>
        </p:nvSpPr>
        <p:spPr>
          <a:xfrm>
            <a:off x="838200" y="-246279"/>
            <a:ext cx="10515600" cy="1325563"/>
          </a:xfrm>
        </p:spPr>
        <p:txBody>
          <a:bodyPr/>
          <a:lstStyle/>
          <a:p>
            <a:r>
              <a:rPr lang="en-GB" dirty="0"/>
              <a:t>Infiltration</a:t>
            </a:r>
          </a:p>
        </p:txBody>
      </p:sp>
      <p:sp>
        <p:nvSpPr>
          <p:cNvPr id="3" name="Content Placeholder 2">
            <a:extLst>
              <a:ext uri="{FF2B5EF4-FFF2-40B4-BE49-F238E27FC236}">
                <a16:creationId xmlns:a16="http://schemas.microsoft.com/office/drawing/2014/main" id="{498FC0C1-D968-411A-8330-AD8E1A0FF7D1}"/>
              </a:ext>
            </a:extLst>
          </p:cNvPr>
          <p:cNvSpPr>
            <a:spLocks noGrp="1"/>
          </p:cNvSpPr>
          <p:nvPr>
            <p:ph idx="1"/>
          </p:nvPr>
        </p:nvSpPr>
        <p:spPr>
          <a:xfrm>
            <a:off x="746219" y="959921"/>
            <a:ext cx="10515600" cy="4351338"/>
          </a:xfrm>
        </p:spPr>
        <p:txBody>
          <a:bodyPr>
            <a:normAutofit fontScale="92500" lnSpcReduction="10000"/>
          </a:bodyPr>
          <a:lstStyle/>
          <a:p>
            <a:pPr marL="0" indent="0">
              <a:buNone/>
            </a:pPr>
            <a:r>
              <a:rPr lang="en-GB" dirty="0"/>
              <a:t>The rate of infiltration is controlled by gravity, capillary action and soil porosity. </a:t>
            </a:r>
          </a:p>
          <a:p>
            <a:pPr marL="0" indent="0">
              <a:buNone/>
            </a:pPr>
            <a:r>
              <a:rPr lang="en-GB" dirty="0"/>
              <a:t>Soil porosity is the most important factor. This is controlled by:-</a:t>
            </a:r>
          </a:p>
          <a:p>
            <a:pPr marL="514350" indent="-514350">
              <a:buAutoNum type="arabicParenR"/>
            </a:pPr>
            <a:r>
              <a:rPr lang="en-GB" dirty="0"/>
              <a:t>Texture</a:t>
            </a:r>
          </a:p>
          <a:p>
            <a:pPr marL="514350" indent="-514350">
              <a:buAutoNum type="arabicParenR"/>
            </a:pPr>
            <a:r>
              <a:rPr lang="en-GB" dirty="0"/>
              <a:t>Structure</a:t>
            </a:r>
          </a:p>
          <a:p>
            <a:pPr marL="514350" indent="-514350">
              <a:buAutoNum type="arabicParenR"/>
            </a:pPr>
            <a:r>
              <a:rPr lang="en-GB" dirty="0"/>
              <a:t>Organic content</a:t>
            </a:r>
          </a:p>
          <a:p>
            <a:pPr marL="514350" indent="-514350">
              <a:buAutoNum type="arabicParenR"/>
            </a:pPr>
            <a:endParaRPr lang="en-GB" dirty="0"/>
          </a:p>
          <a:p>
            <a:pPr marL="0" indent="0">
              <a:buNone/>
            </a:pPr>
            <a:r>
              <a:rPr lang="en-GB" dirty="0"/>
              <a:t>Coarse textured soils have larger pores and fissures than fine-grained soils and therefore allow for more water flow. The rate of infiltration normally declines rapidly during the early part of a rainstorm event. </a:t>
            </a:r>
          </a:p>
        </p:txBody>
      </p:sp>
    </p:spTree>
    <p:extLst>
      <p:ext uri="{BB962C8B-B14F-4D97-AF65-F5344CB8AC3E}">
        <p14:creationId xmlns:p14="http://schemas.microsoft.com/office/powerpoint/2010/main" val="3162806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9094-A045-4897-B532-BFE8B9A70E46}"/>
              </a:ext>
            </a:extLst>
          </p:cNvPr>
          <p:cNvSpPr>
            <a:spLocks noGrp="1"/>
          </p:cNvSpPr>
          <p:nvPr>
            <p:ph type="title"/>
          </p:nvPr>
        </p:nvSpPr>
        <p:spPr>
          <a:xfrm>
            <a:off x="638006" y="-219226"/>
            <a:ext cx="10515600" cy="1325563"/>
          </a:xfrm>
        </p:spPr>
        <p:txBody>
          <a:bodyPr/>
          <a:lstStyle/>
          <a:p>
            <a:r>
              <a:rPr lang="en-GB" dirty="0"/>
              <a:t>The water balance</a:t>
            </a:r>
          </a:p>
        </p:txBody>
      </p:sp>
      <p:sp>
        <p:nvSpPr>
          <p:cNvPr id="3" name="Content Placeholder 2">
            <a:extLst>
              <a:ext uri="{FF2B5EF4-FFF2-40B4-BE49-F238E27FC236}">
                <a16:creationId xmlns:a16="http://schemas.microsoft.com/office/drawing/2014/main" id="{CD818EE0-96B6-4118-B65E-ABC244526A18}"/>
              </a:ext>
            </a:extLst>
          </p:cNvPr>
          <p:cNvSpPr>
            <a:spLocks noGrp="1"/>
          </p:cNvSpPr>
          <p:nvPr>
            <p:ph idx="1"/>
          </p:nvPr>
        </p:nvSpPr>
        <p:spPr>
          <a:xfrm>
            <a:off x="297135" y="775959"/>
            <a:ext cx="10515600" cy="4351338"/>
          </a:xfrm>
        </p:spPr>
        <p:txBody>
          <a:bodyPr/>
          <a:lstStyle/>
          <a:p>
            <a:pPr marL="0" indent="0" algn="l" fontAlgn="base">
              <a:buNone/>
            </a:pPr>
            <a:r>
              <a:rPr lang="en-GB" b="0" i="0" dirty="0">
                <a:solidFill>
                  <a:srgbClr val="666666"/>
                </a:solidFill>
                <a:effectLst/>
                <a:latin typeface="Open Sans" panose="020B0606030504020204" pitchFamily="34" charset="0"/>
              </a:rPr>
              <a:t>The balance between inputs and outputs is known as the water balance or budget. The water balance can be shown using the formula:</a:t>
            </a:r>
          </a:p>
          <a:p>
            <a:pPr marL="0" indent="0" algn="l" fontAlgn="base">
              <a:buNone/>
            </a:pPr>
            <a:r>
              <a:rPr lang="en-GB" b="0" i="0" dirty="0">
                <a:solidFill>
                  <a:srgbClr val="666666"/>
                </a:solidFill>
                <a:effectLst/>
                <a:latin typeface="Open Sans" panose="020B0606030504020204" pitchFamily="34" charset="0"/>
              </a:rPr>
              <a:t>precipitation (P) = streamflow (Q) + evapotranspiration (E) +/- changes in storage (S)</a:t>
            </a:r>
          </a:p>
          <a:p>
            <a:pPr marL="0" indent="0">
              <a:buNone/>
            </a:pPr>
            <a:endParaRPr lang="en-GB" dirty="0"/>
          </a:p>
        </p:txBody>
      </p:sp>
      <p:pic>
        <p:nvPicPr>
          <p:cNvPr id="4" name="Picture 3">
            <a:extLst>
              <a:ext uri="{FF2B5EF4-FFF2-40B4-BE49-F238E27FC236}">
                <a16:creationId xmlns:a16="http://schemas.microsoft.com/office/drawing/2014/main" id="{0A04ABA9-159F-4072-AFDA-0765B6CA4F77}"/>
              </a:ext>
            </a:extLst>
          </p:cNvPr>
          <p:cNvPicPr>
            <a:picLocks noChangeAspect="1"/>
          </p:cNvPicPr>
          <p:nvPr/>
        </p:nvPicPr>
        <p:blipFill>
          <a:blip r:embed="rId2"/>
          <a:stretch>
            <a:fillRect/>
          </a:stretch>
        </p:blipFill>
        <p:spPr>
          <a:xfrm>
            <a:off x="6609540" y="3170089"/>
            <a:ext cx="5048104" cy="3489194"/>
          </a:xfrm>
          <a:prstGeom prst="rect">
            <a:avLst/>
          </a:prstGeom>
        </p:spPr>
      </p:pic>
      <p:sp>
        <p:nvSpPr>
          <p:cNvPr id="5" name="TextBox 4">
            <a:extLst>
              <a:ext uri="{FF2B5EF4-FFF2-40B4-BE49-F238E27FC236}">
                <a16:creationId xmlns:a16="http://schemas.microsoft.com/office/drawing/2014/main" id="{1908DC21-B058-4FC9-A472-0BD495587421}"/>
              </a:ext>
            </a:extLst>
          </p:cNvPr>
          <p:cNvSpPr txBox="1"/>
          <p:nvPr/>
        </p:nvSpPr>
        <p:spPr>
          <a:xfrm>
            <a:off x="449084" y="3429000"/>
            <a:ext cx="2970447" cy="3139321"/>
          </a:xfrm>
          <a:prstGeom prst="rect">
            <a:avLst/>
          </a:prstGeom>
          <a:noFill/>
        </p:spPr>
        <p:txBody>
          <a:bodyPr wrap="square" rtlCol="0">
            <a:spAutoFit/>
          </a:bodyPr>
          <a:lstStyle/>
          <a:p>
            <a:r>
              <a:rPr lang="en-GB" dirty="0"/>
              <a:t>The most important parts are the relationship between precipitation and potential evaporation.</a:t>
            </a:r>
          </a:p>
          <a:p>
            <a:endParaRPr lang="en-GB" dirty="0"/>
          </a:p>
          <a:p>
            <a:r>
              <a:rPr lang="en-GB" dirty="0"/>
              <a:t>Potential evapotranspiration is the amount of water that could be evaporated or transpired (or both) from an area if there was sufficient water available.</a:t>
            </a:r>
          </a:p>
        </p:txBody>
      </p:sp>
      <p:sp>
        <p:nvSpPr>
          <p:cNvPr id="7" name="Rectangle 6">
            <a:extLst>
              <a:ext uri="{FF2B5EF4-FFF2-40B4-BE49-F238E27FC236}">
                <a16:creationId xmlns:a16="http://schemas.microsoft.com/office/drawing/2014/main" id="{C3166A04-1039-4566-89E7-96A6BBB21A26}"/>
              </a:ext>
            </a:extLst>
          </p:cNvPr>
          <p:cNvSpPr/>
          <p:nvPr/>
        </p:nvSpPr>
        <p:spPr>
          <a:xfrm>
            <a:off x="4837122" y="3068026"/>
            <a:ext cx="1572617" cy="3693319"/>
          </a:xfrm>
          <a:prstGeom prst="rect">
            <a:avLst/>
          </a:prstGeom>
        </p:spPr>
        <p:txBody>
          <a:bodyPr wrap="square">
            <a:spAutoFit/>
          </a:bodyPr>
          <a:lstStyle/>
          <a:p>
            <a:r>
              <a:rPr lang="en-GB" dirty="0">
                <a:solidFill>
                  <a:srgbClr val="181818"/>
                </a:solidFill>
                <a:latin typeface="Quicksand"/>
              </a:rPr>
              <a:t>The water budget can either have a</a:t>
            </a:r>
          </a:p>
          <a:p>
            <a:r>
              <a:rPr lang="en-GB" dirty="0">
                <a:solidFill>
                  <a:srgbClr val="181818"/>
                </a:solidFill>
                <a:latin typeface="Quicksand"/>
              </a:rPr>
              <a:t>positive water balance (where there is a surplus of water)</a:t>
            </a:r>
          </a:p>
          <a:p>
            <a:r>
              <a:rPr lang="en-GB" dirty="0">
                <a:solidFill>
                  <a:srgbClr val="181818"/>
                </a:solidFill>
                <a:latin typeface="Quicksand"/>
              </a:rPr>
              <a:t>negative water balance (where there is a deficit of water)</a:t>
            </a:r>
            <a:endParaRPr lang="en-GB" b="0" i="0" dirty="0">
              <a:solidFill>
                <a:srgbClr val="181818"/>
              </a:solidFill>
              <a:effectLst/>
              <a:latin typeface="Quicksand"/>
            </a:endParaRPr>
          </a:p>
        </p:txBody>
      </p:sp>
    </p:spTree>
    <p:extLst>
      <p:ext uri="{BB962C8B-B14F-4D97-AF65-F5344CB8AC3E}">
        <p14:creationId xmlns:p14="http://schemas.microsoft.com/office/powerpoint/2010/main" val="109958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ED62072-A3CC-4974-9E65-F8F3C1422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83" y="290879"/>
            <a:ext cx="7124700" cy="4924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3919B57-6BF3-47C2-886B-956422B21CF1}"/>
              </a:ext>
            </a:extLst>
          </p:cNvPr>
          <p:cNvSpPr/>
          <p:nvPr/>
        </p:nvSpPr>
        <p:spPr>
          <a:xfrm>
            <a:off x="699855" y="5362437"/>
            <a:ext cx="9380187" cy="1200329"/>
          </a:xfrm>
          <a:prstGeom prst="rect">
            <a:avLst/>
          </a:prstGeom>
        </p:spPr>
        <p:txBody>
          <a:bodyPr wrap="square">
            <a:spAutoFit/>
          </a:bodyPr>
          <a:lstStyle/>
          <a:p>
            <a:r>
              <a:rPr lang="en-GB" b="0" i="0" dirty="0">
                <a:solidFill>
                  <a:srgbClr val="181818"/>
                </a:solidFill>
                <a:effectLst/>
                <a:latin typeface="Quicksand"/>
              </a:rPr>
              <a:t>Explain what is meant by evapotranspiration and why it is important to the water balance.</a:t>
            </a:r>
          </a:p>
          <a:p>
            <a:endParaRPr lang="en-GB" dirty="0">
              <a:solidFill>
                <a:srgbClr val="181818"/>
              </a:solidFill>
              <a:latin typeface="Quicksand"/>
            </a:endParaRPr>
          </a:p>
          <a:p>
            <a:r>
              <a:rPr lang="en-GB" b="0" i="0" dirty="0">
                <a:solidFill>
                  <a:srgbClr val="181818"/>
                </a:solidFill>
                <a:effectLst/>
                <a:latin typeface="Quicksand"/>
              </a:rPr>
              <a:t>Describe and explain how you would expect the water bal</a:t>
            </a:r>
            <a:r>
              <a:rPr lang="en-GB" dirty="0">
                <a:solidFill>
                  <a:srgbClr val="181818"/>
                </a:solidFill>
                <a:latin typeface="Quicksand"/>
              </a:rPr>
              <a:t>ance of a drainage basin in the UK to change throughout the course of one year.</a:t>
            </a:r>
            <a:endParaRPr lang="en-GB" b="0" i="0" dirty="0">
              <a:solidFill>
                <a:srgbClr val="181818"/>
              </a:solidFill>
              <a:effectLst/>
              <a:latin typeface="Quicksand"/>
            </a:endParaRPr>
          </a:p>
        </p:txBody>
      </p:sp>
    </p:spTree>
    <p:extLst>
      <p:ext uri="{BB962C8B-B14F-4D97-AF65-F5344CB8AC3E}">
        <p14:creationId xmlns:p14="http://schemas.microsoft.com/office/powerpoint/2010/main" val="198581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soil moisture budget graph">
            <a:extLst>
              <a:ext uri="{FF2B5EF4-FFF2-40B4-BE49-F238E27FC236}">
                <a16:creationId xmlns:a16="http://schemas.microsoft.com/office/drawing/2014/main" id="{7C458D1E-6AB5-46B2-B3F0-846A430B83FC}"/>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l="1213" r="34597"/>
          <a:stretch/>
        </p:blipFill>
        <p:spPr bwMode="auto">
          <a:xfrm>
            <a:off x="1434905" y="1772529"/>
            <a:ext cx="4311206" cy="4450238"/>
          </a:xfrm>
          <a:prstGeom prst="rect">
            <a:avLst/>
          </a:prstGeom>
          <a:noFill/>
        </p:spPr>
      </p:pic>
      <p:sp>
        <p:nvSpPr>
          <p:cNvPr id="5" name="TextBox 4">
            <a:extLst>
              <a:ext uri="{FF2B5EF4-FFF2-40B4-BE49-F238E27FC236}">
                <a16:creationId xmlns:a16="http://schemas.microsoft.com/office/drawing/2014/main" id="{71678BDC-EB4C-44D4-8109-A4819990FF3F}"/>
              </a:ext>
            </a:extLst>
          </p:cNvPr>
          <p:cNvSpPr txBox="1"/>
          <p:nvPr/>
        </p:nvSpPr>
        <p:spPr>
          <a:xfrm>
            <a:off x="8215532" y="984738"/>
            <a:ext cx="3348111" cy="3877985"/>
          </a:xfrm>
          <a:prstGeom prst="rect">
            <a:avLst/>
          </a:prstGeom>
          <a:noFill/>
        </p:spPr>
        <p:txBody>
          <a:bodyPr wrap="square" rtlCol="0">
            <a:spAutoFit/>
          </a:bodyPr>
          <a:lstStyle/>
          <a:p>
            <a:r>
              <a:rPr lang="en-GB" dirty="0"/>
              <a:t> </a:t>
            </a:r>
            <a:endParaRPr lang="en-GB" sz="1600" dirty="0"/>
          </a:p>
          <a:p>
            <a:pPr lvl="0"/>
            <a:r>
              <a:rPr lang="en-GB" dirty="0"/>
              <a:t>Label on where there is: a water surplus, a water deficit, water recharge and water utilisation and explain what these terms mean.</a:t>
            </a:r>
          </a:p>
          <a:p>
            <a:pPr lvl="0"/>
            <a:endParaRPr lang="en-GB" sz="1600" dirty="0"/>
          </a:p>
          <a:p>
            <a:pPr lvl="0"/>
            <a:endParaRPr lang="en-GB" sz="1600" dirty="0"/>
          </a:p>
          <a:p>
            <a:pPr lvl="0"/>
            <a:r>
              <a:rPr lang="en-GB" dirty="0"/>
              <a:t>During which months is there: </a:t>
            </a:r>
            <a:endParaRPr lang="en-GB" sz="1600" dirty="0"/>
          </a:p>
          <a:p>
            <a:pPr lvl="1"/>
            <a:r>
              <a:rPr lang="en-US" dirty="0"/>
              <a:t>a positive water balance?</a:t>
            </a:r>
            <a:endParaRPr lang="en-GB" dirty="0"/>
          </a:p>
          <a:p>
            <a:r>
              <a:rPr lang="en-US" dirty="0"/>
              <a:t> </a:t>
            </a:r>
            <a:endParaRPr lang="en-GB" dirty="0"/>
          </a:p>
          <a:p>
            <a:pPr lvl="1"/>
            <a:r>
              <a:rPr lang="en-US" dirty="0"/>
              <a:t>a negative water balance?</a:t>
            </a:r>
            <a:endParaRPr lang="en-GB" dirty="0"/>
          </a:p>
          <a:p>
            <a:pPr lvl="0"/>
            <a:endParaRPr lang="en-GB" sz="1600" dirty="0"/>
          </a:p>
          <a:p>
            <a:endParaRPr lang="en-GB" dirty="0"/>
          </a:p>
        </p:txBody>
      </p:sp>
      <p:cxnSp>
        <p:nvCxnSpPr>
          <p:cNvPr id="7" name="Straight Arrow Connector 6">
            <a:extLst>
              <a:ext uri="{FF2B5EF4-FFF2-40B4-BE49-F238E27FC236}">
                <a16:creationId xmlns:a16="http://schemas.microsoft.com/office/drawing/2014/main" id="{8985CE42-B08A-4636-86E5-5BBEEB90CBD3}"/>
              </a:ext>
            </a:extLst>
          </p:cNvPr>
          <p:cNvCxnSpPr/>
          <p:nvPr/>
        </p:nvCxnSpPr>
        <p:spPr>
          <a:xfrm>
            <a:off x="5104941" y="1772529"/>
            <a:ext cx="0" cy="2365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97D6F5D-6A63-4189-98EC-E090FFB609B5}"/>
              </a:ext>
            </a:extLst>
          </p:cNvPr>
          <p:cNvSpPr txBox="1"/>
          <p:nvPr/>
        </p:nvSpPr>
        <p:spPr>
          <a:xfrm>
            <a:off x="4752336" y="1279499"/>
            <a:ext cx="2425147" cy="369332"/>
          </a:xfrm>
          <a:prstGeom prst="rect">
            <a:avLst/>
          </a:prstGeom>
          <a:noFill/>
        </p:spPr>
        <p:txBody>
          <a:bodyPr wrap="square" rtlCol="0">
            <a:spAutoFit/>
          </a:bodyPr>
          <a:lstStyle/>
          <a:p>
            <a:r>
              <a:rPr lang="en-GB" dirty="0"/>
              <a:t>Soil moisture recharge</a:t>
            </a:r>
          </a:p>
        </p:txBody>
      </p:sp>
      <p:sp>
        <p:nvSpPr>
          <p:cNvPr id="11" name="TextBox 10">
            <a:extLst>
              <a:ext uri="{FF2B5EF4-FFF2-40B4-BE49-F238E27FC236}">
                <a16:creationId xmlns:a16="http://schemas.microsoft.com/office/drawing/2014/main" id="{FDB5DFE3-8CFC-47ED-982E-32001B9A73A8}"/>
              </a:ext>
            </a:extLst>
          </p:cNvPr>
          <p:cNvSpPr txBox="1"/>
          <p:nvPr/>
        </p:nvSpPr>
        <p:spPr>
          <a:xfrm>
            <a:off x="172278" y="5738191"/>
            <a:ext cx="1934818" cy="646331"/>
          </a:xfrm>
          <a:prstGeom prst="rect">
            <a:avLst/>
          </a:prstGeom>
          <a:noFill/>
        </p:spPr>
        <p:txBody>
          <a:bodyPr wrap="square" rtlCol="0">
            <a:spAutoFit/>
          </a:bodyPr>
          <a:lstStyle/>
          <a:p>
            <a:r>
              <a:rPr lang="en-GB" dirty="0"/>
              <a:t>Soil moisture surplus</a:t>
            </a:r>
          </a:p>
        </p:txBody>
      </p:sp>
      <p:cxnSp>
        <p:nvCxnSpPr>
          <p:cNvPr id="13" name="Straight Arrow Connector 12">
            <a:extLst>
              <a:ext uri="{FF2B5EF4-FFF2-40B4-BE49-F238E27FC236}">
                <a16:creationId xmlns:a16="http://schemas.microsoft.com/office/drawing/2014/main" id="{FA553083-5A38-4A59-AD88-5C043F636DF4}"/>
              </a:ext>
            </a:extLst>
          </p:cNvPr>
          <p:cNvCxnSpPr/>
          <p:nvPr/>
        </p:nvCxnSpPr>
        <p:spPr>
          <a:xfrm flipV="1">
            <a:off x="1434905" y="4306957"/>
            <a:ext cx="1546834" cy="1431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DC20461-B26C-4939-A6E7-3F707D7AEC68}"/>
              </a:ext>
            </a:extLst>
          </p:cNvPr>
          <p:cNvCxnSpPr/>
          <p:nvPr/>
        </p:nvCxnSpPr>
        <p:spPr>
          <a:xfrm>
            <a:off x="3193774" y="2915478"/>
            <a:ext cx="675861" cy="781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9E8407B-6BC7-41AB-B4AB-29BEF5B70718}"/>
              </a:ext>
            </a:extLst>
          </p:cNvPr>
          <p:cNvSpPr txBox="1"/>
          <p:nvPr/>
        </p:nvSpPr>
        <p:spPr>
          <a:xfrm>
            <a:off x="2448299" y="2255895"/>
            <a:ext cx="1643249" cy="646331"/>
          </a:xfrm>
          <a:prstGeom prst="rect">
            <a:avLst/>
          </a:prstGeom>
          <a:noFill/>
        </p:spPr>
        <p:txBody>
          <a:bodyPr wrap="square" rtlCol="0">
            <a:spAutoFit/>
          </a:bodyPr>
          <a:lstStyle/>
          <a:p>
            <a:r>
              <a:rPr lang="en-GB" dirty="0"/>
              <a:t>Soil moisture utilisation</a:t>
            </a:r>
          </a:p>
        </p:txBody>
      </p:sp>
      <p:cxnSp>
        <p:nvCxnSpPr>
          <p:cNvPr id="18" name="Straight Arrow Connector 17">
            <a:extLst>
              <a:ext uri="{FF2B5EF4-FFF2-40B4-BE49-F238E27FC236}">
                <a16:creationId xmlns:a16="http://schemas.microsoft.com/office/drawing/2014/main" id="{864D33D6-19B7-415B-BDE1-C1B47062940C}"/>
              </a:ext>
            </a:extLst>
          </p:cNvPr>
          <p:cNvCxnSpPr/>
          <p:nvPr/>
        </p:nvCxnSpPr>
        <p:spPr>
          <a:xfrm>
            <a:off x="3531704" y="1279499"/>
            <a:ext cx="847373" cy="2285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5F4CAFF-68F3-4356-B3D5-1F8C65A5E701}"/>
              </a:ext>
            </a:extLst>
          </p:cNvPr>
          <p:cNvSpPr txBox="1"/>
          <p:nvPr/>
        </p:nvSpPr>
        <p:spPr>
          <a:xfrm>
            <a:off x="2013555" y="740588"/>
            <a:ext cx="2345635" cy="369332"/>
          </a:xfrm>
          <a:prstGeom prst="rect">
            <a:avLst/>
          </a:prstGeom>
          <a:noFill/>
        </p:spPr>
        <p:txBody>
          <a:bodyPr wrap="square" rtlCol="0">
            <a:spAutoFit/>
          </a:bodyPr>
          <a:lstStyle/>
          <a:p>
            <a:r>
              <a:rPr lang="en-GB" dirty="0"/>
              <a:t>Soil moisture deficit</a:t>
            </a:r>
          </a:p>
        </p:txBody>
      </p:sp>
      <p:sp>
        <p:nvSpPr>
          <p:cNvPr id="20" name="TextBox 19">
            <a:extLst>
              <a:ext uri="{FF2B5EF4-FFF2-40B4-BE49-F238E27FC236}">
                <a16:creationId xmlns:a16="http://schemas.microsoft.com/office/drawing/2014/main" id="{F5A95614-66E8-44DD-8BCF-9E46DDF7A2E4}"/>
              </a:ext>
            </a:extLst>
          </p:cNvPr>
          <p:cNvSpPr txBox="1"/>
          <p:nvPr/>
        </p:nvSpPr>
        <p:spPr>
          <a:xfrm>
            <a:off x="4598504" y="251791"/>
            <a:ext cx="5698435" cy="461665"/>
          </a:xfrm>
          <a:prstGeom prst="rect">
            <a:avLst/>
          </a:prstGeom>
          <a:noFill/>
        </p:spPr>
        <p:txBody>
          <a:bodyPr wrap="square" rtlCol="0">
            <a:spAutoFit/>
          </a:bodyPr>
          <a:lstStyle/>
          <a:p>
            <a:r>
              <a:rPr lang="en-GB" sz="2400" b="1" u="sng" dirty="0"/>
              <a:t>Soil Water Budget Graph</a:t>
            </a:r>
          </a:p>
        </p:txBody>
      </p:sp>
    </p:spTree>
    <p:extLst>
      <p:ext uri="{BB962C8B-B14F-4D97-AF65-F5344CB8AC3E}">
        <p14:creationId xmlns:p14="http://schemas.microsoft.com/office/powerpoint/2010/main" val="228531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B35EE3-630C-4D4D-BA8C-A4AA13E44D1D}">
  <ds:schemaRefs>
    <ds:schemaRef ds:uri="http://schemas.microsoft.com/sharepoint/v3/contenttype/forms"/>
  </ds:schemaRefs>
</ds:datastoreItem>
</file>

<file path=customXml/itemProps2.xml><?xml version="1.0" encoding="utf-8"?>
<ds:datastoreItem xmlns:ds="http://schemas.openxmlformats.org/officeDocument/2006/customXml" ds:itemID="{2553B898-60CF-4FA3-B3ED-434160F396AE}">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F334C27E-F421-4029-B856-1C0CA1FAAF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939</Words>
  <Application>Microsoft Office PowerPoint</Application>
  <PresentationFormat>Widescreen</PresentationFormat>
  <Paragraphs>97</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Open Sans</vt:lpstr>
      <vt:lpstr>Quicksand</vt:lpstr>
      <vt:lpstr>Office Theme</vt:lpstr>
      <vt:lpstr>PowerPoint Presentation</vt:lpstr>
      <vt:lpstr>What processes influence water stores at the local scale?</vt:lpstr>
      <vt:lpstr>The hillslope water cycle</vt:lpstr>
      <vt:lpstr>Add the key terms to your copy of the diagram:</vt:lpstr>
      <vt:lpstr>PowerPoint Presentation</vt:lpstr>
      <vt:lpstr>Infiltration</vt:lpstr>
      <vt:lpstr>The water balance</vt:lpstr>
      <vt:lpstr>PowerPoint Presentation</vt:lpstr>
      <vt:lpstr>PowerPoint Presentation</vt:lpstr>
      <vt:lpstr>What is the soil water budget?</vt:lpstr>
      <vt:lpstr>The drainage basin system</vt:lpstr>
      <vt:lpstr>PowerPoint Presentation</vt:lpstr>
      <vt:lpstr>What is the drainage basin system?</vt:lpstr>
      <vt:lpstr>PowerPoint Presentation</vt:lpstr>
      <vt:lpstr>PowerPoint Presentation</vt:lpstr>
      <vt:lpstr>Use p16 Oxford to help you answer the following questions: </vt:lpstr>
      <vt:lpstr>What is the role of vegetation?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Hooper</dc:creator>
  <cp:lastModifiedBy>Alison Martin</cp:lastModifiedBy>
  <cp:revision>20</cp:revision>
  <dcterms:created xsi:type="dcterms:W3CDTF">2019-01-17T21:01:51Z</dcterms:created>
  <dcterms:modified xsi:type="dcterms:W3CDTF">2022-01-08T16:10:40Z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