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0"/>
  </p:notesMasterIdLst>
  <p:sldIdLst>
    <p:sldId id="260" r:id="rId2"/>
    <p:sldId id="262" r:id="rId3"/>
    <p:sldId id="264" r:id="rId4"/>
    <p:sldId id="265" r:id="rId5"/>
    <p:sldId id="266" r:id="rId6"/>
    <p:sldId id="278" r:id="rId7"/>
    <p:sldId id="291" r:id="rId8"/>
    <p:sldId id="267" r:id="rId9"/>
    <p:sldId id="275" r:id="rId10"/>
    <p:sldId id="277" r:id="rId11"/>
    <p:sldId id="280" r:id="rId12"/>
    <p:sldId id="293" r:id="rId13"/>
    <p:sldId id="287" r:id="rId14"/>
    <p:sldId id="281" r:id="rId15"/>
    <p:sldId id="298" r:id="rId16"/>
    <p:sldId id="282" r:id="rId17"/>
    <p:sldId id="299" r:id="rId18"/>
    <p:sldId id="276" r:id="rId19"/>
    <p:sldId id="294" r:id="rId20"/>
    <p:sldId id="283" r:id="rId21"/>
    <p:sldId id="284" r:id="rId22"/>
    <p:sldId id="296" r:id="rId23"/>
    <p:sldId id="297" r:id="rId24"/>
    <p:sldId id="285" r:id="rId25"/>
    <p:sldId id="295" r:id="rId26"/>
    <p:sldId id="286" r:id="rId27"/>
    <p:sldId id="288" r:id="rId28"/>
    <p:sldId id="300" r:id="rId29"/>
  </p:sldIdLst>
  <p:sldSz cx="9144000" cy="6858000" type="screen4x3"/>
  <p:notesSz cx="6858000" cy="9144000"/>
  <p:embeddedFontLst>
    <p:embeddedFont>
      <p:font typeface="Museo900-Regular" panose="02000000000000000000" pitchFamily="50" charset="0"/>
      <p:bold r:id="rId31"/>
    </p:embeddedFont>
    <p:embeddedFont>
      <p:font typeface="Museo 500" panose="02000000000000000000" pitchFamily="50" charset="0"/>
      <p:regular r:id="rId32"/>
    </p:embeddedFont>
    <p:embeddedFont>
      <p:font typeface="Museo 900" panose="02000000000000000000" pitchFamily="50" charset="0"/>
      <p:bold r:id="rId33"/>
    </p:embeddedFont>
    <p:embeddedFont>
      <p:font typeface="Museo 100" panose="02000000000000000000" pitchFamily="50" charset="0"/>
      <p:regular r:id="rId34"/>
    </p:embeddedFont>
    <p:embeddedFont>
      <p:font typeface="Museo 700" panose="02000000000000000000" pitchFamily="50" charset="0"/>
      <p:bold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5C89A4"/>
    <a:srgbClr val="89CAE4"/>
    <a:srgbClr val="FEFEFE"/>
    <a:srgbClr val="ADDCF3"/>
    <a:srgbClr val="59C4D9"/>
    <a:srgbClr val="FCFCFC"/>
    <a:srgbClr val="D1919B"/>
    <a:srgbClr val="C396A3"/>
    <a:srgbClr val="98A6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16" d="100"/>
          <a:sy n="116" d="100"/>
        </p:scale>
        <p:origin x="72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1</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79256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Hardware and software</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Hardware and software</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Hardware and software</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Hardware and software</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Hardware and software</a:t>
            </a:r>
          </a:p>
          <a:p>
            <a:pPr>
              <a:spcBef>
                <a:spcPts val="288"/>
              </a:spcBef>
            </a:pPr>
            <a:r>
              <a:rPr lang="en-US" sz="1200" b="0" dirty="0" smtClean="0">
                <a:solidFill>
                  <a:srgbClr val="FFFFFF"/>
                </a:solidFill>
                <a:latin typeface="Arial"/>
                <a:cs typeface="Arial"/>
              </a:rPr>
              <a:t>Unit 4 Hardware and software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41380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Hardware and software</a:t>
            </a:r>
            <a:endParaRPr lang="en-US" dirty="0" smtClean="0">
              <a:latin typeface="Museo 100" panose="02000000000000000000" pitchFamily="50" charset="0"/>
            </a:endParaRPr>
          </a:p>
          <a:p>
            <a:pPr lvl="1"/>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Operating System</a:t>
            </a:r>
            <a:endParaRPr lang="en-GB" dirty="0"/>
          </a:p>
        </p:txBody>
      </p:sp>
      <p:sp>
        <p:nvSpPr>
          <p:cNvPr id="5" name="Text Placeholder 4"/>
          <p:cNvSpPr>
            <a:spLocks noGrp="1"/>
          </p:cNvSpPr>
          <p:nvPr>
            <p:ph type="body" sz="quarter" idx="14"/>
          </p:nvPr>
        </p:nvSpPr>
        <p:spPr>
          <a:xfrm>
            <a:off x="724280" y="1704179"/>
            <a:ext cx="7797230" cy="4600997"/>
          </a:xfrm>
        </p:spPr>
        <p:txBody>
          <a:bodyPr/>
          <a:lstStyle/>
          <a:p>
            <a:pPr marL="271463" lvl="1" indent="-271463">
              <a:spcAft>
                <a:spcPts val="1400"/>
              </a:spcAft>
            </a:pPr>
            <a:r>
              <a:rPr lang="en-GB" sz="2500" dirty="0">
                <a:solidFill>
                  <a:schemeClr val="tx1"/>
                </a:solidFill>
              </a:rPr>
              <a:t>An OS serves as a middle-man </a:t>
            </a:r>
            <a:r>
              <a:rPr lang="en-GB" sz="2500" dirty="0" smtClean="0">
                <a:solidFill>
                  <a:schemeClr val="tx1"/>
                </a:solidFill>
              </a:rPr>
              <a:t>for communication between </a:t>
            </a:r>
            <a:r>
              <a:rPr lang="en-GB" sz="2500" dirty="0">
                <a:solidFill>
                  <a:schemeClr val="tx1"/>
                </a:solidFill>
              </a:rPr>
              <a:t>the computer’s hardware and software</a:t>
            </a:r>
          </a:p>
          <a:p>
            <a:pPr lvl="1"/>
            <a:r>
              <a:rPr lang="en-GB" dirty="0" smtClean="0"/>
              <a:t>Software applications cannot </a:t>
            </a:r>
            <a:r>
              <a:rPr lang="en-GB" dirty="0"/>
              <a:t>talk directly to the </a:t>
            </a:r>
            <a:r>
              <a:rPr lang="en-GB" dirty="0" smtClean="0"/>
              <a:t>hardware</a:t>
            </a:r>
          </a:p>
          <a:p>
            <a:pPr lvl="1"/>
            <a:r>
              <a:rPr lang="en-GB" dirty="0" smtClean="0"/>
              <a:t>OS examples </a:t>
            </a:r>
            <a:r>
              <a:rPr lang="en-GB" dirty="0"/>
              <a:t>include Windows, </a:t>
            </a:r>
            <a:r>
              <a:rPr lang="en-GB" dirty="0" smtClean="0"/>
              <a:t>Mac OS, Linux and Android</a:t>
            </a:r>
            <a:endParaRPr lang="en-GB" dirty="0"/>
          </a:p>
          <a:p>
            <a:r>
              <a:rPr lang="en-GB" dirty="0" smtClean="0"/>
              <a:t>The tasks of an OS include:</a:t>
            </a:r>
          </a:p>
          <a:p>
            <a:pPr lvl="1"/>
            <a:r>
              <a:rPr lang="en-GB" dirty="0" smtClean="0"/>
              <a:t>Resource management (Processor scheduling, memory management, backing store management and IO management)</a:t>
            </a:r>
          </a:p>
          <a:p>
            <a:pPr lvl="1"/>
            <a:r>
              <a:rPr lang="en-GB" dirty="0" smtClean="0"/>
              <a:t>Provision of a user interface</a:t>
            </a:r>
            <a:br>
              <a:rPr lang="en-GB" dirty="0" smtClean="0"/>
            </a:br>
            <a:r>
              <a:rPr lang="en-GB" dirty="0" smtClean="0"/>
              <a:t>(Command line, Menu driven or GUI)</a:t>
            </a:r>
          </a:p>
        </p:txBody>
      </p:sp>
    </p:spTree>
    <p:extLst>
      <p:ext uri="{BB962C8B-B14F-4D97-AF65-F5344CB8AC3E}">
        <p14:creationId xmlns:p14="http://schemas.microsoft.com/office/powerpoint/2010/main" val="73295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Utility software</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dirty="0" smtClean="0"/>
              <a:t>Some utility software is designed to analyse, configure, optimise or maintain a computer system</a:t>
            </a:r>
          </a:p>
          <a:p>
            <a:pPr lvl="1"/>
            <a:r>
              <a:rPr lang="en-GB" dirty="0" smtClean="0"/>
              <a:t>Defragment a disk, install/uninstall software, keep software up-to-date, monitor resources and performance</a:t>
            </a:r>
          </a:p>
          <a:p>
            <a:r>
              <a:rPr lang="en-GB" dirty="0" smtClean="0"/>
              <a:t>Some utilities perform additional common tasks needed by most or all users</a:t>
            </a:r>
          </a:p>
          <a:p>
            <a:pPr lvl="1"/>
            <a:r>
              <a:rPr lang="en-GB" dirty="0" smtClean="0"/>
              <a:t>Virus checkers</a:t>
            </a:r>
          </a:p>
          <a:p>
            <a:pPr lvl="1"/>
            <a:r>
              <a:rPr lang="en-GB" dirty="0" smtClean="0"/>
              <a:t>Automatic backup and restore</a:t>
            </a:r>
          </a:p>
          <a:p>
            <a:pPr lvl="1"/>
            <a:r>
              <a:rPr lang="en-GB" dirty="0" smtClean="0"/>
              <a:t>File compression software such as WinZip to reduce file sizes before transmission</a:t>
            </a:r>
          </a:p>
        </p:txBody>
      </p:sp>
    </p:spTree>
    <p:extLst>
      <p:ext uri="{BB962C8B-B14F-4D97-AF65-F5344CB8AC3E}">
        <p14:creationId xmlns:p14="http://schemas.microsoft.com/office/powerpoint/2010/main" val="1256877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of a utility program</a:t>
            </a:r>
          </a:p>
          <a:p>
            <a:endParaRPr lang="en-GB" dirty="0"/>
          </a:p>
        </p:txBody>
      </p:sp>
      <p:sp>
        <p:nvSpPr>
          <p:cNvPr id="3" name="Text Placeholder 2"/>
          <p:cNvSpPr>
            <a:spLocks noGrp="1"/>
          </p:cNvSpPr>
          <p:nvPr>
            <p:ph type="body" sz="quarter" idx="14"/>
          </p:nvPr>
        </p:nvSpPr>
        <p:spPr/>
        <p:txBody>
          <a:bodyPr/>
          <a:lstStyle/>
          <a:p>
            <a:r>
              <a:rPr lang="en-GB" dirty="0" smtClean="0"/>
              <a:t>If your Windows PC goes badly wrong and you seem to have lost all your settings, you can run a utility program called System Restore</a:t>
            </a:r>
          </a:p>
          <a:p>
            <a:pPr marL="0" indent="0" algn="ctr">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04" y="3017981"/>
            <a:ext cx="4821382" cy="3241964"/>
          </a:xfrm>
          <a:prstGeom prst="rect">
            <a:avLst/>
          </a:prstGeom>
        </p:spPr>
      </p:pic>
    </p:spTree>
    <p:extLst>
      <p:ext uri="{BB962C8B-B14F-4D97-AF65-F5344CB8AC3E}">
        <p14:creationId xmlns:p14="http://schemas.microsoft.com/office/powerpoint/2010/main" val="3435103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Hardware and software</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1</a:t>
            </a:r>
            <a:r>
              <a:rPr lang="en-GB" dirty="0" smtClean="0"/>
              <a:t> of </a:t>
            </a:r>
            <a:r>
              <a:rPr lang="en-GB" b="1" dirty="0" smtClean="0"/>
              <a:t>Worksheet 1</a:t>
            </a:r>
            <a:endParaRPr lang="en-GB" dirty="0" smtClean="0"/>
          </a:p>
        </p:txBody>
      </p:sp>
      <p:pic>
        <p:nvPicPr>
          <p:cNvPr id="1028" name="Picture 4" descr="C:\Users\Rob\AppData\Roaming\PixelMetrics\CaptureWiz\Temp\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022" y="2478426"/>
            <a:ext cx="4937744" cy="363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2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Libraries</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dirty="0" smtClean="0"/>
              <a:t>A library is a collection of pre-compiled routines that can be used by other programs</a:t>
            </a:r>
          </a:p>
          <a:p>
            <a:pPr lvl="1"/>
            <a:r>
              <a:rPr lang="en-GB" dirty="0" smtClean="0"/>
              <a:t>Programmers can invoke library subroutines to save having to re-write code</a:t>
            </a:r>
          </a:p>
          <a:p>
            <a:pPr lvl="1"/>
            <a:r>
              <a:rPr lang="en-GB" dirty="0" smtClean="0"/>
              <a:t>Python has </a:t>
            </a:r>
            <a:r>
              <a:rPr lang="en-GB" b="1" dirty="0" smtClean="0"/>
              <a:t>math</a:t>
            </a:r>
            <a:r>
              <a:rPr lang="en-GB" dirty="0" smtClean="0"/>
              <a:t>, </a:t>
            </a:r>
            <a:r>
              <a:rPr lang="en-GB" b="1" dirty="0" smtClean="0"/>
              <a:t>random</a:t>
            </a:r>
            <a:r>
              <a:rPr lang="en-GB" dirty="0" smtClean="0"/>
              <a:t> and </a:t>
            </a:r>
            <a:r>
              <a:rPr lang="en-GB" b="1" dirty="0" smtClean="0"/>
              <a:t>turtle</a:t>
            </a:r>
            <a:r>
              <a:rPr lang="en-GB" dirty="0"/>
              <a:t> </a:t>
            </a:r>
            <a:r>
              <a:rPr lang="en-GB" dirty="0" smtClean="0"/>
              <a:t>libraries for example</a:t>
            </a:r>
          </a:p>
          <a:p>
            <a:pPr lvl="1"/>
            <a:r>
              <a:rPr lang="en-GB" dirty="0" smtClean="0"/>
              <a:t>Similar libraries exist in most programming languages</a:t>
            </a:r>
          </a:p>
          <a:p>
            <a:r>
              <a:rPr lang="en-GB" dirty="0" smtClean="0"/>
              <a:t>What libraries have you imported into any of the programs you have written?</a:t>
            </a:r>
          </a:p>
        </p:txBody>
      </p:sp>
    </p:spTree>
    <p:extLst>
      <p:ext uri="{BB962C8B-B14F-4D97-AF65-F5344CB8AC3E}">
        <p14:creationId xmlns:p14="http://schemas.microsoft.com/office/powerpoint/2010/main" val="312835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Operating system libraries</a:t>
            </a:r>
            <a:endParaRPr lang="en-GB" dirty="0"/>
          </a:p>
        </p:txBody>
      </p:sp>
      <p:sp>
        <p:nvSpPr>
          <p:cNvPr id="3" name="Text Placeholder 2"/>
          <p:cNvSpPr>
            <a:spLocks noGrp="1"/>
          </p:cNvSpPr>
          <p:nvPr>
            <p:ph type="body" sz="quarter" idx="14"/>
          </p:nvPr>
        </p:nvSpPr>
        <p:spPr/>
        <p:txBody>
          <a:bodyPr/>
          <a:lstStyle/>
          <a:p>
            <a:r>
              <a:rPr lang="en-GB" dirty="0" smtClean="0"/>
              <a:t>Most operating systems have hundreds of library files which can be shared by multiple processes</a:t>
            </a:r>
          </a:p>
          <a:p>
            <a:pPr lvl="1"/>
            <a:r>
              <a:rPr lang="en-GB" dirty="0" smtClean="0"/>
              <a:t>In Windows, library files are given the extension: </a:t>
            </a:r>
            <a:r>
              <a:rPr lang="en-GB" dirty="0" smtClean="0">
                <a:solidFill>
                  <a:srgbClr val="238296"/>
                </a:solidFill>
              </a:rPr>
              <a:t>.dll</a:t>
            </a:r>
          </a:p>
          <a:p>
            <a:pPr marL="0" indent="0" algn="ctr">
              <a:buNone/>
            </a:pPr>
            <a:endParaRPr lang="en-GB" dirty="0"/>
          </a:p>
        </p:txBody>
      </p:sp>
      <p:pic>
        <p:nvPicPr>
          <p:cNvPr id="1026" name="Picture 2" descr="C:\Users\Pat\AppData\Roaming\PixelMetrics\CaptureWiz\Temp\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08302" y="3398984"/>
            <a:ext cx="7161741"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5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Translators and machine code</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dirty="0" smtClean="0"/>
              <a:t>Machine code is the lowest level of instruction comprising pure binary</a:t>
            </a:r>
          </a:p>
          <a:p>
            <a:pPr lvl="1"/>
            <a:r>
              <a:rPr lang="en-GB" dirty="0" smtClean="0"/>
              <a:t>All computer instructions need to be converted into machine code</a:t>
            </a:r>
          </a:p>
          <a:p>
            <a:r>
              <a:rPr lang="en-GB" dirty="0" smtClean="0"/>
              <a:t>A translator is used to translate code written in assembly language or other high level code into machine-code</a:t>
            </a:r>
          </a:p>
          <a:p>
            <a:pPr lvl="1"/>
            <a:r>
              <a:rPr lang="en-GB" dirty="0" smtClean="0"/>
              <a:t>There are </a:t>
            </a:r>
            <a:r>
              <a:rPr lang="en-GB" dirty="0"/>
              <a:t>three </a:t>
            </a:r>
            <a:r>
              <a:rPr lang="en-GB" dirty="0" smtClean="0"/>
              <a:t>types of translator</a:t>
            </a:r>
          </a:p>
          <a:p>
            <a:pPr lvl="1"/>
            <a:r>
              <a:rPr lang="en-GB" dirty="0" smtClean="0"/>
              <a:t>Can you name them?</a:t>
            </a:r>
          </a:p>
          <a:p>
            <a:pPr lvl="1"/>
            <a:r>
              <a:rPr lang="en-GB" dirty="0" smtClean="0"/>
              <a:t>Are translators utility programs?</a:t>
            </a:r>
            <a:br>
              <a:rPr lang="en-GB" dirty="0" smtClean="0"/>
            </a:br>
            <a:endParaRPr lang="en-GB" dirty="0" smtClean="0"/>
          </a:p>
        </p:txBody>
      </p:sp>
    </p:spTree>
    <p:extLst>
      <p:ext uri="{BB962C8B-B14F-4D97-AF65-F5344CB8AC3E}">
        <p14:creationId xmlns:p14="http://schemas.microsoft.com/office/powerpoint/2010/main" val="286073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Types of translator</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b="1" dirty="0" smtClean="0">
                <a:solidFill>
                  <a:srgbClr val="238296"/>
                </a:solidFill>
              </a:rPr>
              <a:t>Assemblers</a:t>
            </a:r>
            <a:r>
              <a:rPr lang="en-GB" dirty="0" smtClean="0"/>
              <a:t> translate assembly language into machine code</a:t>
            </a:r>
          </a:p>
          <a:p>
            <a:r>
              <a:rPr lang="en-GB" b="1" dirty="0" smtClean="0">
                <a:solidFill>
                  <a:srgbClr val="238296"/>
                </a:solidFill>
              </a:rPr>
              <a:t>Compilers</a:t>
            </a:r>
            <a:r>
              <a:rPr lang="en-GB" dirty="0" smtClean="0"/>
              <a:t> translate high-level language programs into object code (machine code) which can be saved and run whenever needed, without the compiler having to be present</a:t>
            </a:r>
          </a:p>
          <a:p>
            <a:r>
              <a:rPr lang="en-GB" b="1" dirty="0" smtClean="0">
                <a:solidFill>
                  <a:srgbClr val="238296"/>
                </a:solidFill>
              </a:rPr>
              <a:t>Interpreters </a:t>
            </a:r>
            <a:r>
              <a:rPr lang="en-GB" dirty="0" smtClean="0"/>
              <a:t>also</a:t>
            </a:r>
            <a:r>
              <a:rPr lang="en-GB" b="1" dirty="0" smtClean="0"/>
              <a:t> </a:t>
            </a:r>
            <a:r>
              <a:rPr lang="en-GB" dirty="0" smtClean="0"/>
              <a:t>translate </a:t>
            </a:r>
            <a:r>
              <a:rPr lang="en-GB" dirty="0"/>
              <a:t>high-level language </a:t>
            </a:r>
            <a:r>
              <a:rPr lang="en-GB" dirty="0" smtClean="0"/>
              <a:t>programs – more detail in another lesson</a:t>
            </a:r>
            <a:endParaRPr lang="en-GB" dirty="0"/>
          </a:p>
          <a:p>
            <a:r>
              <a:rPr lang="en-GB" dirty="0" smtClean="0"/>
              <a:t>Translators are not classified as utility programs</a:t>
            </a:r>
            <a:br>
              <a:rPr lang="en-GB" dirty="0" smtClean="0"/>
            </a:br>
            <a:endParaRPr lang="en-GB" dirty="0" smtClean="0"/>
          </a:p>
        </p:txBody>
      </p:sp>
    </p:spTree>
    <p:extLst>
      <p:ext uri="{BB962C8B-B14F-4D97-AF65-F5344CB8AC3E}">
        <p14:creationId xmlns:p14="http://schemas.microsoft.com/office/powerpoint/2010/main" val="149972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Application software</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dirty="0" smtClean="0"/>
              <a:t>Application software allows you to complete different tasks. Examples include:</a:t>
            </a:r>
          </a:p>
          <a:p>
            <a:pPr lvl="1"/>
            <a:r>
              <a:rPr lang="en-GB" dirty="0" smtClean="0"/>
              <a:t>Word processors</a:t>
            </a:r>
          </a:p>
          <a:p>
            <a:pPr lvl="1"/>
            <a:r>
              <a:rPr lang="en-GB" dirty="0" smtClean="0"/>
              <a:t>Image editors</a:t>
            </a:r>
          </a:p>
          <a:p>
            <a:pPr lvl="1"/>
            <a:r>
              <a:rPr lang="en-GB" dirty="0" smtClean="0"/>
              <a:t>Accounting packages</a:t>
            </a:r>
          </a:p>
          <a:p>
            <a:pPr lvl="1"/>
            <a:r>
              <a:rPr lang="en-GB" dirty="0" smtClean="0"/>
              <a:t>Internet browsers</a:t>
            </a:r>
          </a:p>
          <a:p>
            <a:pPr lvl="1"/>
            <a:r>
              <a:rPr lang="en-GB" dirty="0" smtClean="0"/>
              <a:t>Email clients</a:t>
            </a:r>
          </a:p>
        </p:txBody>
      </p:sp>
    </p:spTree>
    <p:extLst>
      <p:ext uri="{BB962C8B-B14F-4D97-AF65-F5344CB8AC3E}">
        <p14:creationId xmlns:p14="http://schemas.microsoft.com/office/powerpoint/2010/main" val="339970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Elbow Connector 44"/>
          <p:cNvCxnSpPr/>
          <p:nvPr/>
        </p:nvCxnSpPr>
        <p:spPr>
          <a:xfrm rot="5400000">
            <a:off x="3977442" y="3115971"/>
            <a:ext cx="974045" cy="330646"/>
          </a:xfrm>
          <a:prstGeom prst="bentConnector3">
            <a:avLst>
              <a:gd name="adj1" fmla="val 104110"/>
            </a:avLst>
          </a:pr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cxnSp>
      <p:cxnSp>
        <p:nvCxnSpPr>
          <p:cNvPr id="46" name="Elbow Connector 45"/>
          <p:cNvCxnSpPr/>
          <p:nvPr/>
        </p:nvCxnSpPr>
        <p:spPr>
          <a:xfrm rot="5400000">
            <a:off x="3619912" y="4339132"/>
            <a:ext cx="1689108" cy="330646"/>
          </a:xfrm>
          <a:prstGeom prst="bentConnector3">
            <a:avLst>
              <a:gd name="adj1" fmla="val 99624"/>
            </a:avLst>
          </a:pr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cxnSp>
      <p:cxnSp>
        <p:nvCxnSpPr>
          <p:cNvPr id="8" name="Elbow Connector 7"/>
          <p:cNvCxnSpPr/>
          <p:nvPr/>
        </p:nvCxnSpPr>
        <p:spPr>
          <a:xfrm rot="16200000" flipH="1">
            <a:off x="4307547" y="3115971"/>
            <a:ext cx="974045" cy="330646"/>
          </a:xfrm>
          <a:prstGeom prst="bentConnector3">
            <a:avLst>
              <a:gd name="adj1" fmla="val 104110"/>
            </a:avLst>
          </a:pr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cxnSp>
      <p:cxnSp>
        <p:nvCxnSpPr>
          <p:cNvPr id="43" name="Elbow Connector 42"/>
          <p:cNvCxnSpPr/>
          <p:nvPr/>
        </p:nvCxnSpPr>
        <p:spPr>
          <a:xfrm rot="16200000" flipH="1">
            <a:off x="3950017" y="4339132"/>
            <a:ext cx="1689108" cy="330646"/>
          </a:xfrm>
          <a:prstGeom prst="bentConnector3">
            <a:avLst>
              <a:gd name="adj1" fmla="val 99624"/>
            </a:avLst>
          </a:pr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cxnSp>
      <p:sp>
        <p:nvSpPr>
          <p:cNvPr id="2" name="Text Placeholder 1"/>
          <p:cNvSpPr>
            <a:spLocks noGrp="1"/>
          </p:cNvSpPr>
          <p:nvPr>
            <p:ph type="body" sz="quarter" idx="13"/>
          </p:nvPr>
        </p:nvSpPr>
        <p:spPr/>
        <p:txBody>
          <a:bodyPr/>
          <a:lstStyle/>
          <a:p>
            <a:r>
              <a:rPr lang="en-GB" dirty="0" smtClean="0"/>
              <a:t>Application software categories</a:t>
            </a:r>
            <a:endParaRPr lang="en-GB" dirty="0"/>
          </a:p>
        </p:txBody>
      </p:sp>
      <p:sp>
        <p:nvSpPr>
          <p:cNvPr id="3" name="Text Placeholder 2"/>
          <p:cNvSpPr>
            <a:spLocks noGrp="1"/>
          </p:cNvSpPr>
          <p:nvPr>
            <p:ph type="body" sz="quarter" idx="14"/>
          </p:nvPr>
        </p:nvSpPr>
        <p:spPr/>
        <p:txBody>
          <a:bodyPr/>
          <a:lstStyle/>
          <a:p>
            <a:pPr marL="0" indent="0" algn="ctr">
              <a:buNone/>
            </a:pPr>
            <a:r>
              <a:rPr lang="en-GB" dirty="0" smtClean="0"/>
              <a:t> </a:t>
            </a:r>
            <a:endParaRPr lang="en-GB" dirty="0"/>
          </a:p>
        </p:txBody>
      </p:sp>
      <p:grpSp>
        <p:nvGrpSpPr>
          <p:cNvPr id="24" name="Group 23"/>
          <p:cNvGrpSpPr/>
          <p:nvPr/>
        </p:nvGrpSpPr>
        <p:grpSpPr>
          <a:xfrm>
            <a:off x="1838036" y="1895156"/>
            <a:ext cx="5577449" cy="4019942"/>
            <a:chOff x="5813862" y="3354082"/>
            <a:chExt cx="3867124" cy="2815097"/>
          </a:xfrm>
        </p:grpSpPr>
        <p:sp>
          <p:nvSpPr>
            <p:cNvPr id="36" name="Freeform 35"/>
            <p:cNvSpPr/>
            <p:nvPr/>
          </p:nvSpPr>
          <p:spPr>
            <a:xfrm>
              <a:off x="5819354" y="5443738"/>
              <a:ext cx="1768442"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Off-the-shelf</a:t>
              </a:r>
              <a:endParaRPr lang="en-GB" sz="2000" kern="1200" dirty="0">
                <a:latin typeface="Arial" panose="020B0604020202020204" pitchFamily="34" charset="0"/>
                <a:cs typeface="Arial" panose="020B0604020202020204" pitchFamily="34" charset="0"/>
              </a:endParaRPr>
            </a:p>
          </p:txBody>
        </p:sp>
        <p:sp>
          <p:nvSpPr>
            <p:cNvPr id="37" name="Freeform 36"/>
            <p:cNvSpPr/>
            <p:nvPr/>
          </p:nvSpPr>
          <p:spPr>
            <a:xfrm>
              <a:off x="7907182" y="5443738"/>
              <a:ext cx="177380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Bespoke</a:t>
              </a:r>
              <a:endParaRPr lang="en-GB" sz="2000" kern="1200" dirty="0">
                <a:latin typeface="Arial" panose="020B0604020202020204" pitchFamily="34" charset="0"/>
                <a:cs typeface="Arial" panose="020B0604020202020204" pitchFamily="34" charset="0"/>
              </a:endParaRPr>
            </a:p>
          </p:txBody>
        </p:sp>
        <p:sp>
          <p:nvSpPr>
            <p:cNvPr id="38" name="Freeform 37"/>
            <p:cNvSpPr/>
            <p:nvPr/>
          </p:nvSpPr>
          <p:spPr>
            <a:xfrm>
              <a:off x="6986394" y="3354082"/>
              <a:ext cx="1500811"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238296"/>
            </a:solidFill>
          </p:spPr>
          <p:style>
            <a:lnRef idx="2">
              <a:schemeClr val="lt1">
                <a:hueOff val="0"/>
                <a:satOff val="0"/>
                <a:lumOff val="0"/>
                <a:alphaOff val="0"/>
              </a:schemeClr>
            </a:lnRef>
            <a:fillRef idx="1">
              <a:scrgbClr r="0" g="0" b="0"/>
            </a:fillRef>
            <a:effectRef idx="0">
              <a:schemeClr val="accent5">
                <a:tint val="99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Application Software</a:t>
              </a:r>
              <a:endParaRPr lang="en-GB" sz="2000" kern="1200" dirty="0">
                <a:latin typeface="Arial" panose="020B0604020202020204" pitchFamily="34" charset="0"/>
                <a:cs typeface="Arial" panose="020B0604020202020204" pitchFamily="34" charset="0"/>
              </a:endParaRPr>
            </a:p>
          </p:txBody>
        </p:sp>
        <p:sp>
          <p:nvSpPr>
            <p:cNvPr id="40" name="Freeform 39"/>
            <p:cNvSpPr/>
            <p:nvPr/>
          </p:nvSpPr>
          <p:spPr>
            <a:xfrm>
              <a:off x="5813862" y="4398910"/>
              <a:ext cx="1768442"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General Purpose</a:t>
              </a:r>
              <a:endParaRPr lang="en-GB" sz="2000" kern="1200" dirty="0">
                <a:latin typeface="Arial" panose="020B0604020202020204" pitchFamily="34" charset="0"/>
                <a:cs typeface="Arial" panose="020B0604020202020204" pitchFamily="34" charset="0"/>
              </a:endParaRPr>
            </a:p>
          </p:txBody>
        </p:sp>
        <p:sp>
          <p:nvSpPr>
            <p:cNvPr id="41" name="Freeform 40"/>
            <p:cNvSpPr/>
            <p:nvPr/>
          </p:nvSpPr>
          <p:spPr>
            <a:xfrm>
              <a:off x="7901690" y="4398910"/>
              <a:ext cx="177380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Special Purpose</a:t>
              </a:r>
              <a:endParaRPr lang="en-GB" sz="20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5703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Define the terms hardware and software and understand the relationship between them</a:t>
            </a:r>
          </a:p>
          <a:p>
            <a:r>
              <a:rPr lang="en-GB" dirty="0" smtClean="0"/>
              <a:t>Explain what is meant by system software and application software</a:t>
            </a:r>
          </a:p>
          <a:p>
            <a:r>
              <a:rPr lang="en-GB" dirty="0" smtClean="0"/>
              <a:t>Understand the need for, and attributes of, different types of software</a:t>
            </a:r>
          </a:p>
          <a:p>
            <a:r>
              <a:rPr lang="en-GB" dirty="0" smtClean="0"/>
              <a:t>Understand the function of operating systems, utility programs, libraries and translators</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General purpose software</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dirty="0" smtClean="0"/>
              <a:t>General purpose software packages can be used for a range of generic tasks</a:t>
            </a:r>
          </a:p>
          <a:p>
            <a:r>
              <a:rPr lang="en-GB" dirty="0" smtClean="0"/>
              <a:t>These include:</a:t>
            </a:r>
          </a:p>
          <a:p>
            <a:pPr lvl="1"/>
            <a:r>
              <a:rPr lang="en-GB" dirty="0" smtClean="0"/>
              <a:t>Word processors – for letters, posters or textbooks</a:t>
            </a:r>
          </a:p>
          <a:p>
            <a:pPr lvl="1"/>
            <a:r>
              <a:rPr lang="en-GB" dirty="0" smtClean="0"/>
              <a:t>Graphics packages – for image retouching, photo editing or drawing diagrams</a:t>
            </a:r>
          </a:p>
          <a:p>
            <a:pPr lvl="1"/>
            <a:r>
              <a:rPr lang="en-GB" dirty="0" smtClean="0"/>
              <a:t>Spreadsheet software – for modelling, creating tables of data or lists</a:t>
            </a:r>
          </a:p>
        </p:txBody>
      </p:sp>
    </p:spTree>
    <p:extLst>
      <p:ext uri="{BB962C8B-B14F-4D97-AF65-F5344CB8AC3E}">
        <p14:creationId xmlns:p14="http://schemas.microsoft.com/office/powerpoint/2010/main" val="180205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Special-purpose software</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dirty="0" smtClean="0"/>
              <a:t>Special-purpose software performs tasks for a single, specific job</a:t>
            </a:r>
          </a:p>
          <a:p>
            <a:r>
              <a:rPr lang="en-GB" dirty="0" smtClean="0"/>
              <a:t>Examples include:</a:t>
            </a:r>
          </a:p>
          <a:p>
            <a:pPr lvl="1"/>
            <a:r>
              <a:rPr lang="en-GB" dirty="0" smtClean="0"/>
              <a:t>Payroll or accountancy software</a:t>
            </a:r>
          </a:p>
          <a:p>
            <a:pPr lvl="1"/>
            <a:r>
              <a:rPr lang="en-GB" dirty="0" smtClean="0"/>
              <a:t>Media players</a:t>
            </a:r>
          </a:p>
          <a:p>
            <a:pPr lvl="1"/>
            <a:r>
              <a:rPr lang="en-GB" dirty="0" smtClean="0"/>
              <a:t>Calendar programs</a:t>
            </a:r>
          </a:p>
          <a:p>
            <a:pPr lvl="1"/>
            <a:r>
              <a:rPr lang="en-GB" dirty="0" smtClean="0"/>
              <a:t>Online payment systems</a:t>
            </a:r>
          </a:p>
          <a:p>
            <a:pPr lvl="1"/>
            <a:endParaRPr lang="en-GB" dirty="0" smtClean="0"/>
          </a:p>
        </p:txBody>
      </p:sp>
    </p:spTree>
    <p:extLst>
      <p:ext uri="{BB962C8B-B14F-4D97-AF65-F5344CB8AC3E}">
        <p14:creationId xmlns:p14="http://schemas.microsoft.com/office/powerpoint/2010/main" val="352184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Application software</a:t>
            </a:r>
            <a:endParaRPr lang="en-GB" dirty="0"/>
          </a:p>
        </p:txBody>
      </p:sp>
      <p:sp>
        <p:nvSpPr>
          <p:cNvPr id="3" name="Text Placeholder 2"/>
          <p:cNvSpPr>
            <a:spLocks noGrp="1"/>
          </p:cNvSpPr>
          <p:nvPr>
            <p:ph type="body" sz="quarter" idx="14"/>
          </p:nvPr>
        </p:nvSpPr>
        <p:spPr/>
        <p:txBody>
          <a:bodyPr/>
          <a:lstStyle/>
          <a:p>
            <a:r>
              <a:rPr lang="en-GB" dirty="0" smtClean="0"/>
              <a:t>Complete the table below:</a:t>
            </a:r>
          </a:p>
          <a:p>
            <a:pPr marL="0" indent="0" algn="ctr">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888086"/>
              </p:ext>
            </p:extLst>
          </p:nvPr>
        </p:nvGraphicFramePr>
        <p:xfrm>
          <a:off x="978804" y="2457198"/>
          <a:ext cx="7449711" cy="2377440"/>
        </p:xfrm>
        <a:graphic>
          <a:graphicData uri="http://schemas.openxmlformats.org/drawingml/2006/table">
            <a:tbl>
              <a:tblPr firstRow="1" bandRow="1">
                <a:tableStyleId>{5C22544A-7EE6-4342-B048-85BDC9FD1C3A}</a:tableStyleId>
              </a:tblPr>
              <a:tblGrid>
                <a:gridCol w="3018161">
                  <a:extLst>
                    <a:ext uri="{9D8B030D-6E8A-4147-A177-3AD203B41FA5}">
                      <a16:colId xmlns:a16="http://schemas.microsoft.com/office/drawing/2014/main" xmlns="" val="20000"/>
                    </a:ext>
                  </a:extLst>
                </a:gridCol>
                <a:gridCol w="2270443">
                  <a:extLst>
                    <a:ext uri="{9D8B030D-6E8A-4147-A177-3AD203B41FA5}">
                      <a16:colId xmlns:a16="http://schemas.microsoft.com/office/drawing/2014/main" xmlns="" val="20001"/>
                    </a:ext>
                  </a:extLst>
                </a:gridCol>
                <a:gridCol w="2161107">
                  <a:extLst>
                    <a:ext uri="{9D8B030D-6E8A-4147-A177-3AD203B41FA5}">
                      <a16:colId xmlns:a16="http://schemas.microsoft.com/office/drawing/2014/main" xmlns="" val="20002"/>
                    </a:ext>
                  </a:extLst>
                </a:gridCol>
              </a:tblGrid>
              <a:tr h="370840">
                <a:tc>
                  <a:txBody>
                    <a:bodyPr/>
                    <a:lstStyle/>
                    <a:p>
                      <a:pPr algn="ct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sz="2000" dirty="0" smtClean="0">
                          <a:latin typeface="Arial" panose="020B0604020202020204" pitchFamily="34" charset="0"/>
                          <a:cs typeface="Arial" panose="020B0604020202020204" pitchFamily="34" charset="0"/>
                        </a:rPr>
                        <a:t>General purpose</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sz="2000" dirty="0" smtClean="0">
                          <a:latin typeface="Arial" panose="020B0604020202020204" pitchFamily="34" charset="0"/>
                          <a:cs typeface="Arial" panose="020B0604020202020204" pitchFamily="34" charset="0"/>
                        </a:rPr>
                        <a:t>Special-purpose</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xmlns="" val="10000"/>
                  </a:ext>
                </a:extLst>
              </a:tr>
              <a:tr h="370840">
                <a:tc>
                  <a:txBody>
                    <a:bodyPr/>
                    <a:lstStyle/>
                    <a:p>
                      <a:pPr algn="l"/>
                      <a:r>
                        <a:rPr lang="en-GB" sz="2000" dirty="0" smtClean="0">
                          <a:latin typeface="Arial" panose="020B0604020202020204" pitchFamily="34" charset="0"/>
                          <a:cs typeface="Arial" panose="020B0604020202020204" pitchFamily="34" charset="0"/>
                        </a:rPr>
                        <a:t>Presentation software</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l"/>
                      <a:r>
                        <a:rPr lang="en-GB" sz="2000" dirty="0" smtClean="0">
                          <a:latin typeface="Arial" panose="020B0604020202020204" pitchFamily="34" charset="0"/>
                          <a:cs typeface="Arial" panose="020B0604020202020204" pitchFamily="34" charset="0"/>
                        </a:rPr>
                        <a:t>Driving</a:t>
                      </a:r>
                      <a:r>
                        <a:rPr lang="en-GB" sz="2000" baseline="0" dirty="0" smtClean="0">
                          <a:latin typeface="Arial" panose="020B0604020202020204" pitchFamily="34" charset="0"/>
                          <a:cs typeface="Arial" panose="020B0604020202020204" pitchFamily="34" charset="0"/>
                        </a:rPr>
                        <a:t> simulator</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l"/>
                      <a:r>
                        <a:rPr lang="en-GB" sz="2000" dirty="0" smtClean="0">
                          <a:latin typeface="Arial" panose="020B0604020202020204" pitchFamily="34" charset="0"/>
                          <a:cs typeface="Arial" panose="020B0604020202020204" pitchFamily="34" charset="0"/>
                        </a:rPr>
                        <a:t>Route finding application</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l"/>
                      <a:r>
                        <a:rPr lang="en-GB" sz="2000" dirty="0" smtClean="0">
                          <a:latin typeface="Arial" panose="020B0604020202020204" pitchFamily="34" charset="0"/>
                          <a:cs typeface="Arial" panose="020B0604020202020204" pitchFamily="34" charset="0"/>
                        </a:rPr>
                        <a:t>Calculator</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Video editing suite</a:t>
                      </a: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5958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Application software</a:t>
            </a:r>
            <a:endParaRPr lang="en-GB" dirty="0"/>
          </a:p>
        </p:txBody>
      </p:sp>
      <p:sp>
        <p:nvSpPr>
          <p:cNvPr id="3" name="Text Placeholder 2"/>
          <p:cNvSpPr>
            <a:spLocks noGrp="1"/>
          </p:cNvSpPr>
          <p:nvPr>
            <p:ph type="body" sz="quarter" idx="14"/>
          </p:nvPr>
        </p:nvSpPr>
        <p:spPr/>
        <p:txBody>
          <a:bodyPr/>
          <a:lstStyle/>
          <a:p>
            <a:r>
              <a:rPr lang="en-GB" dirty="0" smtClean="0"/>
              <a:t>Complete the table below:</a:t>
            </a:r>
          </a:p>
          <a:p>
            <a:pPr marL="0" indent="0" algn="ctr">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97081564"/>
              </p:ext>
            </p:extLst>
          </p:nvPr>
        </p:nvGraphicFramePr>
        <p:xfrm>
          <a:off x="978804" y="2457198"/>
          <a:ext cx="7449711" cy="2377440"/>
        </p:xfrm>
        <a:graphic>
          <a:graphicData uri="http://schemas.openxmlformats.org/drawingml/2006/table">
            <a:tbl>
              <a:tblPr firstRow="1" bandRow="1">
                <a:tableStyleId>{5C22544A-7EE6-4342-B048-85BDC9FD1C3A}</a:tableStyleId>
              </a:tblPr>
              <a:tblGrid>
                <a:gridCol w="3018161">
                  <a:extLst>
                    <a:ext uri="{9D8B030D-6E8A-4147-A177-3AD203B41FA5}">
                      <a16:colId xmlns:a16="http://schemas.microsoft.com/office/drawing/2014/main" xmlns="" val="20000"/>
                    </a:ext>
                  </a:extLst>
                </a:gridCol>
                <a:gridCol w="2270443">
                  <a:extLst>
                    <a:ext uri="{9D8B030D-6E8A-4147-A177-3AD203B41FA5}">
                      <a16:colId xmlns:a16="http://schemas.microsoft.com/office/drawing/2014/main" xmlns="" val="20001"/>
                    </a:ext>
                  </a:extLst>
                </a:gridCol>
                <a:gridCol w="2161107">
                  <a:extLst>
                    <a:ext uri="{9D8B030D-6E8A-4147-A177-3AD203B41FA5}">
                      <a16:colId xmlns:a16="http://schemas.microsoft.com/office/drawing/2014/main" xmlns="" val="20002"/>
                    </a:ext>
                  </a:extLst>
                </a:gridCol>
              </a:tblGrid>
              <a:tr h="370840">
                <a:tc>
                  <a:txBody>
                    <a:bodyPr/>
                    <a:lstStyle/>
                    <a:p>
                      <a:pPr algn="ct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sz="2000" dirty="0" smtClean="0">
                          <a:latin typeface="Arial" panose="020B0604020202020204" pitchFamily="34" charset="0"/>
                          <a:cs typeface="Arial" panose="020B0604020202020204" pitchFamily="34" charset="0"/>
                        </a:rPr>
                        <a:t>General purpose</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sz="2000" dirty="0" smtClean="0">
                          <a:latin typeface="Arial" panose="020B0604020202020204" pitchFamily="34" charset="0"/>
                          <a:cs typeface="Arial" panose="020B0604020202020204" pitchFamily="34" charset="0"/>
                        </a:rPr>
                        <a:t>Special-purpose</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xmlns="" val="10000"/>
                  </a:ext>
                </a:extLst>
              </a:tr>
              <a:tr h="370840">
                <a:tc>
                  <a:txBody>
                    <a:bodyPr/>
                    <a:lstStyle/>
                    <a:p>
                      <a:pPr algn="l"/>
                      <a:r>
                        <a:rPr lang="en-GB" sz="2000" dirty="0" smtClean="0">
                          <a:latin typeface="Arial" panose="020B0604020202020204" pitchFamily="34" charset="0"/>
                          <a:cs typeface="Arial" panose="020B0604020202020204" pitchFamily="34" charset="0"/>
                        </a:rPr>
                        <a:t>Presentation software</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kern="1200" dirty="0" smtClean="0">
                          <a:solidFill>
                            <a:srgbClr val="FF0000"/>
                          </a:solidFill>
                          <a:effectLst/>
                          <a:latin typeface="+mn-lt"/>
                          <a:ea typeface="+mn-ea"/>
                          <a:cs typeface="+mn-cs"/>
                        </a:rPr>
                        <a:t>✓</a:t>
                      </a: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l"/>
                      <a:r>
                        <a:rPr lang="en-GB" sz="2000" dirty="0" smtClean="0">
                          <a:latin typeface="Arial" panose="020B0604020202020204" pitchFamily="34" charset="0"/>
                          <a:cs typeface="Arial" panose="020B0604020202020204" pitchFamily="34" charset="0"/>
                        </a:rPr>
                        <a:t>Driving</a:t>
                      </a:r>
                      <a:r>
                        <a:rPr lang="en-GB" sz="2000" baseline="0" dirty="0" smtClean="0">
                          <a:latin typeface="Arial" panose="020B0604020202020204" pitchFamily="34" charset="0"/>
                          <a:cs typeface="Arial" panose="020B0604020202020204" pitchFamily="34" charset="0"/>
                        </a:rPr>
                        <a:t> simulator</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rgbClr val="FF0000"/>
                          </a:solidFill>
                          <a:effectLst/>
                          <a:latin typeface="+mn-lt"/>
                          <a:ea typeface="+mn-ea"/>
                          <a:cs typeface="+mn-cs"/>
                        </a:rPr>
                        <a:t>✓</a:t>
                      </a:r>
                      <a:endParaRPr lang="en-GB" sz="2400" b="1" dirty="0" smtClean="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l"/>
                      <a:r>
                        <a:rPr lang="en-GB" sz="2000" dirty="0" smtClean="0">
                          <a:latin typeface="Arial" panose="020B0604020202020204" pitchFamily="34" charset="0"/>
                          <a:cs typeface="Arial" panose="020B0604020202020204" pitchFamily="34" charset="0"/>
                        </a:rPr>
                        <a:t>Route finding application</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kern="1200" dirty="0" smtClean="0">
                          <a:solidFill>
                            <a:srgbClr val="FF0000"/>
                          </a:solidFill>
                          <a:effectLst/>
                          <a:latin typeface="+mn-lt"/>
                          <a:ea typeface="+mn-ea"/>
                          <a:cs typeface="+mn-cs"/>
                        </a:rPr>
                        <a:t>✓</a:t>
                      </a: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l"/>
                      <a:r>
                        <a:rPr lang="en-GB" sz="2000" dirty="0" smtClean="0">
                          <a:latin typeface="Arial" panose="020B0604020202020204" pitchFamily="34" charset="0"/>
                          <a:cs typeface="Arial" panose="020B0604020202020204" pitchFamily="34" charset="0"/>
                        </a:rPr>
                        <a:t>Calculator</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rgbClr val="FF0000"/>
                          </a:solidFill>
                          <a:effectLst/>
                          <a:latin typeface="+mn-lt"/>
                          <a:ea typeface="+mn-ea"/>
                          <a:cs typeface="+mn-cs"/>
                        </a:rPr>
                        <a:t>✓</a:t>
                      </a:r>
                      <a:endParaRPr lang="en-GB" sz="2400" b="1" dirty="0" smtClean="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Video editing suite</a:t>
                      </a: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kern="1200" dirty="0" smtClean="0">
                          <a:solidFill>
                            <a:srgbClr val="FF0000"/>
                          </a:solidFill>
                          <a:effectLst/>
                          <a:latin typeface="+mn-lt"/>
                          <a:ea typeface="+mn-ea"/>
                          <a:cs typeface="+mn-cs"/>
                        </a:rPr>
                        <a:t>✓</a:t>
                      </a:r>
                      <a:endParaRPr lang="en-GB" sz="2400" b="1" dirty="0" smtClean="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80863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Off-the-shelf software</a:t>
            </a:r>
            <a:endParaRPr lang="en-GB" dirty="0"/>
          </a:p>
        </p:txBody>
      </p:sp>
      <p:sp>
        <p:nvSpPr>
          <p:cNvPr id="5" name="Text Placeholder 4"/>
          <p:cNvSpPr>
            <a:spLocks noGrp="1"/>
          </p:cNvSpPr>
          <p:nvPr>
            <p:ph type="body" sz="quarter" idx="14"/>
          </p:nvPr>
        </p:nvSpPr>
        <p:spPr>
          <a:xfrm>
            <a:off x="724279" y="1704179"/>
            <a:ext cx="8150779" cy="4600997"/>
          </a:xfrm>
        </p:spPr>
        <p:txBody>
          <a:bodyPr/>
          <a:lstStyle/>
          <a:p>
            <a:r>
              <a:rPr lang="en-GB" dirty="0" smtClean="0"/>
              <a:t>Special purpose software can be off-the-shelf, or bespoke</a:t>
            </a:r>
          </a:p>
          <a:p>
            <a:r>
              <a:rPr lang="en-GB" dirty="0" smtClean="0"/>
              <a:t>What are the benefits and drawbacks of off-the-shelf software?</a:t>
            </a:r>
          </a:p>
        </p:txBody>
      </p:sp>
    </p:spTree>
    <p:extLst>
      <p:ext uri="{BB962C8B-B14F-4D97-AF65-F5344CB8AC3E}">
        <p14:creationId xmlns:p14="http://schemas.microsoft.com/office/powerpoint/2010/main" val="817251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Off-the-shelf software</a:t>
            </a:r>
            <a:endParaRPr lang="en-GB" dirty="0"/>
          </a:p>
        </p:txBody>
      </p:sp>
      <p:sp>
        <p:nvSpPr>
          <p:cNvPr id="5" name="Text Placeholder 4"/>
          <p:cNvSpPr>
            <a:spLocks noGrp="1"/>
          </p:cNvSpPr>
          <p:nvPr>
            <p:ph type="body" sz="quarter" idx="14"/>
          </p:nvPr>
        </p:nvSpPr>
        <p:spPr>
          <a:xfrm>
            <a:off x="724279" y="1704179"/>
            <a:ext cx="8150779" cy="4600997"/>
          </a:xfrm>
        </p:spPr>
        <p:txBody>
          <a:bodyPr/>
          <a:lstStyle/>
          <a:p>
            <a:r>
              <a:rPr lang="en-GB" dirty="0" smtClean="0"/>
              <a:t>Benefits:</a:t>
            </a:r>
          </a:p>
          <a:p>
            <a:pPr lvl="1"/>
            <a:r>
              <a:rPr lang="en-GB" dirty="0" smtClean="0"/>
              <a:t>Off-the-shelf software is readily available for anyone to use</a:t>
            </a:r>
          </a:p>
          <a:p>
            <a:pPr lvl="1"/>
            <a:r>
              <a:rPr lang="en-GB" dirty="0" smtClean="0"/>
              <a:t>The cost is usually lower because development costs are shared among all the buyers</a:t>
            </a:r>
          </a:p>
          <a:p>
            <a:pPr lvl="1"/>
            <a:r>
              <a:rPr lang="en-GB" dirty="0" smtClean="0"/>
              <a:t>It is likely to be well-documented and well-tested</a:t>
            </a:r>
          </a:p>
          <a:p>
            <a:r>
              <a:rPr lang="en-GB" dirty="0" smtClean="0"/>
              <a:t>Drawbacks</a:t>
            </a:r>
          </a:p>
          <a:p>
            <a:pPr lvl="1"/>
            <a:r>
              <a:rPr lang="en-GB" dirty="0" smtClean="0"/>
              <a:t>You have little or no control over what features there are</a:t>
            </a:r>
          </a:p>
          <a:p>
            <a:pPr lvl="1"/>
            <a:r>
              <a:rPr lang="en-GB" dirty="0" smtClean="0"/>
              <a:t>It may not do exactly what you want</a:t>
            </a:r>
          </a:p>
        </p:txBody>
      </p:sp>
    </p:spTree>
    <p:extLst>
      <p:ext uri="{BB962C8B-B14F-4D97-AF65-F5344CB8AC3E}">
        <p14:creationId xmlns:p14="http://schemas.microsoft.com/office/powerpoint/2010/main" val="4282977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ppData\Roaming\PixelMetrics\CaptureWiz\Temp\20.png"/>
          <p:cNvPicPr>
            <a:picLocks noChangeAspect="1" noChangeArrowheads="1"/>
          </p:cNvPicPr>
          <p:nvPr/>
        </p:nvPicPr>
        <p:blipFill rotWithShape="1">
          <a:blip r:embed="rId2">
            <a:extLst>
              <a:ext uri="{28A0092B-C50C-407E-A947-70E740481C1C}">
                <a14:useLocalDpi xmlns:a14="http://schemas.microsoft.com/office/drawing/2010/main" val="0"/>
              </a:ext>
            </a:extLst>
          </a:blip>
          <a:srcRect t="10959" r="3872"/>
          <a:stretch/>
        </p:blipFill>
        <p:spPr bwMode="auto">
          <a:xfrm>
            <a:off x="1" y="660400"/>
            <a:ext cx="9143999" cy="619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en-GB" dirty="0" smtClean="0"/>
              <a:t>Bespoke software</a:t>
            </a:r>
            <a:endParaRPr lang="en-GB" dirty="0"/>
          </a:p>
        </p:txBody>
      </p:sp>
      <p:sp>
        <p:nvSpPr>
          <p:cNvPr id="5" name="Text Placeholder 4"/>
          <p:cNvSpPr>
            <a:spLocks noGrp="1"/>
          </p:cNvSpPr>
          <p:nvPr>
            <p:ph type="body" sz="quarter" idx="14"/>
          </p:nvPr>
        </p:nvSpPr>
        <p:spPr>
          <a:xfrm>
            <a:off x="724279" y="1704179"/>
            <a:ext cx="8150779" cy="4600997"/>
          </a:xfrm>
        </p:spPr>
        <p:txBody>
          <a:bodyPr/>
          <a:lstStyle/>
          <a:p>
            <a:r>
              <a:rPr lang="en-GB" dirty="0" smtClean="0"/>
              <a:t>Bespoke software is created to fulfil your own exact specifications</a:t>
            </a:r>
          </a:p>
          <a:p>
            <a:pPr marL="4213225" lvl="1"/>
            <a:r>
              <a:rPr lang="en-GB" dirty="0" smtClean="0"/>
              <a:t>This can significantly increase </a:t>
            </a:r>
            <a:br>
              <a:rPr lang="en-GB" dirty="0" smtClean="0"/>
            </a:br>
            <a:r>
              <a:rPr lang="en-GB" dirty="0" smtClean="0"/>
              <a:t>the cost</a:t>
            </a:r>
          </a:p>
          <a:p>
            <a:pPr marL="4213225" lvl="1"/>
            <a:r>
              <a:rPr lang="en-GB" dirty="0" smtClean="0"/>
              <a:t>It may take several weeks, months or even years to develop</a:t>
            </a:r>
          </a:p>
          <a:p>
            <a:pPr marL="4213225" lvl="1"/>
            <a:r>
              <a:rPr lang="en-GB" dirty="0" smtClean="0"/>
              <a:t>Complete control over the process gives you all the functionality you need</a:t>
            </a:r>
          </a:p>
        </p:txBody>
      </p:sp>
    </p:spTree>
    <p:extLst>
      <p:ext uri="{BB962C8B-B14F-4D97-AF65-F5344CB8AC3E}">
        <p14:creationId xmlns:p14="http://schemas.microsoft.com/office/powerpoint/2010/main" val="190541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Hardware and software</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2</a:t>
            </a:r>
            <a:r>
              <a:rPr lang="en-GB" dirty="0" smtClean="0"/>
              <a:t> on </a:t>
            </a:r>
            <a:r>
              <a:rPr lang="en-GB" b="1" dirty="0" smtClean="0"/>
              <a:t>Worksheet 1</a:t>
            </a:r>
          </a:p>
        </p:txBody>
      </p:sp>
    </p:spTree>
    <p:extLst>
      <p:ext uri="{BB962C8B-B14F-4D97-AF65-F5344CB8AC3E}">
        <p14:creationId xmlns:p14="http://schemas.microsoft.com/office/powerpoint/2010/main" val="1206520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8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Hardware or software?</a:t>
            </a:r>
            <a:endParaRPr lang="en-GB" dirty="0"/>
          </a:p>
        </p:txBody>
      </p:sp>
      <p:sp>
        <p:nvSpPr>
          <p:cNvPr id="5" name="Text Placeholder 4"/>
          <p:cNvSpPr>
            <a:spLocks noGrp="1"/>
          </p:cNvSpPr>
          <p:nvPr>
            <p:ph type="body" sz="quarter" idx="14"/>
          </p:nvPr>
        </p:nvSpPr>
        <p:spPr/>
        <p:txBody>
          <a:bodyPr/>
          <a:lstStyle/>
          <a:p>
            <a:r>
              <a:rPr lang="en-GB" dirty="0" smtClean="0"/>
              <a:t>How best could you define and distinguish between hardware and software?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2043" y="2738983"/>
            <a:ext cx="6301570" cy="4086363"/>
          </a:xfrm>
          <a:prstGeom prst="rect">
            <a:avLst/>
          </a:prstGeom>
        </p:spPr>
      </p:pic>
    </p:spTree>
    <p:extLst>
      <p:ext uri="{BB962C8B-B14F-4D97-AF65-F5344CB8AC3E}">
        <p14:creationId xmlns:p14="http://schemas.microsoft.com/office/powerpoint/2010/main" val="373969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41818" y="1662545"/>
            <a:ext cx="3602182" cy="4488874"/>
          </a:xfrm>
          <a:prstGeom prst="rect">
            <a:avLst/>
          </a:prstGeom>
        </p:spPr>
      </p:pic>
      <p:sp>
        <p:nvSpPr>
          <p:cNvPr id="4" name="Text Placeholder 3"/>
          <p:cNvSpPr>
            <a:spLocks noGrp="1"/>
          </p:cNvSpPr>
          <p:nvPr>
            <p:ph type="body" sz="quarter" idx="13"/>
          </p:nvPr>
        </p:nvSpPr>
        <p:spPr/>
        <p:txBody>
          <a:bodyPr/>
          <a:lstStyle/>
          <a:p>
            <a:r>
              <a:rPr lang="en-GB" dirty="0" smtClean="0"/>
              <a:t>Hardware</a:t>
            </a:r>
            <a:endParaRPr lang="en-GB" dirty="0"/>
          </a:p>
        </p:txBody>
      </p:sp>
      <p:sp>
        <p:nvSpPr>
          <p:cNvPr id="5" name="Text Placeholder 4"/>
          <p:cNvSpPr>
            <a:spLocks noGrp="1"/>
          </p:cNvSpPr>
          <p:nvPr>
            <p:ph type="body" sz="quarter" idx="14"/>
          </p:nvPr>
        </p:nvSpPr>
        <p:spPr>
          <a:xfrm>
            <a:off x="724280" y="1704179"/>
            <a:ext cx="4780593" cy="3453607"/>
          </a:xfrm>
        </p:spPr>
        <p:txBody>
          <a:bodyPr/>
          <a:lstStyle/>
          <a:p>
            <a:r>
              <a:rPr lang="en-GB" dirty="0" smtClean="0"/>
              <a:t>Hardware describes the electrical or electro-mechanical parts of a computer system</a:t>
            </a:r>
          </a:p>
          <a:p>
            <a:pPr lvl="1"/>
            <a:r>
              <a:rPr lang="en-GB" dirty="0" smtClean="0"/>
              <a:t>These comprise the physical, tangible parts of the computer and its input, output and storage devices</a:t>
            </a:r>
          </a:p>
        </p:txBody>
      </p:sp>
    </p:spTree>
    <p:extLst>
      <p:ext uri="{BB962C8B-B14F-4D97-AF65-F5344CB8AC3E}">
        <p14:creationId xmlns:p14="http://schemas.microsoft.com/office/powerpoint/2010/main" val="284110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Software</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dirty="0" smtClean="0"/>
              <a:t>Software comprises all of the programs that make the computer function</a:t>
            </a:r>
          </a:p>
          <a:p>
            <a:pPr lvl="1"/>
            <a:r>
              <a:rPr lang="en-GB" dirty="0" smtClean="0"/>
              <a:t>Like the music on a CD, it doesn’t have a physical presence – you can</a:t>
            </a:r>
            <a:r>
              <a:rPr lang="fr-FR" dirty="0" smtClean="0"/>
              <a:t>’</a:t>
            </a:r>
            <a:r>
              <a:rPr lang="en-GB" dirty="0" smtClean="0"/>
              <a:t>t touch the 0s or 1s that make up the program </a:t>
            </a:r>
          </a:p>
          <a:p>
            <a:pPr lvl="1"/>
            <a:r>
              <a:rPr lang="en-GB" dirty="0" smtClean="0"/>
              <a:t>Software programs fit into one of two categories: </a:t>
            </a:r>
            <a:r>
              <a:rPr lang="en-GB" b="1" dirty="0" smtClean="0">
                <a:solidFill>
                  <a:srgbClr val="238296"/>
                </a:solidFill>
              </a:rPr>
              <a:t>system software</a:t>
            </a:r>
            <a:r>
              <a:rPr lang="en-GB" b="1" dirty="0" smtClean="0"/>
              <a:t> </a:t>
            </a:r>
            <a:r>
              <a:rPr lang="en-GB" dirty="0" smtClean="0"/>
              <a:t>and </a:t>
            </a:r>
            <a:r>
              <a:rPr lang="en-GB" b="1" dirty="0" smtClean="0">
                <a:solidFill>
                  <a:srgbClr val="238296"/>
                </a:solidFill>
              </a:rPr>
              <a:t>application software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 y="4559887"/>
            <a:ext cx="9133933" cy="1229567"/>
          </a:xfrm>
          <a:prstGeom prst="rect">
            <a:avLst/>
          </a:prstGeom>
        </p:spPr>
      </p:pic>
    </p:spTree>
    <p:extLst>
      <p:ext uri="{BB962C8B-B14F-4D97-AF65-F5344CB8AC3E}">
        <p14:creationId xmlns:p14="http://schemas.microsoft.com/office/powerpoint/2010/main" val="275567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Hardware and software</a:t>
            </a:r>
            <a:endParaRPr lang="en-GB" dirty="0"/>
          </a:p>
        </p:txBody>
      </p:sp>
      <p:sp>
        <p:nvSpPr>
          <p:cNvPr id="5" name="Text Placeholder 4"/>
          <p:cNvSpPr>
            <a:spLocks noGrp="1"/>
          </p:cNvSpPr>
          <p:nvPr>
            <p:ph type="body" sz="quarter" idx="14"/>
          </p:nvPr>
        </p:nvSpPr>
        <p:spPr/>
        <p:txBody>
          <a:bodyPr/>
          <a:lstStyle/>
          <a:p>
            <a:r>
              <a:rPr lang="en-GB" dirty="0" smtClean="0"/>
              <a:t>Identify which is hardware and which is software:</a:t>
            </a:r>
          </a:p>
          <a:p>
            <a:endParaRPr lang="en-GB" dirty="0"/>
          </a:p>
          <a:p>
            <a:endParaRPr lang="en-GB" dirty="0" smtClean="0"/>
          </a:p>
          <a:p>
            <a:endParaRPr lang="en-GB" dirty="0"/>
          </a:p>
          <a:p>
            <a:endParaRPr lang="en-GB" dirty="0" smtClean="0"/>
          </a:p>
          <a:p>
            <a:endParaRPr lang="en-GB" dirty="0"/>
          </a:p>
          <a:p>
            <a:pPr lvl="1"/>
            <a:r>
              <a:rPr lang="en-GB" dirty="0" smtClean="0"/>
              <a:t>What </a:t>
            </a:r>
            <a:r>
              <a:rPr lang="en-GB" dirty="0"/>
              <a:t>are the hardware and software components of a contactless payment system?</a:t>
            </a:r>
          </a:p>
          <a:p>
            <a:pPr marL="0" indent="0" algn="ctr">
              <a:buNone/>
            </a:pPr>
            <a:endParaRPr lang="en-GB" dirty="0" smtClean="0"/>
          </a:p>
        </p:txBody>
      </p:sp>
      <p:graphicFrame>
        <p:nvGraphicFramePr>
          <p:cNvPr id="2" name="Table 1"/>
          <p:cNvGraphicFramePr>
            <a:graphicFrameLocks noGrp="1"/>
          </p:cNvGraphicFramePr>
          <p:nvPr>
            <p:extLst>
              <p:ext uri="{D42A27DB-BD31-4B8C-83A1-F6EECF244321}">
                <p14:modId xmlns:p14="http://schemas.microsoft.com/office/powerpoint/2010/main" val="3430291471"/>
              </p:ext>
            </p:extLst>
          </p:nvPr>
        </p:nvGraphicFramePr>
        <p:xfrm>
          <a:off x="1132499" y="2391209"/>
          <a:ext cx="6869960" cy="2377440"/>
        </p:xfrm>
        <a:graphic>
          <a:graphicData uri="http://schemas.openxmlformats.org/drawingml/2006/table">
            <a:tbl>
              <a:tblPr firstRow="1" bandRow="1">
                <a:tableStyleId>{5C22544A-7EE6-4342-B048-85BDC9FD1C3A}</a:tableStyleId>
              </a:tblPr>
              <a:tblGrid>
                <a:gridCol w="3229293">
                  <a:extLst>
                    <a:ext uri="{9D8B030D-6E8A-4147-A177-3AD203B41FA5}">
                      <a16:colId xmlns:a16="http://schemas.microsoft.com/office/drawing/2014/main" xmlns="" val="20000"/>
                    </a:ext>
                  </a:extLst>
                </a:gridCol>
                <a:gridCol w="1913467">
                  <a:extLst>
                    <a:ext uri="{9D8B030D-6E8A-4147-A177-3AD203B41FA5}">
                      <a16:colId xmlns:a16="http://schemas.microsoft.com/office/drawing/2014/main" xmlns="" val="20001"/>
                    </a:ext>
                  </a:extLst>
                </a:gridCol>
                <a:gridCol w="1727200">
                  <a:extLst>
                    <a:ext uri="{9D8B030D-6E8A-4147-A177-3AD203B41FA5}">
                      <a16:colId xmlns:a16="http://schemas.microsoft.com/office/drawing/2014/main" xmlns="" val="20002"/>
                    </a:ext>
                  </a:extLst>
                </a:gridCol>
              </a:tblGrid>
              <a:tr h="370840">
                <a:tc>
                  <a:txBody>
                    <a:bodyPr/>
                    <a:lstStyle/>
                    <a:p>
                      <a:pPr algn="ct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sz="2000" dirty="0" smtClean="0">
                          <a:latin typeface="Arial" panose="020B0604020202020204" pitchFamily="34" charset="0"/>
                          <a:cs typeface="Arial" panose="020B0604020202020204" pitchFamily="34" charset="0"/>
                        </a:rPr>
                        <a:t>Hardware</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sz="2000" dirty="0" smtClean="0">
                          <a:latin typeface="Arial" panose="020B0604020202020204" pitchFamily="34" charset="0"/>
                          <a:cs typeface="Arial" panose="020B0604020202020204" pitchFamily="34" charset="0"/>
                        </a:rPr>
                        <a:t>Software</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xmlns="" val="10000"/>
                  </a:ext>
                </a:extLst>
              </a:tr>
              <a:tr h="370840">
                <a:tc>
                  <a:txBody>
                    <a:bodyPr/>
                    <a:lstStyle/>
                    <a:p>
                      <a:pPr algn="l"/>
                      <a:r>
                        <a:rPr lang="en-GB" sz="2000" dirty="0" smtClean="0">
                          <a:latin typeface="Arial" panose="020B0604020202020204" pitchFamily="34" charset="0"/>
                          <a:cs typeface="Arial" panose="020B0604020202020204" pitchFamily="34" charset="0"/>
                        </a:rPr>
                        <a:t>Webcam</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l"/>
                      <a:r>
                        <a:rPr lang="en-GB" sz="2000" dirty="0" smtClean="0">
                          <a:latin typeface="Arial" panose="020B0604020202020204" pitchFamily="34" charset="0"/>
                          <a:cs typeface="Arial" panose="020B0604020202020204" pitchFamily="34" charset="0"/>
                        </a:rPr>
                        <a:t>RAM Memory</a:t>
                      </a:r>
                      <a:r>
                        <a:rPr lang="en-GB" sz="2000" baseline="0" dirty="0" smtClean="0">
                          <a:latin typeface="Arial" panose="020B0604020202020204" pitchFamily="34" charset="0"/>
                          <a:cs typeface="Arial" panose="020B0604020202020204" pitchFamily="34" charset="0"/>
                        </a:rPr>
                        <a:t> chip</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l"/>
                      <a:r>
                        <a:rPr lang="en-GB" sz="2000" dirty="0" smtClean="0">
                          <a:latin typeface="Arial" panose="020B0604020202020204" pitchFamily="34" charset="0"/>
                          <a:cs typeface="Arial" panose="020B0604020202020204" pitchFamily="34" charset="0"/>
                        </a:rPr>
                        <a:t>Android Operating System</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l"/>
                      <a:r>
                        <a:rPr lang="en-GB" sz="2000" dirty="0" smtClean="0">
                          <a:latin typeface="Arial" panose="020B0604020202020204" pitchFamily="34" charset="0"/>
                          <a:cs typeface="Arial" panose="020B0604020202020204" pitchFamily="34" charset="0"/>
                        </a:rPr>
                        <a:t>Microphone</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Virus checker</a:t>
                      </a: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20328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Hardware and software</a:t>
            </a:r>
            <a:endParaRPr lang="en-GB" dirty="0"/>
          </a:p>
        </p:txBody>
      </p:sp>
      <p:sp>
        <p:nvSpPr>
          <p:cNvPr id="5" name="Text Placeholder 4"/>
          <p:cNvSpPr>
            <a:spLocks noGrp="1"/>
          </p:cNvSpPr>
          <p:nvPr>
            <p:ph type="body" sz="quarter" idx="14"/>
          </p:nvPr>
        </p:nvSpPr>
        <p:spPr/>
        <p:txBody>
          <a:bodyPr/>
          <a:lstStyle/>
          <a:p>
            <a:r>
              <a:rPr lang="en-GB" dirty="0" smtClean="0"/>
              <a:t>Identify which is hardware and which is software:</a:t>
            </a:r>
          </a:p>
          <a:p>
            <a:pPr marL="0" indent="0" algn="ctr">
              <a:buNone/>
            </a:pPr>
            <a:endParaRPr lang="en-GB" dirty="0" smtClean="0"/>
          </a:p>
        </p:txBody>
      </p:sp>
      <p:graphicFrame>
        <p:nvGraphicFramePr>
          <p:cNvPr id="6" name="Table 5"/>
          <p:cNvGraphicFramePr>
            <a:graphicFrameLocks noGrp="1"/>
          </p:cNvGraphicFramePr>
          <p:nvPr>
            <p:extLst>
              <p:ext uri="{D42A27DB-BD31-4B8C-83A1-F6EECF244321}">
                <p14:modId xmlns:p14="http://schemas.microsoft.com/office/powerpoint/2010/main" val="22532219"/>
              </p:ext>
            </p:extLst>
          </p:nvPr>
        </p:nvGraphicFramePr>
        <p:xfrm>
          <a:off x="1132499" y="2391209"/>
          <a:ext cx="6869960" cy="2377440"/>
        </p:xfrm>
        <a:graphic>
          <a:graphicData uri="http://schemas.openxmlformats.org/drawingml/2006/table">
            <a:tbl>
              <a:tblPr firstRow="1" bandRow="1">
                <a:tableStyleId>{5C22544A-7EE6-4342-B048-85BDC9FD1C3A}</a:tableStyleId>
              </a:tblPr>
              <a:tblGrid>
                <a:gridCol w="3229293">
                  <a:extLst>
                    <a:ext uri="{9D8B030D-6E8A-4147-A177-3AD203B41FA5}">
                      <a16:colId xmlns:a16="http://schemas.microsoft.com/office/drawing/2014/main" xmlns="" val="20000"/>
                    </a:ext>
                  </a:extLst>
                </a:gridCol>
                <a:gridCol w="1913467">
                  <a:extLst>
                    <a:ext uri="{9D8B030D-6E8A-4147-A177-3AD203B41FA5}">
                      <a16:colId xmlns:a16="http://schemas.microsoft.com/office/drawing/2014/main" xmlns="" val="20001"/>
                    </a:ext>
                  </a:extLst>
                </a:gridCol>
                <a:gridCol w="1727200">
                  <a:extLst>
                    <a:ext uri="{9D8B030D-6E8A-4147-A177-3AD203B41FA5}">
                      <a16:colId xmlns:a16="http://schemas.microsoft.com/office/drawing/2014/main" xmlns="" val="20002"/>
                    </a:ext>
                  </a:extLst>
                </a:gridCol>
              </a:tblGrid>
              <a:tr h="370840">
                <a:tc>
                  <a:txBody>
                    <a:bodyPr/>
                    <a:lstStyle/>
                    <a:p>
                      <a:pPr algn="ct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sz="2000" dirty="0" smtClean="0">
                          <a:latin typeface="Arial" panose="020B0604020202020204" pitchFamily="34" charset="0"/>
                          <a:cs typeface="Arial" panose="020B0604020202020204" pitchFamily="34" charset="0"/>
                        </a:rPr>
                        <a:t>Hardware</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sz="2000" dirty="0" smtClean="0">
                          <a:latin typeface="Arial" panose="020B0604020202020204" pitchFamily="34" charset="0"/>
                          <a:cs typeface="Arial" panose="020B0604020202020204" pitchFamily="34" charset="0"/>
                        </a:rPr>
                        <a:t>Software</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xmlns="" val="10000"/>
                  </a:ext>
                </a:extLst>
              </a:tr>
              <a:tr h="370840">
                <a:tc>
                  <a:txBody>
                    <a:bodyPr/>
                    <a:lstStyle/>
                    <a:p>
                      <a:pPr algn="l"/>
                      <a:r>
                        <a:rPr lang="en-GB" sz="2000" dirty="0" smtClean="0">
                          <a:latin typeface="Arial" panose="020B0604020202020204" pitchFamily="34" charset="0"/>
                          <a:cs typeface="Arial" panose="020B0604020202020204" pitchFamily="34" charset="0"/>
                        </a:rPr>
                        <a:t>Webcam</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kern="1200" dirty="0" smtClean="0">
                          <a:solidFill>
                            <a:srgbClr val="FF0000"/>
                          </a:solidFill>
                          <a:effectLst/>
                          <a:latin typeface="+mn-lt"/>
                          <a:ea typeface="+mn-ea"/>
                          <a:cs typeface="+mn-cs"/>
                        </a:rPr>
                        <a:t>✓</a:t>
                      </a: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l"/>
                      <a:r>
                        <a:rPr lang="en-GB" sz="2000" dirty="0" smtClean="0">
                          <a:latin typeface="Arial" panose="020B0604020202020204" pitchFamily="34" charset="0"/>
                          <a:cs typeface="Arial" panose="020B0604020202020204" pitchFamily="34" charset="0"/>
                        </a:rPr>
                        <a:t>RAM Memory</a:t>
                      </a:r>
                      <a:r>
                        <a:rPr lang="en-GB" sz="2000" baseline="0" dirty="0" smtClean="0">
                          <a:latin typeface="Arial" panose="020B0604020202020204" pitchFamily="34" charset="0"/>
                          <a:cs typeface="Arial" panose="020B0604020202020204" pitchFamily="34" charset="0"/>
                        </a:rPr>
                        <a:t> chip</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kern="1200" dirty="0" smtClean="0">
                          <a:solidFill>
                            <a:srgbClr val="FF0000"/>
                          </a:solidFill>
                          <a:effectLst/>
                          <a:latin typeface="+mn-lt"/>
                          <a:ea typeface="+mn-ea"/>
                          <a:cs typeface="+mn-cs"/>
                        </a:rPr>
                        <a:t>✓</a:t>
                      </a: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l"/>
                      <a:r>
                        <a:rPr lang="en-GB" sz="2000" dirty="0" smtClean="0">
                          <a:latin typeface="Arial" panose="020B0604020202020204" pitchFamily="34" charset="0"/>
                          <a:cs typeface="Arial" panose="020B0604020202020204" pitchFamily="34" charset="0"/>
                        </a:rPr>
                        <a:t>Android Operating System</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kern="1200" dirty="0" smtClean="0">
                          <a:solidFill>
                            <a:srgbClr val="FF0000"/>
                          </a:solidFill>
                          <a:effectLst/>
                          <a:latin typeface="+mn-lt"/>
                          <a:ea typeface="+mn-ea"/>
                          <a:cs typeface="+mn-cs"/>
                        </a:rPr>
                        <a:t>✓</a:t>
                      </a: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l"/>
                      <a:r>
                        <a:rPr lang="en-GB" sz="2000" dirty="0" smtClean="0">
                          <a:latin typeface="Arial" panose="020B0604020202020204" pitchFamily="34" charset="0"/>
                          <a:cs typeface="Arial" panose="020B0604020202020204" pitchFamily="34" charset="0"/>
                        </a:rPr>
                        <a:t>Microphone</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kern="1200" dirty="0" smtClean="0">
                          <a:solidFill>
                            <a:srgbClr val="FF0000"/>
                          </a:solidFill>
                          <a:effectLst/>
                          <a:latin typeface="+mn-lt"/>
                          <a:ea typeface="+mn-ea"/>
                          <a:cs typeface="+mn-cs"/>
                        </a:rPr>
                        <a:t>✓</a:t>
                      </a: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Virus checker</a:t>
                      </a: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kern="1200" dirty="0" smtClean="0">
                          <a:solidFill>
                            <a:srgbClr val="FF0000"/>
                          </a:solidFill>
                          <a:effectLst/>
                          <a:latin typeface="+mn-lt"/>
                          <a:ea typeface="+mn-ea"/>
                          <a:cs typeface="+mn-cs"/>
                        </a:rPr>
                        <a:t>✓</a:t>
                      </a:r>
                      <a:endParaRPr lang="en-GB" sz="20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50508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Classifying software</a:t>
            </a:r>
            <a:endParaRPr lang="en-GB" dirty="0"/>
          </a:p>
        </p:txBody>
      </p:sp>
      <p:sp>
        <p:nvSpPr>
          <p:cNvPr id="5" name="Text Placeholder 4"/>
          <p:cNvSpPr>
            <a:spLocks noGrp="1"/>
          </p:cNvSpPr>
          <p:nvPr>
            <p:ph type="body" sz="quarter" idx="14"/>
          </p:nvPr>
        </p:nvSpPr>
        <p:spPr>
          <a:xfrm>
            <a:off x="724279" y="1704179"/>
            <a:ext cx="7926661" cy="4600997"/>
          </a:xfrm>
        </p:spPr>
        <p:txBody>
          <a:bodyPr/>
          <a:lstStyle/>
          <a:p>
            <a:r>
              <a:rPr lang="en-GB" dirty="0" smtClean="0"/>
              <a:t>Software can be organised into the following groups:</a:t>
            </a:r>
          </a:p>
        </p:txBody>
      </p:sp>
      <p:grpSp>
        <p:nvGrpSpPr>
          <p:cNvPr id="47" name="Group 46"/>
          <p:cNvGrpSpPr/>
          <p:nvPr/>
        </p:nvGrpSpPr>
        <p:grpSpPr>
          <a:xfrm>
            <a:off x="1180076" y="2237021"/>
            <a:ext cx="6792622" cy="3932158"/>
            <a:chOff x="1180076" y="2237021"/>
            <a:chExt cx="6792622" cy="3932158"/>
          </a:xfrm>
        </p:grpSpPr>
        <p:grpSp>
          <p:nvGrpSpPr>
            <p:cNvPr id="2" name="Group 1"/>
            <p:cNvGrpSpPr/>
            <p:nvPr/>
          </p:nvGrpSpPr>
          <p:grpSpPr>
            <a:xfrm>
              <a:off x="1180076" y="2237021"/>
              <a:ext cx="6792622" cy="3932158"/>
              <a:chOff x="2473442" y="2237021"/>
              <a:chExt cx="6792622" cy="3932158"/>
            </a:xfrm>
          </p:grpSpPr>
          <p:sp>
            <p:nvSpPr>
              <p:cNvPr id="12" name="Freeform 11"/>
              <p:cNvSpPr/>
              <p:nvPr/>
            </p:nvSpPr>
            <p:spPr>
              <a:xfrm>
                <a:off x="3997509" y="4079523"/>
                <a:ext cx="159693" cy="1726934"/>
              </a:xfrm>
              <a:custGeom>
                <a:avLst/>
                <a:gdLst/>
                <a:ahLst/>
                <a:cxnLst/>
                <a:rect l="0" t="0" r="0" b="0"/>
                <a:pathLst>
                  <a:path>
                    <a:moveTo>
                      <a:pt x="0" y="0"/>
                    </a:moveTo>
                    <a:lnTo>
                      <a:pt x="0" y="1726934"/>
                    </a:lnTo>
                    <a:lnTo>
                      <a:pt x="159693" y="1726934"/>
                    </a:lnTo>
                  </a:path>
                </a:pathLst>
              </a:cu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3837816" y="4079523"/>
                <a:ext cx="159693" cy="1726934"/>
              </a:xfrm>
              <a:custGeom>
                <a:avLst/>
                <a:gdLst/>
                <a:ahLst/>
                <a:cxnLst/>
                <a:rect l="0" t="0" r="0" b="0"/>
                <a:pathLst>
                  <a:path>
                    <a:moveTo>
                      <a:pt x="159693" y="0"/>
                    </a:moveTo>
                    <a:lnTo>
                      <a:pt x="159693" y="1726934"/>
                    </a:lnTo>
                    <a:lnTo>
                      <a:pt x="0" y="1726934"/>
                    </a:lnTo>
                  </a:path>
                </a:pathLst>
              </a:cu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997509" y="4079523"/>
                <a:ext cx="159693" cy="682107"/>
              </a:xfrm>
              <a:custGeom>
                <a:avLst/>
                <a:gdLst/>
                <a:ahLst/>
                <a:cxnLst/>
                <a:rect l="0" t="0" r="0" b="0"/>
                <a:pathLst>
                  <a:path>
                    <a:moveTo>
                      <a:pt x="0" y="0"/>
                    </a:moveTo>
                    <a:lnTo>
                      <a:pt x="0" y="682107"/>
                    </a:lnTo>
                    <a:lnTo>
                      <a:pt x="159693" y="682107"/>
                    </a:lnTo>
                  </a:path>
                </a:pathLst>
              </a:cu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837816" y="4079523"/>
                <a:ext cx="159693" cy="682107"/>
              </a:xfrm>
              <a:custGeom>
                <a:avLst/>
                <a:gdLst/>
                <a:ahLst/>
                <a:cxnLst/>
                <a:rect l="0" t="0" r="0" b="0"/>
                <a:pathLst>
                  <a:path>
                    <a:moveTo>
                      <a:pt x="159693" y="0"/>
                    </a:moveTo>
                    <a:lnTo>
                      <a:pt x="159693" y="682107"/>
                    </a:lnTo>
                    <a:lnTo>
                      <a:pt x="0" y="682107"/>
                    </a:lnTo>
                  </a:path>
                </a:pathLst>
              </a:cu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5207302" y="2237021"/>
                <a:ext cx="136437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5C89A4"/>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Software</a:t>
                </a:r>
                <a:endParaRPr lang="en-GB" sz="2000" kern="1200" dirty="0">
                  <a:latin typeface="Arial" panose="020B0604020202020204" pitchFamily="34" charset="0"/>
                  <a:cs typeface="Arial" panose="020B0604020202020204" pitchFamily="34" charset="0"/>
                </a:endParaRPr>
              </a:p>
            </p:txBody>
          </p:sp>
          <p:sp>
            <p:nvSpPr>
              <p:cNvPr id="18" name="Freeform 17"/>
              <p:cNvSpPr/>
              <p:nvPr/>
            </p:nvSpPr>
            <p:spPr>
              <a:xfrm>
                <a:off x="3247104" y="3354082"/>
                <a:ext cx="1500811"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238296"/>
              </a:solidFill>
            </p:spPr>
            <p:style>
              <a:lnRef idx="2">
                <a:schemeClr val="lt1">
                  <a:hueOff val="0"/>
                  <a:satOff val="0"/>
                  <a:lumOff val="0"/>
                  <a:alphaOff val="0"/>
                </a:schemeClr>
              </a:lnRef>
              <a:fillRef idx="1">
                <a:scrgbClr r="0" g="0" b="0"/>
              </a:fillRef>
              <a:effectRef idx="0">
                <a:schemeClr val="accent5">
                  <a:tint val="99000"/>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System Software</a:t>
                </a:r>
                <a:endParaRPr lang="en-GB" sz="2000" kern="1200" dirty="0">
                  <a:latin typeface="Arial" panose="020B0604020202020204" pitchFamily="34" charset="0"/>
                  <a:cs typeface="Arial" panose="020B0604020202020204" pitchFamily="34" charset="0"/>
                </a:endParaRPr>
              </a:p>
            </p:txBody>
          </p:sp>
          <p:sp>
            <p:nvSpPr>
              <p:cNvPr id="19" name="Freeform 18"/>
              <p:cNvSpPr/>
              <p:nvPr/>
            </p:nvSpPr>
            <p:spPr>
              <a:xfrm>
                <a:off x="2473442" y="4398910"/>
                <a:ext cx="136437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Operating Systems</a:t>
                </a:r>
                <a:endParaRPr lang="en-GB" sz="2000" kern="1200" dirty="0">
                  <a:latin typeface="Arial" panose="020B0604020202020204" pitchFamily="34" charset="0"/>
                  <a:cs typeface="Arial" panose="020B0604020202020204" pitchFamily="34" charset="0"/>
                </a:endParaRPr>
              </a:p>
            </p:txBody>
          </p:sp>
          <p:sp>
            <p:nvSpPr>
              <p:cNvPr id="20" name="Freeform 19"/>
              <p:cNvSpPr/>
              <p:nvPr/>
            </p:nvSpPr>
            <p:spPr>
              <a:xfrm>
                <a:off x="4157202" y="4398910"/>
                <a:ext cx="136437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Utility Programs</a:t>
                </a:r>
                <a:endParaRPr lang="en-GB" sz="2000" kern="1200" dirty="0">
                  <a:latin typeface="Arial" panose="020B0604020202020204" pitchFamily="34" charset="0"/>
                  <a:cs typeface="Arial" panose="020B0604020202020204" pitchFamily="34" charset="0"/>
                </a:endParaRPr>
              </a:p>
            </p:txBody>
          </p:sp>
          <p:sp>
            <p:nvSpPr>
              <p:cNvPr id="21" name="Freeform 20"/>
              <p:cNvSpPr/>
              <p:nvPr/>
            </p:nvSpPr>
            <p:spPr>
              <a:xfrm>
                <a:off x="2473442" y="5443738"/>
                <a:ext cx="136437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Library Programs</a:t>
                </a:r>
                <a:endParaRPr lang="en-GB" sz="2000" kern="1200" dirty="0">
                  <a:latin typeface="Arial" panose="020B0604020202020204" pitchFamily="34" charset="0"/>
                  <a:cs typeface="Arial" panose="020B0604020202020204" pitchFamily="34" charset="0"/>
                </a:endParaRPr>
              </a:p>
            </p:txBody>
          </p:sp>
          <p:sp>
            <p:nvSpPr>
              <p:cNvPr id="22" name="Freeform 21"/>
              <p:cNvSpPr/>
              <p:nvPr/>
            </p:nvSpPr>
            <p:spPr>
              <a:xfrm>
                <a:off x="4157202" y="5443738"/>
                <a:ext cx="136437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Translators</a:t>
                </a:r>
                <a:endParaRPr lang="en-GB" sz="2000" kern="1200" dirty="0">
                  <a:latin typeface="Arial" panose="020B0604020202020204" pitchFamily="34" charset="0"/>
                  <a:cs typeface="Arial" panose="020B0604020202020204" pitchFamily="34" charset="0"/>
                </a:endParaRPr>
              </a:p>
            </p:txBody>
          </p:sp>
          <p:sp>
            <p:nvSpPr>
              <p:cNvPr id="23" name="Freeform 22"/>
              <p:cNvSpPr/>
              <p:nvPr/>
            </p:nvSpPr>
            <p:spPr>
              <a:xfrm>
                <a:off x="6986394" y="3354082"/>
                <a:ext cx="1500811"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238296"/>
              </a:solidFill>
            </p:spPr>
            <p:style>
              <a:lnRef idx="2">
                <a:schemeClr val="lt1">
                  <a:hueOff val="0"/>
                  <a:satOff val="0"/>
                  <a:lumOff val="0"/>
                  <a:alphaOff val="0"/>
                </a:schemeClr>
              </a:lnRef>
              <a:fillRef idx="1">
                <a:scrgbClr r="0" g="0" b="0"/>
              </a:fillRef>
              <a:effectRef idx="0">
                <a:schemeClr val="accent5">
                  <a:tint val="99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Application Software</a:t>
                </a:r>
                <a:endParaRPr lang="en-GB" sz="2000" kern="1200" dirty="0">
                  <a:latin typeface="Arial" panose="020B0604020202020204" pitchFamily="34" charset="0"/>
                  <a:cs typeface="Arial" panose="020B0604020202020204" pitchFamily="34" charset="0"/>
                </a:endParaRPr>
              </a:p>
            </p:txBody>
          </p:sp>
          <p:sp>
            <p:nvSpPr>
              <p:cNvPr id="26" name="Freeform 25"/>
              <p:cNvSpPr/>
              <p:nvPr/>
            </p:nvSpPr>
            <p:spPr>
              <a:xfrm>
                <a:off x="7582304" y="4079523"/>
                <a:ext cx="159693" cy="682107"/>
              </a:xfrm>
              <a:custGeom>
                <a:avLst/>
                <a:gdLst/>
                <a:ahLst/>
                <a:cxnLst/>
                <a:rect l="0" t="0" r="0" b="0"/>
                <a:pathLst>
                  <a:path>
                    <a:moveTo>
                      <a:pt x="159693" y="0"/>
                    </a:moveTo>
                    <a:lnTo>
                      <a:pt x="159693" y="682107"/>
                    </a:lnTo>
                    <a:lnTo>
                      <a:pt x="0" y="682107"/>
                    </a:lnTo>
                  </a:path>
                </a:pathLst>
              </a:cu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sp>
            <p:nvSpPr>
              <p:cNvPr id="27" name="Freeform 26"/>
              <p:cNvSpPr/>
              <p:nvPr/>
            </p:nvSpPr>
            <p:spPr>
              <a:xfrm>
                <a:off x="6217930" y="4398910"/>
                <a:ext cx="136437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General Purpose</a:t>
                </a:r>
                <a:endParaRPr lang="en-GB" sz="2000" kern="1200" dirty="0">
                  <a:latin typeface="Arial" panose="020B0604020202020204" pitchFamily="34" charset="0"/>
                  <a:cs typeface="Arial" panose="020B0604020202020204" pitchFamily="34" charset="0"/>
                </a:endParaRPr>
              </a:p>
            </p:txBody>
          </p:sp>
          <p:sp>
            <p:nvSpPr>
              <p:cNvPr id="28" name="Freeform 27"/>
              <p:cNvSpPr/>
              <p:nvPr/>
            </p:nvSpPr>
            <p:spPr>
              <a:xfrm>
                <a:off x="7901690" y="4398910"/>
                <a:ext cx="1364374" cy="725441"/>
              </a:xfrm>
              <a:custGeom>
                <a:avLst/>
                <a:gdLst>
                  <a:gd name="connsiteX0" fmla="*/ 0 w 1364374"/>
                  <a:gd name="connsiteY0" fmla="*/ 0 h 725441"/>
                  <a:gd name="connsiteX1" fmla="*/ 1364374 w 1364374"/>
                  <a:gd name="connsiteY1" fmla="*/ 0 h 725441"/>
                  <a:gd name="connsiteX2" fmla="*/ 1364374 w 1364374"/>
                  <a:gd name="connsiteY2" fmla="*/ 725441 h 725441"/>
                  <a:gd name="connsiteX3" fmla="*/ 0 w 1364374"/>
                  <a:gd name="connsiteY3" fmla="*/ 725441 h 725441"/>
                  <a:gd name="connsiteX4" fmla="*/ 0 w 1364374"/>
                  <a:gd name="connsiteY4" fmla="*/ 0 h 72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74" h="725441">
                    <a:moveTo>
                      <a:pt x="0" y="0"/>
                    </a:moveTo>
                    <a:lnTo>
                      <a:pt x="1364374" y="0"/>
                    </a:lnTo>
                    <a:lnTo>
                      <a:pt x="1364374" y="725441"/>
                    </a:lnTo>
                    <a:lnTo>
                      <a:pt x="0" y="725441"/>
                    </a:lnTo>
                    <a:lnTo>
                      <a:pt x="0" y="0"/>
                    </a:lnTo>
                    <a:close/>
                  </a:path>
                </a:pathLst>
              </a:custGeom>
              <a:solidFill>
                <a:srgbClr val="89CAE4"/>
              </a:solidFill>
            </p:spPr>
            <p:style>
              <a:lnRef idx="2">
                <a:schemeClr val="lt1">
                  <a:hueOff val="0"/>
                  <a:satOff val="0"/>
                  <a:lumOff val="0"/>
                  <a:alphaOff val="0"/>
                </a:schemeClr>
              </a:lnRef>
              <a:fillRef idx="1">
                <a:scrgbClr r="0" g="0" b="0"/>
              </a:fillRef>
              <a:effectRef idx="0">
                <a:schemeClr val="accent5">
                  <a:tint val="80000"/>
                  <a:hueOff val="0"/>
                  <a:satOff val="0"/>
                  <a:lumOff val="0"/>
                  <a:alphaOff val="0"/>
                </a:schemeClr>
              </a:effectRef>
              <a:fontRef idx="minor">
                <a:schemeClr val="lt1"/>
              </a:fontRef>
            </p:style>
            <p:txBody>
              <a:bodyPr spcFirstLastPara="0" vert="horz" wrap="square" lIns="360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Special Purpose</a:t>
                </a:r>
                <a:endParaRPr lang="en-GB" sz="2000" kern="1200" dirty="0">
                  <a:latin typeface="Arial" panose="020B0604020202020204" pitchFamily="34" charset="0"/>
                  <a:cs typeface="Arial" panose="020B0604020202020204" pitchFamily="34" charset="0"/>
                </a:endParaRPr>
              </a:p>
            </p:txBody>
          </p:sp>
          <p:sp>
            <p:nvSpPr>
              <p:cNvPr id="29" name="Freeform 28"/>
              <p:cNvSpPr/>
              <p:nvPr/>
            </p:nvSpPr>
            <p:spPr>
              <a:xfrm>
                <a:off x="7736239" y="4079523"/>
                <a:ext cx="159693" cy="682107"/>
              </a:xfrm>
              <a:custGeom>
                <a:avLst/>
                <a:gdLst/>
                <a:ahLst/>
                <a:cxnLst/>
                <a:rect l="0" t="0" r="0" b="0"/>
                <a:pathLst>
                  <a:path>
                    <a:moveTo>
                      <a:pt x="0" y="0"/>
                    </a:moveTo>
                    <a:lnTo>
                      <a:pt x="0" y="682107"/>
                    </a:lnTo>
                    <a:lnTo>
                      <a:pt x="159693" y="682107"/>
                    </a:lnTo>
                  </a:path>
                </a:pathLst>
              </a:cu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sp>
        </p:grpSp>
        <p:cxnSp>
          <p:nvCxnSpPr>
            <p:cNvPr id="33" name="Elbow Connector 32"/>
            <p:cNvCxnSpPr/>
            <p:nvPr/>
          </p:nvCxnSpPr>
          <p:spPr>
            <a:xfrm>
              <a:off x="4596123" y="3160443"/>
              <a:ext cx="1861561" cy="181069"/>
            </a:xfrm>
            <a:prstGeom prst="bentConnector3">
              <a:avLst>
                <a:gd name="adj1" fmla="val 99606"/>
              </a:avLst>
            </a:pr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cxnSp>
        <p:cxnSp>
          <p:nvCxnSpPr>
            <p:cNvPr id="40" name="Elbow Connector 39"/>
            <p:cNvCxnSpPr/>
            <p:nvPr/>
          </p:nvCxnSpPr>
          <p:spPr>
            <a:xfrm rot="10800000" flipV="1">
              <a:off x="2695091" y="3160443"/>
              <a:ext cx="1976492" cy="184632"/>
            </a:xfrm>
            <a:prstGeom prst="bentConnector3">
              <a:avLst>
                <a:gd name="adj1" fmla="val 99333"/>
              </a:avLst>
            </a:pr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cxnSp>
        <p:cxnSp>
          <p:nvCxnSpPr>
            <p:cNvPr id="45" name="Straight Connector 44"/>
            <p:cNvCxnSpPr/>
            <p:nvPr/>
          </p:nvCxnSpPr>
          <p:spPr>
            <a:xfrm>
              <a:off x="4597916" y="2962275"/>
              <a:ext cx="0" cy="198168"/>
            </a:xfrm>
            <a:prstGeom prst="line">
              <a:avLst/>
            </a:prstGeom>
            <a:noFill/>
            <a:ln>
              <a:solidFill>
                <a:schemeClr val="tx1">
                  <a:lumMod val="50000"/>
                  <a:lumOff val="50000"/>
                </a:schemeClr>
              </a:solidFill>
            </a:ln>
          </p:spPr>
          <p:style>
            <a:lnRef idx="2">
              <a:scrgbClr r="0" g="0" b="0"/>
            </a:lnRef>
            <a:fillRef idx="0">
              <a:scrgbClr r="0" g="0" b="0"/>
            </a:fillRef>
            <a:effectRef idx="0">
              <a:schemeClr val="accent5">
                <a:tint val="80000"/>
                <a:hueOff val="0"/>
                <a:satOff val="0"/>
                <a:lumOff val="0"/>
                <a:alphaOff val="0"/>
              </a:schemeClr>
            </a:effectRef>
            <a:fontRef idx="minor">
              <a:schemeClr val="tx1">
                <a:hueOff val="0"/>
                <a:satOff val="0"/>
                <a:lumOff val="0"/>
                <a:alphaOff val="0"/>
              </a:schemeClr>
            </a:fontRef>
          </p:style>
        </p:cxnSp>
      </p:grpSp>
    </p:spTree>
    <p:extLst>
      <p:ext uri="{BB962C8B-B14F-4D97-AF65-F5344CB8AC3E}">
        <p14:creationId xmlns:p14="http://schemas.microsoft.com/office/powerpoint/2010/main" val="17499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Systems software</a:t>
            </a:r>
            <a:endParaRPr lang="en-GB" dirty="0"/>
          </a:p>
        </p:txBody>
      </p:sp>
      <p:sp>
        <p:nvSpPr>
          <p:cNvPr id="5" name="Text Placeholder 4"/>
          <p:cNvSpPr>
            <a:spLocks noGrp="1"/>
          </p:cNvSpPr>
          <p:nvPr>
            <p:ph type="body" sz="quarter" idx="14"/>
          </p:nvPr>
        </p:nvSpPr>
        <p:spPr>
          <a:xfrm>
            <a:off x="724280" y="1704179"/>
            <a:ext cx="7797230" cy="4600997"/>
          </a:xfrm>
        </p:spPr>
        <p:txBody>
          <a:bodyPr/>
          <a:lstStyle/>
          <a:p>
            <a:r>
              <a:rPr lang="en-GB" dirty="0" smtClean="0"/>
              <a:t>System software is required to run and manage the computer’s hardware and application programs</a:t>
            </a:r>
          </a:p>
          <a:p>
            <a:r>
              <a:rPr lang="en-GB" dirty="0" smtClean="0"/>
              <a:t>Examples include:</a:t>
            </a:r>
          </a:p>
          <a:p>
            <a:pPr lvl="1"/>
            <a:r>
              <a:rPr lang="en-GB" dirty="0" smtClean="0"/>
              <a:t>Allocating jobs to the processor</a:t>
            </a:r>
          </a:p>
          <a:p>
            <a:pPr lvl="1"/>
            <a:r>
              <a:rPr lang="en-GB" dirty="0" smtClean="0"/>
              <a:t>Peripheral management</a:t>
            </a:r>
          </a:p>
          <a:p>
            <a:pPr lvl="1"/>
            <a:r>
              <a:rPr lang="en-GB" dirty="0" smtClean="0"/>
              <a:t>Maintaining security and checking for viruses</a:t>
            </a:r>
          </a:p>
          <a:p>
            <a:pPr lvl="1"/>
            <a:r>
              <a:rPr lang="en-GB" dirty="0" smtClean="0"/>
              <a:t>Software installation</a:t>
            </a:r>
          </a:p>
          <a:p>
            <a:pPr lvl="1"/>
            <a:r>
              <a:rPr lang="en-GB" dirty="0" smtClean="0"/>
              <a:t>Translating program code into machine code</a:t>
            </a:r>
          </a:p>
        </p:txBody>
      </p:sp>
    </p:spTree>
    <p:extLst>
      <p:ext uri="{BB962C8B-B14F-4D97-AF65-F5344CB8AC3E}">
        <p14:creationId xmlns:p14="http://schemas.microsoft.com/office/powerpoint/2010/main" val="360117146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F45C96-BD12-4BF8-A2D3-83D4BA260FC5}"/>
</file>

<file path=customXml/itemProps2.xml><?xml version="1.0" encoding="utf-8"?>
<ds:datastoreItem xmlns:ds="http://schemas.openxmlformats.org/officeDocument/2006/customXml" ds:itemID="{657BA8C8-D64C-4A4D-AAB5-3E074C7ED1AA}"/>
</file>

<file path=customXml/itemProps3.xml><?xml version="1.0" encoding="utf-8"?>
<ds:datastoreItem xmlns:ds="http://schemas.openxmlformats.org/officeDocument/2006/customXml" ds:itemID="{9C0E2AC6-734E-4EB2-A1EA-3369F0F66F00}"/>
</file>

<file path=docProps/app.xml><?xml version="1.0" encoding="utf-8"?>
<Properties xmlns="http://schemas.openxmlformats.org/officeDocument/2006/extended-properties" xmlns:vt="http://schemas.openxmlformats.org/officeDocument/2006/docPropsVTypes">
  <Template>Unit 4</Template>
  <TotalTime>2657</TotalTime>
  <Words>924</Words>
  <Application>Microsoft Office PowerPoint</Application>
  <PresentationFormat>On-screen Show (4:3)</PresentationFormat>
  <Paragraphs>176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Museo900-Regular</vt:lpstr>
      <vt:lpstr>Museo 500</vt:lpstr>
      <vt:lpstr>Museo 900</vt:lpstr>
      <vt:lpstr>Arial</vt:lpstr>
      <vt:lpstr>Museo 100</vt:lpstr>
      <vt:lpstr>Museo 700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74</cp:revision>
  <dcterms:created xsi:type="dcterms:W3CDTF">2015-09-10T08:50:51Z</dcterms:created>
  <dcterms:modified xsi:type="dcterms:W3CDTF">2016-02-05T11:34:46Z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