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1/6/2022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Comparison Question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3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187285"/>
              </p:ext>
            </p:extLst>
          </p:nvPr>
        </p:nvGraphicFramePr>
        <p:xfrm>
          <a:off x="418494" y="1845327"/>
          <a:ext cx="11361108" cy="4037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277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2840277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2840277">
                  <a:extLst>
                    <a:ext uri="{9D8B030D-6E8A-4147-A177-3AD203B41FA5}">
                      <a16:colId xmlns:a16="http://schemas.microsoft.com/office/drawing/2014/main" val="2589254995"/>
                    </a:ext>
                  </a:extLst>
                </a:gridCol>
                <a:gridCol w="2840277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7456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IOTBS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Comparison</a:t>
                      </a:r>
                      <a:r>
                        <a:rPr lang="en-GB" baseline="0" dirty="0" smtClean="0"/>
                        <a:t> (linking word)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E.T.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1384843">
                <a:tc>
                  <a:txBody>
                    <a:bodyPr/>
                    <a:lstStyle/>
                    <a:p>
                      <a:r>
                        <a:rPr lang="en-GB" dirty="0" smtClean="0"/>
                        <a:t>Context message: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Social (gender or divorce)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47837"/>
                  </a:ext>
                </a:extLst>
              </a:tr>
              <a:tr h="745685">
                <a:tc>
                  <a:txBody>
                    <a:bodyPr/>
                    <a:lstStyle/>
                    <a:p>
                      <a:r>
                        <a:rPr lang="en-GB" dirty="0" smtClean="0"/>
                        <a:t>historical/political</a:t>
                      </a:r>
                    </a:p>
                    <a:p>
                      <a:r>
                        <a:rPr lang="en-GB" dirty="0" smtClean="0"/>
                        <a:t>(cold war/communists)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665975"/>
                  </a:ext>
                </a:extLst>
              </a:tr>
              <a:tr h="745685">
                <a:tc>
                  <a:txBody>
                    <a:bodyPr/>
                    <a:lstStyle/>
                    <a:p>
                      <a:r>
                        <a:rPr lang="en-GB" dirty="0" smtClean="0"/>
                        <a:t>Production</a:t>
                      </a:r>
                    </a:p>
                    <a:p>
                      <a:r>
                        <a:rPr lang="en-GB" dirty="0" smtClean="0"/>
                        <a:t>(FX)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696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4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146987"/>
              </p:ext>
            </p:extLst>
          </p:nvPr>
        </p:nvGraphicFramePr>
        <p:xfrm>
          <a:off x="418494" y="1845325"/>
          <a:ext cx="11361108" cy="370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277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2840277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2840277">
                  <a:extLst>
                    <a:ext uri="{9D8B030D-6E8A-4147-A177-3AD203B41FA5}">
                      <a16:colId xmlns:a16="http://schemas.microsoft.com/office/drawing/2014/main" val="2589254995"/>
                    </a:ext>
                  </a:extLst>
                </a:gridCol>
                <a:gridCol w="2840277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92592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IOTBS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Comparison</a:t>
                      </a:r>
                      <a:r>
                        <a:rPr lang="en-GB" baseline="0" dirty="0" smtClean="0"/>
                        <a:t> (linking word)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E.T.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925926">
                <a:tc>
                  <a:txBody>
                    <a:bodyPr/>
                    <a:lstStyle/>
                    <a:p>
                      <a:r>
                        <a:rPr lang="en-GB" dirty="0" smtClean="0"/>
                        <a:t>Gender (rep)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665975"/>
                  </a:ext>
                </a:extLst>
              </a:tr>
              <a:tr h="925926">
                <a:tc>
                  <a:txBody>
                    <a:bodyPr/>
                    <a:lstStyle/>
                    <a:p>
                      <a:r>
                        <a:rPr lang="en-GB" dirty="0" smtClean="0"/>
                        <a:t>Age (rep)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696156"/>
                  </a:ext>
                </a:extLst>
              </a:tr>
              <a:tr h="925926">
                <a:tc>
                  <a:txBody>
                    <a:bodyPr/>
                    <a:lstStyle/>
                    <a:p>
                      <a:r>
                        <a:rPr lang="en-GB" dirty="0" smtClean="0"/>
                        <a:t>Authority</a:t>
                      </a:r>
                      <a:r>
                        <a:rPr lang="en-GB" baseline="0" dirty="0" smtClean="0"/>
                        <a:t> (rep)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31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78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Narrative/Genre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128637"/>
              </p:ext>
            </p:extLst>
          </p:nvPr>
        </p:nvGraphicFramePr>
        <p:xfrm>
          <a:off x="551143" y="2120900"/>
          <a:ext cx="11336056" cy="405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014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2834014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2834014">
                  <a:extLst>
                    <a:ext uri="{9D8B030D-6E8A-4147-A177-3AD203B41FA5}">
                      <a16:colId xmlns:a16="http://schemas.microsoft.com/office/drawing/2014/main" val="2589254995"/>
                    </a:ext>
                  </a:extLst>
                </a:gridCol>
                <a:gridCol w="2834014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8102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IOTBS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Comparison</a:t>
                      </a:r>
                      <a:r>
                        <a:rPr lang="en-GB" baseline="0" dirty="0" smtClean="0"/>
                        <a:t> (linking word)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E.T.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810260">
                <a:tc>
                  <a:txBody>
                    <a:bodyPr/>
                    <a:lstStyle/>
                    <a:p>
                      <a:r>
                        <a:rPr lang="en-GB" dirty="0" smtClean="0"/>
                        <a:t>Linear/non linear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47837"/>
                  </a:ext>
                </a:extLst>
              </a:tr>
              <a:tr h="810260">
                <a:tc>
                  <a:txBody>
                    <a:bodyPr/>
                    <a:lstStyle/>
                    <a:p>
                      <a:r>
                        <a:rPr lang="en-GB" dirty="0" smtClean="0"/>
                        <a:t>Binary oppositions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665975"/>
                  </a:ext>
                </a:extLst>
              </a:tr>
              <a:tr h="810260">
                <a:tc>
                  <a:txBody>
                    <a:bodyPr/>
                    <a:lstStyle/>
                    <a:p>
                      <a:r>
                        <a:rPr lang="en-GB" dirty="0" smtClean="0"/>
                        <a:t>Equilibrium . . .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696156"/>
                  </a:ext>
                </a:extLst>
              </a:tr>
              <a:tr h="810260">
                <a:tc>
                  <a:txBody>
                    <a:bodyPr/>
                    <a:lstStyle/>
                    <a:p>
                      <a:r>
                        <a:rPr lang="en-GB" dirty="0" smtClean="0"/>
                        <a:t>Genre </a:t>
                      </a:r>
                      <a:r>
                        <a:rPr lang="en-GB" dirty="0" err="1" smtClean="0"/>
                        <a:t>convetions</a:t>
                      </a:r>
                      <a:endParaRPr lang="en-GB" baseline="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31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8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192552"/>
              </p:ext>
            </p:extLst>
          </p:nvPr>
        </p:nvGraphicFramePr>
        <p:xfrm>
          <a:off x="325674" y="2120900"/>
          <a:ext cx="11586577" cy="4330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5997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2797292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2896644">
                  <a:extLst>
                    <a:ext uri="{9D8B030D-6E8A-4147-A177-3AD203B41FA5}">
                      <a16:colId xmlns:a16="http://schemas.microsoft.com/office/drawing/2014/main" val="2589254995"/>
                    </a:ext>
                  </a:extLst>
                </a:gridCol>
                <a:gridCol w="2896644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7976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IOTBS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Comparison</a:t>
                      </a:r>
                      <a:r>
                        <a:rPr lang="en-GB" baseline="0" dirty="0" smtClean="0"/>
                        <a:t> (linking word)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E.T.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1139475">
                <a:tc>
                  <a:txBody>
                    <a:bodyPr/>
                    <a:lstStyle/>
                    <a:p>
                      <a:r>
                        <a:rPr lang="en-GB" dirty="0" smtClean="0"/>
                        <a:t>Messages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47837"/>
                  </a:ext>
                </a:extLst>
              </a:tr>
              <a:tr h="797632">
                <a:tc>
                  <a:txBody>
                    <a:bodyPr/>
                    <a:lstStyle/>
                    <a:p>
                      <a:r>
                        <a:rPr lang="en-GB" dirty="0" smtClean="0"/>
                        <a:t>Self/otherness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665975"/>
                  </a:ext>
                </a:extLst>
              </a:tr>
              <a:tr h="797632">
                <a:tc>
                  <a:txBody>
                    <a:bodyPr/>
                    <a:lstStyle/>
                    <a:p>
                      <a:r>
                        <a:rPr lang="en-GB" dirty="0" smtClean="0"/>
                        <a:t>Freedom/trapped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696156"/>
                  </a:ext>
                </a:extLst>
              </a:tr>
              <a:tr h="797632">
                <a:tc>
                  <a:txBody>
                    <a:bodyPr/>
                    <a:lstStyle/>
                    <a:p>
                      <a:r>
                        <a:rPr lang="en-GB" dirty="0" smtClean="0"/>
                        <a:t>Isolation  or alienation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31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8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94</TotalTime>
  <Words>84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</vt:lpstr>
      <vt:lpstr>Comparison Question</vt:lpstr>
      <vt:lpstr>Context</vt:lpstr>
      <vt:lpstr>Representation</vt:lpstr>
      <vt:lpstr>Narrative/Genre</vt:lpstr>
      <vt:lpstr>Themes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Question</dc:title>
  <dc:creator>Gemma Stevens</dc:creator>
  <cp:lastModifiedBy>Gemma Stevens</cp:lastModifiedBy>
  <cp:revision>5</cp:revision>
  <dcterms:created xsi:type="dcterms:W3CDTF">2022-01-06T09:06:30Z</dcterms:created>
  <dcterms:modified xsi:type="dcterms:W3CDTF">2022-01-06T10:40:52Z</dcterms:modified>
</cp:coreProperties>
</file>