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2" r:id="rId4"/>
    <p:sldId id="268" r:id="rId5"/>
    <p:sldId id="257" r:id="rId6"/>
    <p:sldId id="258" r:id="rId7"/>
    <p:sldId id="262" r:id="rId8"/>
    <p:sldId id="273" r:id="rId9"/>
    <p:sldId id="259" r:id="rId10"/>
    <p:sldId id="260" r:id="rId11"/>
    <p:sldId id="263" r:id="rId12"/>
    <p:sldId id="274" r:id="rId13"/>
    <p:sldId id="264" r:id="rId14"/>
    <p:sldId id="265" r:id="rId15"/>
    <p:sldId id="270" r:id="rId16"/>
    <p:sldId id="266" r:id="rId17"/>
    <p:sldId id="276" r:id="rId18"/>
    <p:sldId id="275" r:id="rId19"/>
    <p:sldId id="271" r:id="rId20"/>
    <p:sldId id="269"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091BC7B-EF76-4DB3-AC1F-8B600A9D9134}"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1808293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91BC7B-EF76-4DB3-AC1F-8B600A9D9134}"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77481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91BC7B-EF76-4DB3-AC1F-8B600A9D9134}"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1419634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91BC7B-EF76-4DB3-AC1F-8B600A9D9134}"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3443038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91BC7B-EF76-4DB3-AC1F-8B600A9D9134}" type="datetimeFigureOut">
              <a:rPr lang="en-GB" smtClean="0"/>
              <a:t>12/01/2022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3325625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091BC7B-EF76-4DB3-AC1F-8B600A9D9134}" type="datetimeFigureOut">
              <a:rPr lang="en-GB" smtClean="0"/>
              <a:t>12/01/2022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396810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091BC7B-EF76-4DB3-AC1F-8B600A9D9134}" type="datetimeFigureOut">
              <a:rPr lang="en-GB" smtClean="0"/>
              <a:t>12/01/2022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409380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091BC7B-EF76-4DB3-AC1F-8B600A9D9134}" type="datetimeFigureOut">
              <a:rPr lang="en-GB" smtClean="0"/>
              <a:t>12/01/2022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388776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1BC7B-EF76-4DB3-AC1F-8B600A9D9134}" type="datetimeFigureOut">
              <a:rPr lang="en-GB" smtClean="0"/>
              <a:t>12/01/2022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3683163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091BC7B-EF76-4DB3-AC1F-8B600A9D9134}" type="datetimeFigureOut">
              <a:rPr lang="en-GB" smtClean="0"/>
              <a:t>12/01/2022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296056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091BC7B-EF76-4DB3-AC1F-8B600A9D9134}" type="datetimeFigureOut">
              <a:rPr lang="en-GB" smtClean="0"/>
              <a:t>12/01/2022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BB1E0B7-BD68-40AB-B411-8B0412EC19D3}" type="slidenum">
              <a:rPr lang="en-GB" smtClean="0"/>
              <a:t>‹#›</a:t>
            </a:fld>
            <a:endParaRPr lang="en-GB"/>
          </a:p>
        </p:txBody>
      </p:sp>
    </p:spTree>
    <p:extLst>
      <p:ext uri="{BB962C8B-B14F-4D97-AF65-F5344CB8AC3E}">
        <p14:creationId xmlns:p14="http://schemas.microsoft.com/office/powerpoint/2010/main" val="3222905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1BC7B-EF76-4DB3-AC1F-8B600A9D9134}" type="datetimeFigureOut">
              <a:rPr lang="en-GB" smtClean="0"/>
              <a:t>12/01/2022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B1E0B7-BD68-40AB-B411-8B0412EC19D3}" type="slidenum">
              <a:rPr lang="en-GB" smtClean="0"/>
              <a:t>‹#›</a:t>
            </a:fld>
            <a:endParaRPr lang="en-GB"/>
          </a:p>
        </p:txBody>
      </p:sp>
    </p:spTree>
    <p:extLst>
      <p:ext uri="{BB962C8B-B14F-4D97-AF65-F5344CB8AC3E}">
        <p14:creationId xmlns:p14="http://schemas.microsoft.com/office/powerpoint/2010/main" val="2942381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nline.godalming.ac.uk/course/view.php?id=927&amp;sectionid=18499" TargetMode="External"/><Relationship Id="rId2" Type="http://schemas.openxmlformats.org/officeDocument/2006/relationships/hyperlink" Target="https://web.microsoftstream.com/video/c708b863-7066-4604-8753-b8f61e21380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ilestore.aqa.org.uk/sample-papers-and-mark-schemes/2019/june/AQA-71922-QP-JUN19.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FAMILY ASSESSMENT</a:t>
            </a:r>
            <a:endParaRPr lang="en-GB" dirty="0"/>
          </a:p>
        </p:txBody>
      </p:sp>
      <p:sp>
        <p:nvSpPr>
          <p:cNvPr id="3" name="Subtitle 2"/>
          <p:cNvSpPr>
            <a:spLocks noGrp="1"/>
          </p:cNvSpPr>
          <p:nvPr>
            <p:ph type="subTitle" idx="1"/>
          </p:nvPr>
        </p:nvSpPr>
        <p:spPr/>
        <p:txBody>
          <a:bodyPr/>
          <a:lstStyle/>
          <a:p>
            <a:r>
              <a:rPr lang="en-GB" dirty="0" smtClean="0"/>
              <a:t>SPRING 2022</a:t>
            </a:r>
            <a:endParaRPr lang="en-GB" dirty="0"/>
          </a:p>
        </p:txBody>
      </p:sp>
    </p:spTree>
    <p:extLst>
      <p:ext uri="{BB962C8B-B14F-4D97-AF65-F5344CB8AC3E}">
        <p14:creationId xmlns:p14="http://schemas.microsoft.com/office/powerpoint/2010/main" val="3612539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26316" y="0"/>
            <a:ext cx="7346816" cy="2947147"/>
          </a:xfrm>
          <a:prstGeom prst="rect">
            <a:avLst/>
          </a:prstGeom>
        </p:spPr>
      </p:pic>
      <p:pic>
        <p:nvPicPr>
          <p:cNvPr id="3" name="Picture 2"/>
          <p:cNvPicPr>
            <a:picLocks noChangeAspect="1"/>
          </p:cNvPicPr>
          <p:nvPr/>
        </p:nvPicPr>
        <p:blipFill>
          <a:blip r:embed="rId3"/>
          <a:stretch>
            <a:fillRect/>
          </a:stretch>
        </p:blipFill>
        <p:spPr>
          <a:xfrm>
            <a:off x="2126316" y="2947147"/>
            <a:ext cx="7303954" cy="3572471"/>
          </a:xfrm>
          <a:prstGeom prst="rect">
            <a:avLst/>
          </a:prstGeom>
        </p:spPr>
      </p:pic>
      <p:sp>
        <p:nvSpPr>
          <p:cNvPr id="4" name="TextBox 3"/>
          <p:cNvSpPr txBox="1"/>
          <p:nvPr/>
        </p:nvSpPr>
        <p:spPr>
          <a:xfrm>
            <a:off x="9633857" y="1779814"/>
            <a:ext cx="1616529" cy="369332"/>
          </a:xfrm>
          <a:prstGeom prst="rect">
            <a:avLst/>
          </a:prstGeom>
          <a:noFill/>
        </p:spPr>
        <p:txBody>
          <a:bodyPr wrap="square" rtlCol="0">
            <a:spAutoFit/>
          </a:bodyPr>
          <a:lstStyle/>
          <a:p>
            <a:r>
              <a:rPr lang="en-GB" b="1" dirty="0" smtClean="0"/>
              <a:t>Level 3</a:t>
            </a:r>
            <a:endParaRPr lang="en-GB" b="1" dirty="0"/>
          </a:p>
        </p:txBody>
      </p:sp>
      <p:sp>
        <p:nvSpPr>
          <p:cNvPr id="5" name="TextBox 4"/>
          <p:cNvSpPr txBox="1"/>
          <p:nvPr/>
        </p:nvSpPr>
        <p:spPr>
          <a:xfrm>
            <a:off x="9633857" y="3679371"/>
            <a:ext cx="1616529" cy="369332"/>
          </a:xfrm>
          <a:prstGeom prst="rect">
            <a:avLst/>
          </a:prstGeom>
          <a:noFill/>
        </p:spPr>
        <p:txBody>
          <a:bodyPr wrap="square" rtlCol="0">
            <a:spAutoFit/>
          </a:bodyPr>
          <a:lstStyle/>
          <a:p>
            <a:r>
              <a:rPr lang="en-GB" b="1" dirty="0" smtClean="0"/>
              <a:t>Level 2</a:t>
            </a:r>
            <a:endParaRPr lang="en-GB" b="1" dirty="0"/>
          </a:p>
        </p:txBody>
      </p:sp>
      <p:sp>
        <p:nvSpPr>
          <p:cNvPr id="6" name="TextBox 5"/>
          <p:cNvSpPr txBox="1"/>
          <p:nvPr/>
        </p:nvSpPr>
        <p:spPr>
          <a:xfrm>
            <a:off x="9633857" y="5578928"/>
            <a:ext cx="1616529" cy="369332"/>
          </a:xfrm>
          <a:prstGeom prst="rect">
            <a:avLst/>
          </a:prstGeom>
          <a:noFill/>
        </p:spPr>
        <p:txBody>
          <a:bodyPr wrap="square" rtlCol="0">
            <a:spAutoFit/>
          </a:bodyPr>
          <a:lstStyle/>
          <a:p>
            <a:r>
              <a:rPr lang="en-GB" b="1" dirty="0" smtClean="0"/>
              <a:t>Level 1</a:t>
            </a:r>
            <a:endParaRPr lang="en-GB" b="1" dirty="0"/>
          </a:p>
        </p:txBody>
      </p:sp>
    </p:spTree>
    <p:extLst>
      <p:ext uri="{BB962C8B-B14F-4D97-AF65-F5344CB8AC3E}">
        <p14:creationId xmlns:p14="http://schemas.microsoft.com/office/powerpoint/2010/main" val="3223534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78278" y="2078834"/>
            <a:ext cx="8081282" cy="3094371"/>
          </a:xfrm>
          <a:prstGeom prst="rect">
            <a:avLst/>
          </a:prstGeom>
        </p:spPr>
      </p:pic>
      <p:sp>
        <p:nvSpPr>
          <p:cNvPr id="5" name="TextBox 4"/>
          <p:cNvSpPr txBox="1"/>
          <p:nvPr/>
        </p:nvSpPr>
        <p:spPr>
          <a:xfrm>
            <a:off x="8811983" y="1357758"/>
            <a:ext cx="2541816" cy="1015663"/>
          </a:xfrm>
          <a:prstGeom prst="rect">
            <a:avLst/>
          </a:prstGeom>
          <a:solidFill>
            <a:srgbClr val="FF6699"/>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Calibri" panose="020F0502020204030204"/>
                <a:ea typeface="+mn-ea"/>
                <a:cs typeface="+mn-cs"/>
              </a:rPr>
              <a:t>2 clear paragraphs that have different points. The evidence is developed i.e. use of studies. There is some analysis i.e. comparison of ideas or some evaluation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7" name="Straight Arrow Connector 6"/>
          <p:cNvCxnSpPr/>
          <p:nvPr/>
        </p:nvCxnSpPr>
        <p:spPr>
          <a:xfrm flipV="1">
            <a:off x="8107135" y="2372714"/>
            <a:ext cx="704848" cy="7825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811984" y="3025856"/>
            <a:ext cx="2541816" cy="830997"/>
          </a:xfrm>
          <a:prstGeom prst="rect">
            <a:avLst/>
          </a:prstGeom>
          <a:solidFill>
            <a:srgbClr val="FF99F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Calibri" panose="020F0502020204030204"/>
                <a:ea typeface="+mn-ea"/>
                <a:cs typeface="+mn-cs"/>
              </a:rPr>
              <a:t>1 point may be stronger than the other. There may not be any analysis or evaluation, but the knowledge is good</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9" name="Straight Arrow Connector 8"/>
          <p:cNvCxnSpPr/>
          <p:nvPr/>
        </p:nvCxnSpPr>
        <p:spPr>
          <a:xfrm flipV="1">
            <a:off x="7829550" y="3441354"/>
            <a:ext cx="982434" cy="18466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811983" y="4517776"/>
            <a:ext cx="2541816" cy="646331"/>
          </a:xfrm>
          <a:prstGeom prst="rect">
            <a:avLst/>
          </a:prstGeom>
          <a:solidFill>
            <a:srgbClr val="CC99FF"/>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Calibri" panose="020F0502020204030204"/>
                <a:ea typeface="+mn-ea"/>
                <a:cs typeface="+mn-cs"/>
              </a:rPr>
              <a:t>The evidence is very thin. There may only be one paragraph or if there is 2 there is not a lot of evidence, </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14" name="Straight Arrow Connector 13"/>
          <p:cNvCxnSpPr/>
          <p:nvPr/>
        </p:nvCxnSpPr>
        <p:spPr>
          <a:xfrm>
            <a:off x="8122104" y="4194106"/>
            <a:ext cx="491217" cy="4096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7" name="Title 16"/>
          <p:cNvSpPr>
            <a:spLocks noGrp="1"/>
          </p:cNvSpPr>
          <p:nvPr>
            <p:ph type="title"/>
          </p:nvPr>
        </p:nvSpPr>
        <p:spPr>
          <a:xfrm>
            <a:off x="625929" y="385210"/>
            <a:ext cx="10515600" cy="1325563"/>
          </a:xfrm>
        </p:spPr>
        <p:txBody>
          <a:bodyPr/>
          <a:lstStyle/>
          <a:p>
            <a:r>
              <a:rPr lang="en-GB" dirty="0" smtClean="0"/>
              <a:t>10 mark questions </a:t>
            </a:r>
            <a:endParaRPr lang="en-GB" dirty="0"/>
          </a:p>
        </p:txBody>
      </p:sp>
      <p:sp>
        <p:nvSpPr>
          <p:cNvPr id="10" name="TextBox 9"/>
          <p:cNvSpPr txBox="1"/>
          <p:nvPr/>
        </p:nvSpPr>
        <p:spPr>
          <a:xfrm>
            <a:off x="378278" y="5541266"/>
            <a:ext cx="8570322" cy="707886"/>
          </a:xfrm>
          <a:prstGeom prst="rect">
            <a:avLst/>
          </a:prstGeom>
          <a:noFill/>
        </p:spPr>
        <p:txBody>
          <a:bodyPr wrap="square" rtlCol="0">
            <a:spAutoFit/>
          </a:bodyPr>
          <a:lstStyle/>
          <a:p>
            <a:r>
              <a:rPr lang="en-GB" sz="2000" b="1" dirty="0" smtClean="0"/>
              <a:t>Let’s look at some examples of this question in different levels – turn to the example sheet</a:t>
            </a:r>
            <a:endParaRPr lang="en-GB" sz="2000" b="1" dirty="0"/>
          </a:p>
        </p:txBody>
      </p:sp>
    </p:spTree>
    <p:extLst>
      <p:ext uri="{BB962C8B-B14F-4D97-AF65-F5344CB8AC3E}">
        <p14:creationId xmlns:p14="http://schemas.microsoft.com/office/powerpoint/2010/main" val="96188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Pause: mark your own</a:t>
            </a:r>
            <a:endParaRPr lang="en-GB" dirty="0"/>
          </a:p>
        </p:txBody>
      </p:sp>
      <p:sp>
        <p:nvSpPr>
          <p:cNvPr id="3" name="Content Placeholder 2"/>
          <p:cNvSpPr>
            <a:spLocks noGrp="1"/>
          </p:cNvSpPr>
          <p:nvPr>
            <p:ph idx="1"/>
          </p:nvPr>
        </p:nvSpPr>
        <p:spPr/>
        <p:txBody>
          <a:bodyPr/>
          <a:lstStyle/>
          <a:p>
            <a:r>
              <a:rPr lang="en-GB" dirty="0" smtClean="0"/>
              <a:t>Look at the example answers to this question, reading the commentary as you go.</a:t>
            </a:r>
          </a:p>
          <a:p>
            <a:r>
              <a:rPr lang="en-GB" dirty="0" smtClean="0"/>
              <a:t>Once you have done this go back to your own answer and determine which level you are in, and then whether you think you are at the bottom, middle or top of this level.</a:t>
            </a:r>
          </a:p>
          <a:p>
            <a:r>
              <a:rPr lang="en-GB" dirty="0" smtClean="0"/>
              <a:t>Make a note of this</a:t>
            </a:r>
            <a:endParaRPr lang="en-GB" dirty="0"/>
          </a:p>
        </p:txBody>
      </p:sp>
    </p:spTree>
    <p:extLst>
      <p:ext uri="{BB962C8B-B14F-4D97-AF65-F5344CB8AC3E}">
        <p14:creationId xmlns:p14="http://schemas.microsoft.com/office/powerpoint/2010/main" val="2730876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59732" y="914400"/>
            <a:ext cx="10495164" cy="3759013"/>
          </a:xfrm>
          <a:prstGeom prst="rect">
            <a:avLst/>
          </a:prstGeom>
        </p:spPr>
      </p:pic>
      <p:sp>
        <p:nvSpPr>
          <p:cNvPr id="3" name="TextBox 2"/>
          <p:cNvSpPr txBox="1"/>
          <p:nvPr/>
        </p:nvSpPr>
        <p:spPr>
          <a:xfrm>
            <a:off x="1815193" y="5071003"/>
            <a:ext cx="8570322" cy="1323439"/>
          </a:xfrm>
          <a:prstGeom prst="rect">
            <a:avLst/>
          </a:prstGeom>
          <a:solidFill>
            <a:srgbClr val="FFFF00"/>
          </a:solidFill>
        </p:spPr>
        <p:txBody>
          <a:bodyPr wrap="square" rtlCol="0">
            <a:spAutoFit/>
          </a:bodyPr>
          <a:lstStyle/>
          <a:p>
            <a:pPr algn="ctr"/>
            <a:r>
              <a:rPr lang="en-GB" sz="2000" b="1" dirty="0" smtClean="0"/>
              <a:t>DEBATE: GENDER ROLES AND RELATIONSHIPS ARE UNEQUAL</a:t>
            </a:r>
          </a:p>
          <a:p>
            <a:pPr algn="ctr"/>
            <a:r>
              <a:rPr lang="en-GB" sz="2000" b="1" dirty="0" smtClean="0"/>
              <a:t>VS</a:t>
            </a:r>
          </a:p>
          <a:p>
            <a:pPr algn="ctr"/>
            <a:r>
              <a:rPr lang="en-GB" sz="2000" b="1" dirty="0" smtClean="0"/>
              <a:t>THEY ARE NOW MORE EQUAL </a:t>
            </a:r>
            <a:r>
              <a:rPr lang="en-GB" sz="2000" b="1" u="sng" dirty="0" smtClean="0"/>
              <a:t>OR</a:t>
            </a:r>
            <a:r>
              <a:rPr lang="en-GB" sz="2000" b="1" dirty="0" smtClean="0"/>
              <a:t> THAT THEY ARE BECOMING MORE EQUAL BUT NOT THERE YET</a:t>
            </a:r>
            <a:endParaRPr lang="en-GB" sz="2000" b="1" dirty="0"/>
          </a:p>
        </p:txBody>
      </p:sp>
    </p:spTree>
    <p:extLst>
      <p:ext uri="{BB962C8B-B14F-4D97-AF65-F5344CB8AC3E}">
        <p14:creationId xmlns:p14="http://schemas.microsoft.com/office/powerpoint/2010/main" val="2509314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33951" y="779930"/>
            <a:ext cx="11349841" cy="4155141"/>
          </a:xfrm>
          <a:prstGeom prst="rect">
            <a:avLst/>
          </a:prstGeom>
        </p:spPr>
      </p:pic>
    </p:spTree>
    <p:extLst>
      <p:ext uri="{BB962C8B-B14F-4D97-AF65-F5344CB8AC3E}">
        <p14:creationId xmlns:p14="http://schemas.microsoft.com/office/powerpoint/2010/main" val="672392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Ideas/feedback</a:t>
            </a:r>
            <a:endParaRPr lang="en-GB" dirty="0"/>
          </a:p>
        </p:txBody>
      </p:sp>
      <p:sp>
        <p:nvSpPr>
          <p:cNvPr id="3" name="Content Placeholder 2"/>
          <p:cNvSpPr>
            <a:spLocks noGrp="1"/>
          </p:cNvSpPr>
          <p:nvPr>
            <p:ph idx="1"/>
          </p:nvPr>
        </p:nvSpPr>
        <p:spPr>
          <a:xfrm>
            <a:off x="838200" y="1463040"/>
            <a:ext cx="10515600" cy="5068389"/>
          </a:xfrm>
        </p:spPr>
        <p:txBody>
          <a:bodyPr>
            <a:normAutofit fontScale="92500" lnSpcReduction="20000"/>
          </a:bodyPr>
          <a:lstStyle/>
          <a:p>
            <a:r>
              <a:rPr lang="en-GB" dirty="0" smtClean="0"/>
              <a:t>Lots of introductions didn’t include the debate</a:t>
            </a:r>
          </a:p>
          <a:p>
            <a:r>
              <a:rPr lang="en-GB" dirty="0" smtClean="0"/>
              <a:t>Lots of use of historical theory/evidence e.g. Parsons or Marxist arguments but without considering their relevance today.</a:t>
            </a:r>
          </a:p>
          <a:p>
            <a:r>
              <a:rPr lang="en-GB" dirty="0" smtClean="0"/>
              <a:t>Sometimes differences between different types of feminism e.g. liberal and radical not made explicit enough. And different views combined as if they were the same e.g. Parsons (warm bath theory) and Ansley (safety valve), these are making very different points on the same issue.</a:t>
            </a:r>
          </a:p>
          <a:p>
            <a:endParaRPr lang="en-GB" dirty="0"/>
          </a:p>
          <a:p>
            <a:pPr marL="0" indent="0">
              <a:buNone/>
            </a:pPr>
            <a:r>
              <a:rPr lang="en-GB" dirty="0" smtClean="0"/>
              <a:t>Ways to add in more analysis:</a:t>
            </a:r>
          </a:p>
          <a:p>
            <a:r>
              <a:rPr lang="en-GB" dirty="0" smtClean="0"/>
              <a:t>Even with greater equality women still take on burden in the home – triple shift. </a:t>
            </a:r>
          </a:p>
          <a:p>
            <a:r>
              <a:rPr lang="en-GB" dirty="0" smtClean="0"/>
              <a:t>Canalisation and manipulation still provides high expectations for mothers and wives.</a:t>
            </a:r>
            <a:endParaRPr lang="en-GB" dirty="0"/>
          </a:p>
          <a:p>
            <a:r>
              <a:rPr lang="en-GB" dirty="0" smtClean="0"/>
              <a:t>Relationships vary – chosen, cultural differences, same sex couples</a:t>
            </a:r>
            <a:endParaRPr lang="en-GB" dirty="0"/>
          </a:p>
        </p:txBody>
      </p:sp>
    </p:spTree>
    <p:extLst>
      <p:ext uri="{BB962C8B-B14F-4D97-AF65-F5344CB8AC3E}">
        <p14:creationId xmlns:p14="http://schemas.microsoft.com/office/powerpoint/2010/main" val="20640546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05056" y="199745"/>
            <a:ext cx="6619875" cy="1590675"/>
          </a:xfrm>
          <a:prstGeom prst="rect">
            <a:avLst/>
          </a:prstGeom>
        </p:spPr>
      </p:pic>
      <p:pic>
        <p:nvPicPr>
          <p:cNvPr id="3" name="Picture 2"/>
          <p:cNvPicPr>
            <a:picLocks noChangeAspect="1"/>
          </p:cNvPicPr>
          <p:nvPr/>
        </p:nvPicPr>
        <p:blipFill rotWithShape="1">
          <a:blip r:embed="rId3"/>
          <a:srcRect b="25907"/>
          <a:stretch/>
        </p:blipFill>
        <p:spPr>
          <a:xfrm>
            <a:off x="-43144" y="1659591"/>
            <a:ext cx="6496050" cy="4714315"/>
          </a:xfrm>
          <a:prstGeom prst="rect">
            <a:avLst/>
          </a:prstGeom>
        </p:spPr>
      </p:pic>
      <p:pic>
        <p:nvPicPr>
          <p:cNvPr id="4" name="Picture 3"/>
          <p:cNvPicPr>
            <a:picLocks noChangeAspect="1"/>
          </p:cNvPicPr>
          <p:nvPr/>
        </p:nvPicPr>
        <p:blipFill rotWithShape="1">
          <a:blip r:embed="rId3"/>
          <a:srcRect t="74639"/>
          <a:stretch/>
        </p:blipFill>
        <p:spPr>
          <a:xfrm>
            <a:off x="6494930" y="2601571"/>
            <a:ext cx="5697070" cy="1415177"/>
          </a:xfrm>
          <a:prstGeom prst="rect">
            <a:avLst/>
          </a:prstGeom>
        </p:spPr>
      </p:pic>
      <p:sp>
        <p:nvSpPr>
          <p:cNvPr id="5" name="TextBox 4"/>
          <p:cNvSpPr txBox="1"/>
          <p:nvPr/>
        </p:nvSpPr>
        <p:spPr>
          <a:xfrm>
            <a:off x="6281313" y="1165537"/>
            <a:ext cx="877134" cy="369332"/>
          </a:xfrm>
          <a:prstGeom prst="rect">
            <a:avLst/>
          </a:prstGeom>
          <a:solidFill>
            <a:schemeClr val="bg1"/>
          </a:solidFill>
        </p:spPr>
        <p:txBody>
          <a:bodyPr wrap="square" rtlCol="0">
            <a:spAutoFit/>
          </a:bodyPr>
          <a:lstStyle/>
          <a:p>
            <a:r>
              <a:rPr lang="en-GB" b="1" dirty="0" smtClean="0"/>
              <a:t>Level 5</a:t>
            </a:r>
            <a:endParaRPr lang="en-GB" b="1" dirty="0"/>
          </a:p>
        </p:txBody>
      </p:sp>
      <p:sp>
        <p:nvSpPr>
          <p:cNvPr id="6" name="TextBox 5"/>
          <p:cNvSpPr txBox="1"/>
          <p:nvPr/>
        </p:nvSpPr>
        <p:spPr>
          <a:xfrm>
            <a:off x="6243901" y="4107978"/>
            <a:ext cx="914545" cy="369332"/>
          </a:xfrm>
          <a:prstGeom prst="rect">
            <a:avLst/>
          </a:prstGeom>
          <a:solidFill>
            <a:schemeClr val="bg1"/>
          </a:solidFill>
        </p:spPr>
        <p:txBody>
          <a:bodyPr wrap="square" rtlCol="0">
            <a:spAutoFit/>
          </a:bodyPr>
          <a:lstStyle/>
          <a:p>
            <a:r>
              <a:rPr lang="en-GB" b="1" dirty="0" smtClean="0"/>
              <a:t>Level 4</a:t>
            </a:r>
            <a:endParaRPr lang="en-GB" b="1" dirty="0"/>
          </a:p>
        </p:txBody>
      </p:sp>
      <p:sp>
        <p:nvSpPr>
          <p:cNvPr id="7" name="TextBox 6"/>
          <p:cNvSpPr txBox="1"/>
          <p:nvPr/>
        </p:nvSpPr>
        <p:spPr>
          <a:xfrm>
            <a:off x="6142233" y="6095804"/>
            <a:ext cx="898647" cy="369332"/>
          </a:xfrm>
          <a:prstGeom prst="rect">
            <a:avLst/>
          </a:prstGeom>
          <a:solidFill>
            <a:schemeClr val="bg1"/>
          </a:solidFill>
        </p:spPr>
        <p:txBody>
          <a:bodyPr wrap="square" rtlCol="0">
            <a:spAutoFit/>
          </a:bodyPr>
          <a:lstStyle/>
          <a:p>
            <a:r>
              <a:rPr lang="en-GB" b="1" dirty="0" smtClean="0"/>
              <a:t>Level 3</a:t>
            </a:r>
            <a:endParaRPr lang="en-GB" b="1" dirty="0"/>
          </a:p>
        </p:txBody>
      </p:sp>
      <p:sp>
        <p:nvSpPr>
          <p:cNvPr id="8" name="TextBox 7"/>
          <p:cNvSpPr txBox="1"/>
          <p:nvPr/>
        </p:nvSpPr>
        <p:spPr>
          <a:xfrm>
            <a:off x="11185071" y="3923312"/>
            <a:ext cx="950851" cy="369332"/>
          </a:xfrm>
          <a:prstGeom prst="rect">
            <a:avLst/>
          </a:prstGeom>
          <a:solidFill>
            <a:schemeClr val="bg1"/>
          </a:solidFill>
        </p:spPr>
        <p:txBody>
          <a:bodyPr wrap="square" rtlCol="0">
            <a:spAutoFit/>
          </a:bodyPr>
          <a:lstStyle/>
          <a:p>
            <a:r>
              <a:rPr lang="en-GB" b="1" dirty="0" smtClean="0"/>
              <a:t>Level 2</a:t>
            </a:r>
            <a:endParaRPr lang="en-GB" b="1" dirty="0"/>
          </a:p>
        </p:txBody>
      </p:sp>
      <p:pic>
        <p:nvPicPr>
          <p:cNvPr id="9" name="Picture 8"/>
          <p:cNvPicPr>
            <a:picLocks noChangeAspect="1"/>
          </p:cNvPicPr>
          <p:nvPr/>
        </p:nvPicPr>
        <p:blipFill>
          <a:blip r:embed="rId4"/>
          <a:stretch>
            <a:fillRect/>
          </a:stretch>
        </p:blipFill>
        <p:spPr>
          <a:xfrm>
            <a:off x="6514818" y="4477310"/>
            <a:ext cx="5559192" cy="1436034"/>
          </a:xfrm>
          <a:prstGeom prst="rect">
            <a:avLst/>
          </a:prstGeom>
        </p:spPr>
      </p:pic>
      <p:sp>
        <p:nvSpPr>
          <p:cNvPr id="10" name="TextBox 9"/>
          <p:cNvSpPr txBox="1"/>
          <p:nvPr/>
        </p:nvSpPr>
        <p:spPr>
          <a:xfrm>
            <a:off x="11185071" y="5893735"/>
            <a:ext cx="950851" cy="369332"/>
          </a:xfrm>
          <a:prstGeom prst="rect">
            <a:avLst/>
          </a:prstGeom>
          <a:solidFill>
            <a:schemeClr val="bg1"/>
          </a:solidFill>
        </p:spPr>
        <p:txBody>
          <a:bodyPr wrap="square" rtlCol="0">
            <a:spAutoFit/>
          </a:bodyPr>
          <a:lstStyle/>
          <a:p>
            <a:r>
              <a:rPr lang="en-GB" b="1" dirty="0" smtClean="0"/>
              <a:t>Level 1</a:t>
            </a:r>
            <a:endParaRPr lang="en-GB" b="1" dirty="0"/>
          </a:p>
        </p:txBody>
      </p:sp>
    </p:spTree>
    <p:extLst>
      <p:ext uri="{BB962C8B-B14F-4D97-AF65-F5344CB8AC3E}">
        <p14:creationId xmlns:p14="http://schemas.microsoft.com/office/powerpoint/2010/main" val="4101084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 the essays</a:t>
            </a:r>
            <a:endParaRPr lang="en-GB" dirty="0"/>
          </a:p>
        </p:txBody>
      </p:sp>
      <p:sp>
        <p:nvSpPr>
          <p:cNvPr id="3" name="Content Placeholder 2"/>
          <p:cNvSpPr>
            <a:spLocks noGrp="1"/>
          </p:cNvSpPr>
          <p:nvPr>
            <p:ph idx="1"/>
          </p:nvPr>
        </p:nvSpPr>
        <p:spPr/>
        <p:txBody>
          <a:bodyPr/>
          <a:lstStyle/>
          <a:p>
            <a:r>
              <a:rPr lang="en-GB" dirty="0" smtClean="0"/>
              <a:t>Points</a:t>
            </a:r>
          </a:p>
          <a:p>
            <a:r>
              <a:rPr lang="en-GB" dirty="0" smtClean="0"/>
              <a:t>Evidence – studies (developed?), theory (developed/explained?)</a:t>
            </a:r>
          </a:p>
          <a:p>
            <a:r>
              <a:rPr lang="en-GB" dirty="0" smtClean="0"/>
              <a:t>Accuracy? </a:t>
            </a:r>
          </a:p>
          <a:p>
            <a:r>
              <a:rPr lang="en-GB" dirty="0" smtClean="0"/>
              <a:t>Relevant? </a:t>
            </a:r>
          </a:p>
          <a:p>
            <a:r>
              <a:rPr lang="en-GB" dirty="0" smtClean="0"/>
              <a:t>Evaluation/analysis – critique? Compare?</a:t>
            </a:r>
          </a:p>
          <a:p>
            <a:endParaRPr lang="en-GB" dirty="0"/>
          </a:p>
          <a:p>
            <a:r>
              <a:rPr lang="en-GB" dirty="0" smtClean="0"/>
              <a:t>Point, evidence, explain, evaluation, linking? </a:t>
            </a:r>
            <a:endParaRPr lang="en-GB" dirty="0"/>
          </a:p>
        </p:txBody>
      </p:sp>
    </p:spTree>
    <p:extLst>
      <p:ext uri="{BB962C8B-B14F-4D97-AF65-F5344CB8AC3E}">
        <p14:creationId xmlns:p14="http://schemas.microsoft.com/office/powerpoint/2010/main" val="1718257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Pause: mark your own</a:t>
            </a:r>
            <a:endParaRPr lang="en-GB" dirty="0"/>
          </a:p>
        </p:txBody>
      </p:sp>
      <p:sp>
        <p:nvSpPr>
          <p:cNvPr id="3" name="Content Placeholder 2"/>
          <p:cNvSpPr>
            <a:spLocks noGrp="1"/>
          </p:cNvSpPr>
          <p:nvPr>
            <p:ph idx="1"/>
          </p:nvPr>
        </p:nvSpPr>
        <p:spPr/>
        <p:txBody>
          <a:bodyPr/>
          <a:lstStyle/>
          <a:p>
            <a:r>
              <a:rPr lang="en-GB" dirty="0" smtClean="0"/>
              <a:t>Look at the example answers to this question, reading the commentary as you go.</a:t>
            </a:r>
          </a:p>
          <a:p>
            <a:r>
              <a:rPr lang="en-GB" dirty="0" smtClean="0"/>
              <a:t>Once you have done this go back to your own answer and determine which level you are in, and then whether you think you are at the bottom, middle or top of this level.</a:t>
            </a:r>
          </a:p>
          <a:p>
            <a:r>
              <a:rPr lang="en-GB" dirty="0" smtClean="0"/>
              <a:t>Make a note of this</a:t>
            </a:r>
            <a:endParaRPr lang="en-GB" dirty="0"/>
          </a:p>
        </p:txBody>
      </p:sp>
    </p:spTree>
    <p:extLst>
      <p:ext uri="{BB962C8B-B14F-4D97-AF65-F5344CB8AC3E}">
        <p14:creationId xmlns:p14="http://schemas.microsoft.com/office/powerpoint/2010/main" val="441520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has been shown</a:t>
            </a:r>
            <a:endParaRPr lang="en-GB" dirty="0"/>
          </a:p>
        </p:txBody>
      </p:sp>
      <p:sp>
        <p:nvSpPr>
          <p:cNvPr id="3" name="Content Placeholder 2"/>
          <p:cNvSpPr>
            <a:spLocks noGrp="1"/>
          </p:cNvSpPr>
          <p:nvPr>
            <p:ph idx="1"/>
          </p:nvPr>
        </p:nvSpPr>
        <p:spPr/>
        <p:txBody>
          <a:bodyPr>
            <a:normAutofit lnSpcReduction="10000"/>
          </a:bodyPr>
          <a:lstStyle/>
          <a:p>
            <a:r>
              <a:rPr lang="en-GB" dirty="0" smtClean="0"/>
              <a:t>Questions in paper two will often get you to link different areas of the course together. This means using your sociological imagination is important to be able to pull from different areas of the topic. </a:t>
            </a:r>
          </a:p>
          <a:p>
            <a:r>
              <a:rPr lang="en-GB" dirty="0" smtClean="0"/>
              <a:t>Revising lots of studies and then regurgitating them doesn’t help in answering these questions, which require you to make an argument and build up a chain of reasoning.</a:t>
            </a:r>
          </a:p>
          <a:p>
            <a:r>
              <a:rPr lang="en-GB" dirty="0" smtClean="0"/>
              <a:t>BUT, being able to support your argument with well explained studies and theory is ESSENTIAL to get into level 4 in a 20/30 mark essay as this demonstrates breadth and depth.</a:t>
            </a:r>
          </a:p>
          <a:p>
            <a:r>
              <a:rPr lang="en-GB" dirty="0" smtClean="0"/>
              <a:t>Practising questions is key – just remembering lots of stuff is not – you have to be able to apply the evidence.</a:t>
            </a:r>
            <a:endParaRPr lang="en-GB" dirty="0"/>
          </a:p>
        </p:txBody>
      </p:sp>
    </p:spTree>
    <p:extLst>
      <p:ext uri="{BB962C8B-B14F-4D97-AF65-F5344CB8AC3E}">
        <p14:creationId xmlns:p14="http://schemas.microsoft.com/office/powerpoint/2010/main" val="1862203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 of this video/presentation</a:t>
            </a:r>
            <a:endParaRPr lang="en-GB" dirty="0"/>
          </a:p>
        </p:txBody>
      </p:sp>
      <p:sp>
        <p:nvSpPr>
          <p:cNvPr id="3" name="Content Placeholder 2"/>
          <p:cNvSpPr>
            <a:spLocks noGrp="1"/>
          </p:cNvSpPr>
          <p:nvPr>
            <p:ph idx="1"/>
          </p:nvPr>
        </p:nvSpPr>
        <p:spPr/>
        <p:txBody>
          <a:bodyPr/>
          <a:lstStyle/>
          <a:p>
            <a:r>
              <a:rPr lang="en-GB" dirty="0" smtClean="0"/>
              <a:t>To review the requirements of the AQA paper 2</a:t>
            </a:r>
          </a:p>
          <a:p>
            <a:r>
              <a:rPr lang="en-GB" dirty="0" smtClean="0"/>
              <a:t>To understand the mark schemes for this paper and be able to apply them to your own work</a:t>
            </a:r>
          </a:p>
          <a:p>
            <a:r>
              <a:rPr lang="en-GB" dirty="0" smtClean="0"/>
              <a:t>To review your own work and determine the marking level that you have achieved</a:t>
            </a:r>
          </a:p>
          <a:p>
            <a:r>
              <a:rPr lang="en-GB" dirty="0" smtClean="0"/>
              <a:t>To reflect on what approaches you could adopt when revising for your mock on 21 February</a:t>
            </a:r>
            <a:endParaRPr lang="en-GB" dirty="0"/>
          </a:p>
        </p:txBody>
      </p:sp>
    </p:spTree>
    <p:extLst>
      <p:ext uri="{BB962C8B-B14F-4D97-AF65-F5344CB8AC3E}">
        <p14:creationId xmlns:p14="http://schemas.microsoft.com/office/powerpoint/2010/main" val="3429096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suggestions</a:t>
            </a:r>
            <a:endParaRPr lang="en-GB" dirty="0"/>
          </a:p>
        </p:txBody>
      </p:sp>
      <p:sp>
        <p:nvSpPr>
          <p:cNvPr id="3" name="Content Placeholder 2"/>
          <p:cNvSpPr>
            <a:spLocks noGrp="1"/>
          </p:cNvSpPr>
          <p:nvPr>
            <p:ph idx="1"/>
          </p:nvPr>
        </p:nvSpPr>
        <p:spPr/>
        <p:txBody>
          <a:bodyPr/>
          <a:lstStyle/>
          <a:p>
            <a:r>
              <a:rPr lang="en-GB" dirty="0" smtClean="0"/>
              <a:t>START EARLY</a:t>
            </a:r>
          </a:p>
          <a:p>
            <a:r>
              <a:rPr lang="en-GB" dirty="0" smtClean="0"/>
              <a:t>Make a list/ or use pre-existing lists in your booklets/ revision books of the content areas you need to revise. </a:t>
            </a:r>
          </a:p>
          <a:p>
            <a:r>
              <a:rPr lang="en-GB" dirty="0" smtClean="0"/>
              <a:t>Use a range of resources – look at Godalming online, access revision books from the library or buy one.</a:t>
            </a:r>
          </a:p>
          <a:p>
            <a:r>
              <a:rPr lang="en-GB" dirty="0" smtClean="0"/>
              <a:t>Make your revision active – split into 20 minute chunks. Go over a topic, making notes/flash cards/quizzes and then apply this by planning questions</a:t>
            </a:r>
          </a:p>
          <a:p>
            <a:endParaRPr lang="en-GB" dirty="0"/>
          </a:p>
        </p:txBody>
      </p:sp>
    </p:spTree>
    <p:extLst>
      <p:ext uri="{BB962C8B-B14F-4D97-AF65-F5344CB8AC3E}">
        <p14:creationId xmlns:p14="http://schemas.microsoft.com/office/powerpoint/2010/main" val="2142880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 will need</a:t>
            </a:r>
            <a:endParaRPr lang="en-GB" dirty="0"/>
          </a:p>
        </p:txBody>
      </p:sp>
      <p:sp>
        <p:nvSpPr>
          <p:cNvPr id="3" name="Content Placeholder 2"/>
          <p:cNvSpPr>
            <a:spLocks noGrp="1"/>
          </p:cNvSpPr>
          <p:nvPr>
            <p:ph idx="1"/>
          </p:nvPr>
        </p:nvSpPr>
        <p:spPr/>
        <p:txBody>
          <a:bodyPr/>
          <a:lstStyle/>
          <a:p>
            <a:r>
              <a:rPr lang="en-GB" dirty="0" smtClean="0"/>
              <a:t>This </a:t>
            </a:r>
            <a:r>
              <a:rPr lang="en-GB" dirty="0" err="1" smtClean="0"/>
              <a:t>powerpoint</a:t>
            </a:r>
            <a:endParaRPr lang="en-GB" dirty="0" smtClean="0"/>
          </a:p>
          <a:p>
            <a:r>
              <a:rPr lang="en-GB" dirty="0" smtClean="0"/>
              <a:t>Copy of the video so that you </a:t>
            </a:r>
            <a:r>
              <a:rPr lang="en-GB" smtClean="0"/>
              <a:t>can </a:t>
            </a:r>
            <a:r>
              <a:rPr lang="en-GB"/>
              <a:t>pause </a:t>
            </a:r>
            <a:r>
              <a:rPr lang="en-GB">
                <a:hlinkClick r:id="rId2"/>
              </a:rPr>
              <a:t>https://</a:t>
            </a:r>
            <a:r>
              <a:rPr lang="en-GB" smtClean="0">
                <a:hlinkClick r:id="rId2"/>
              </a:rPr>
              <a:t>web.microsoftstream.com/video/c708b863-7066-4604-8753-b8f61e213807</a:t>
            </a:r>
            <a:r>
              <a:rPr lang="en-GB" smtClean="0"/>
              <a:t> </a:t>
            </a:r>
            <a:endParaRPr lang="en-GB" dirty="0" smtClean="0"/>
          </a:p>
          <a:p>
            <a:r>
              <a:rPr lang="en-GB" dirty="0" smtClean="0"/>
              <a:t>Copy of the example answers to these questions</a:t>
            </a:r>
          </a:p>
          <a:p>
            <a:endParaRPr lang="en-GB" dirty="0"/>
          </a:p>
          <a:p>
            <a:pPr marL="0" indent="0">
              <a:buNone/>
            </a:pPr>
            <a:r>
              <a:rPr lang="en-GB" dirty="0" smtClean="0"/>
              <a:t>These can all be found </a:t>
            </a:r>
            <a:r>
              <a:rPr lang="en-GB" dirty="0" smtClean="0">
                <a:hlinkClick r:id="rId3"/>
              </a:rPr>
              <a:t>HERE</a:t>
            </a:r>
            <a:r>
              <a:rPr lang="en-GB" dirty="0" smtClean="0"/>
              <a:t> </a:t>
            </a:r>
          </a:p>
          <a:p>
            <a:pPr marL="0" indent="0">
              <a:buNone/>
            </a:pPr>
            <a:r>
              <a:rPr lang="en-GB" dirty="0" smtClean="0"/>
              <a:t>Godalming online, Sociology Year 2, Revision, Family, scroll down to the bottom </a:t>
            </a:r>
            <a:endParaRPr lang="en-GB" dirty="0"/>
          </a:p>
        </p:txBody>
      </p:sp>
    </p:spTree>
    <p:extLst>
      <p:ext uri="{BB962C8B-B14F-4D97-AF65-F5344CB8AC3E}">
        <p14:creationId xmlns:p14="http://schemas.microsoft.com/office/powerpoint/2010/main" val="13650082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Paper 2</a:t>
            </a:r>
            <a:endParaRPr lang="en-GB" dirty="0"/>
          </a:p>
        </p:txBody>
      </p:sp>
      <p:sp>
        <p:nvSpPr>
          <p:cNvPr id="3" name="Content Placeholder 2"/>
          <p:cNvSpPr>
            <a:spLocks noGrp="1"/>
          </p:cNvSpPr>
          <p:nvPr>
            <p:ph idx="1"/>
          </p:nvPr>
        </p:nvSpPr>
        <p:spPr>
          <a:xfrm>
            <a:off x="838200" y="1554480"/>
            <a:ext cx="10515600" cy="4622483"/>
          </a:xfrm>
        </p:spPr>
        <p:txBody>
          <a:bodyPr>
            <a:normAutofit fontScale="92500" lnSpcReduction="10000"/>
          </a:bodyPr>
          <a:lstStyle/>
          <a:p>
            <a:r>
              <a:rPr lang="en-GB" dirty="0" smtClean="0"/>
              <a:t>2 hours long</a:t>
            </a:r>
          </a:p>
          <a:p>
            <a:r>
              <a:rPr lang="en-GB" dirty="0" smtClean="0"/>
              <a:t>First part is FAMILY (Questions 4, 5, 6)</a:t>
            </a:r>
          </a:p>
          <a:p>
            <a:r>
              <a:rPr lang="en-GB" dirty="0" smtClean="0"/>
              <a:t>Second part is STRATIFICATION (Questions 22, 23, 24)</a:t>
            </a:r>
          </a:p>
          <a:p>
            <a:r>
              <a:rPr lang="en-GB" dirty="0" smtClean="0"/>
              <a:t>10 mark questions roughly take 15 minutes, 20 mark questions roughly 30 minutes. </a:t>
            </a:r>
          </a:p>
          <a:p>
            <a:r>
              <a:rPr lang="en-GB" dirty="0" smtClean="0"/>
              <a:t>Plan on your answer booklet, rather than the question paper</a:t>
            </a:r>
          </a:p>
          <a:p>
            <a:r>
              <a:rPr lang="en-GB" dirty="0" smtClean="0"/>
              <a:t>The paper includes lots of other options, so you need to turn to the correct sections to answer. An example paper can be found here to see what a whole paper looks like</a:t>
            </a:r>
          </a:p>
          <a:p>
            <a:r>
              <a:rPr lang="en-GB" dirty="0">
                <a:hlinkClick r:id="rId2"/>
              </a:rPr>
              <a:t>Question paper (A-level) : Paper 2 Topics in Sociology - June 2019 (aqa.org.uk)</a:t>
            </a:r>
            <a:endParaRPr lang="en-GB" dirty="0"/>
          </a:p>
        </p:txBody>
      </p:sp>
    </p:spTree>
    <p:extLst>
      <p:ext uri="{BB962C8B-B14F-4D97-AF65-F5344CB8AC3E}">
        <p14:creationId xmlns:p14="http://schemas.microsoft.com/office/powerpoint/2010/main" val="5059751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0995"/>
            <a:ext cx="10515600" cy="1325563"/>
          </a:xfrm>
        </p:spPr>
        <p:txBody>
          <a:bodyPr>
            <a:noAutofit/>
          </a:bodyPr>
          <a:lstStyle/>
          <a:p>
            <a:r>
              <a:rPr lang="en-GB" sz="3600" dirty="0" smtClean="0"/>
              <a:t>Question 4: Outline and explain two ways in which the </a:t>
            </a:r>
            <a:r>
              <a:rPr lang="en-GB" sz="3600" dirty="0" smtClean="0">
                <a:solidFill>
                  <a:srgbClr val="FF0000"/>
                </a:solidFill>
              </a:rPr>
              <a:t>functions of the family </a:t>
            </a:r>
            <a:r>
              <a:rPr lang="en-GB" sz="3600" dirty="0" smtClean="0"/>
              <a:t>may have been affected by </a:t>
            </a:r>
            <a:r>
              <a:rPr lang="en-GB" sz="3600" dirty="0" smtClean="0">
                <a:solidFill>
                  <a:srgbClr val="FF0000"/>
                </a:solidFill>
              </a:rPr>
              <a:t>changes to its structure </a:t>
            </a:r>
            <a:r>
              <a:rPr lang="en-GB" sz="3600" dirty="0" smtClean="0"/>
              <a:t>[10 marks]</a:t>
            </a:r>
            <a:endParaRPr lang="en-GB"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60600504"/>
              </p:ext>
            </p:extLst>
          </p:nvPr>
        </p:nvGraphicFramePr>
        <p:xfrm>
          <a:off x="838200" y="1718048"/>
          <a:ext cx="10780059" cy="4936265"/>
        </p:xfrm>
        <a:graphic>
          <a:graphicData uri="http://schemas.openxmlformats.org/drawingml/2006/table">
            <a:tbl>
              <a:tblPr firstRow="1" bandRow="1">
                <a:tableStyleId>{5C22544A-7EE6-4342-B048-85BDC9FD1C3A}</a:tableStyleId>
              </a:tblPr>
              <a:tblGrid>
                <a:gridCol w="3034554">
                  <a:extLst>
                    <a:ext uri="{9D8B030D-6E8A-4147-A177-3AD203B41FA5}">
                      <a16:colId xmlns:a16="http://schemas.microsoft.com/office/drawing/2014/main" val="3554461755"/>
                    </a:ext>
                  </a:extLst>
                </a:gridCol>
                <a:gridCol w="7745505">
                  <a:extLst>
                    <a:ext uri="{9D8B030D-6E8A-4147-A177-3AD203B41FA5}">
                      <a16:colId xmlns:a16="http://schemas.microsoft.com/office/drawing/2014/main" val="1750622814"/>
                    </a:ext>
                  </a:extLst>
                </a:gridCol>
              </a:tblGrid>
              <a:tr h="455705">
                <a:tc>
                  <a:txBody>
                    <a:bodyPr/>
                    <a:lstStyle/>
                    <a:p>
                      <a:r>
                        <a:rPr lang="en-GB" dirty="0" smtClean="0"/>
                        <a:t>Functions</a:t>
                      </a:r>
                      <a:r>
                        <a:rPr lang="en-GB" baseline="0" dirty="0" smtClean="0"/>
                        <a:t> of the family</a:t>
                      </a:r>
                      <a:endParaRPr lang="en-GB" dirty="0"/>
                    </a:p>
                  </a:txBody>
                  <a:tcPr/>
                </a:tc>
                <a:tc>
                  <a:txBody>
                    <a:bodyPr/>
                    <a:lstStyle/>
                    <a:p>
                      <a:r>
                        <a:rPr lang="en-GB" dirty="0" smtClean="0"/>
                        <a:t>Changes to</a:t>
                      </a:r>
                      <a:r>
                        <a:rPr lang="en-GB" baseline="0" dirty="0" smtClean="0"/>
                        <a:t> structure</a:t>
                      </a:r>
                      <a:endParaRPr lang="en-GB" dirty="0"/>
                    </a:p>
                  </a:txBody>
                  <a:tcPr/>
                </a:tc>
                <a:extLst>
                  <a:ext uri="{0D108BD9-81ED-4DB2-BD59-A6C34878D82A}">
                    <a16:rowId xmlns:a16="http://schemas.microsoft.com/office/drawing/2014/main" val="3388460028"/>
                  </a:ext>
                </a:extLst>
              </a:tr>
              <a:tr h="3890870">
                <a:tc>
                  <a:txBody>
                    <a:bodyPr/>
                    <a:lstStyle/>
                    <a:p>
                      <a:pPr marL="285750" indent="-285750">
                        <a:buFont typeface="Arial" panose="020B0604020202020204" pitchFamily="34" charset="0"/>
                        <a:buChar char="•"/>
                      </a:pPr>
                      <a:r>
                        <a:rPr lang="en-GB" dirty="0" smtClean="0"/>
                        <a:t>Primary Socialisation</a:t>
                      </a:r>
                    </a:p>
                    <a:p>
                      <a:pPr marL="285750" indent="-285750">
                        <a:buFont typeface="Arial" panose="020B0604020202020204" pitchFamily="34" charset="0"/>
                        <a:buChar char="•"/>
                      </a:pPr>
                      <a:r>
                        <a:rPr lang="en-GB" dirty="0" smtClean="0"/>
                        <a:t>Stabilisation</a:t>
                      </a:r>
                      <a:r>
                        <a:rPr lang="en-GB" baseline="0" dirty="0" smtClean="0"/>
                        <a:t> of adult personalities</a:t>
                      </a:r>
                    </a:p>
                    <a:p>
                      <a:pPr marL="285750" indent="-285750">
                        <a:buFont typeface="Arial" panose="020B0604020202020204" pitchFamily="34" charset="0"/>
                        <a:buChar char="•"/>
                      </a:pPr>
                      <a:r>
                        <a:rPr lang="en-GB" baseline="0" dirty="0" smtClean="0"/>
                        <a:t>Sexual</a:t>
                      </a:r>
                    </a:p>
                    <a:p>
                      <a:pPr marL="285750" indent="-285750">
                        <a:buFont typeface="Arial" panose="020B0604020202020204" pitchFamily="34" charset="0"/>
                        <a:buChar char="•"/>
                      </a:pPr>
                      <a:r>
                        <a:rPr lang="en-GB" baseline="0" dirty="0" smtClean="0"/>
                        <a:t>Reproductive</a:t>
                      </a:r>
                    </a:p>
                    <a:p>
                      <a:pPr marL="285750" indent="-285750">
                        <a:buFont typeface="Arial" panose="020B0604020202020204" pitchFamily="34" charset="0"/>
                        <a:buChar char="•"/>
                      </a:pPr>
                      <a:r>
                        <a:rPr lang="en-GB" baseline="0" dirty="0" smtClean="0"/>
                        <a:t>Economic</a:t>
                      </a:r>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p>
                      <a:pPr marL="285750" indent="-285750">
                        <a:buFont typeface="Arial" panose="020B0604020202020204" pitchFamily="34" charset="0"/>
                        <a:buChar char="•"/>
                      </a:pPr>
                      <a:endParaRPr lang="en-GB" baseline="0" dirty="0" smtClean="0"/>
                    </a:p>
                  </a:txBody>
                  <a:tcPr/>
                </a:tc>
                <a:tc>
                  <a:txBody>
                    <a:bodyPr/>
                    <a:lstStyle/>
                    <a:p>
                      <a:r>
                        <a:rPr lang="en-GB" dirty="0" smtClean="0"/>
                        <a:t>By structure you wan</a:t>
                      </a:r>
                      <a:r>
                        <a:rPr lang="en-GB" baseline="0" dirty="0" smtClean="0"/>
                        <a:t>t to think about who is in the family.</a:t>
                      </a:r>
                    </a:p>
                    <a:p>
                      <a:r>
                        <a:rPr lang="en-GB" baseline="0" dirty="0" smtClean="0"/>
                        <a:t>The mark scheme below indicates a more modern answer was required – this is because functions emerged as a the nuclear family became the main family type and society became more developed e.g. before this the extended carried out a huge range of functions. </a:t>
                      </a:r>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baseline="0" dirty="0" smtClean="0"/>
                    </a:p>
                    <a:p>
                      <a:endParaRPr lang="en-GB" baseline="0" dirty="0" smtClean="0"/>
                    </a:p>
                    <a:p>
                      <a:r>
                        <a:rPr lang="en-GB" baseline="0" dirty="0" smtClean="0"/>
                        <a:t>Other good answers discussed the increase in single parents being unable to fulfil the socialisation function – New Right argument</a:t>
                      </a:r>
                    </a:p>
                  </a:txBody>
                  <a:tcPr/>
                </a:tc>
                <a:extLst>
                  <a:ext uri="{0D108BD9-81ED-4DB2-BD59-A6C34878D82A}">
                    <a16:rowId xmlns:a16="http://schemas.microsoft.com/office/drawing/2014/main" val="3915850951"/>
                  </a:ext>
                </a:extLst>
              </a:tr>
            </a:tbl>
          </a:graphicData>
        </a:graphic>
      </p:graphicFrame>
      <p:pic>
        <p:nvPicPr>
          <p:cNvPr id="5" name="Picture 4"/>
          <p:cNvPicPr>
            <a:picLocks noChangeAspect="1"/>
          </p:cNvPicPr>
          <p:nvPr/>
        </p:nvPicPr>
        <p:blipFill rotWithShape="1">
          <a:blip r:embed="rId2"/>
          <a:srcRect r="4147"/>
          <a:stretch/>
        </p:blipFill>
        <p:spPr>
          <a:xfrm>
            <a:off x="3854640" y="3617259"/>
            <a:ext cx="7763619" cy="2407023"/>
          </a:xfrm>
          <a:prstGeom prst="rect">
            <a:avLst/>
          </a:prstGeom>
        </p:spPr>
      </p:pic>
      <p:sp>
        <p:nvSpPr>
          <p:cNvPr id="3" name="TextBox 2"/>
          <p:cNvSpPr txBox="1"/>
          <p:nvPr/>
        </p:nvSpPr>
        <p:spPr>
          <a:xfrm>
            <a:off x="914400" y="4625788"/>
            <a:ext cx="2302136" cy="1477328"/>
          </a:xfrm>
          <a:prstGeom prst="rect">
            <a:avLst/>
          </a:prstGeom>
          <a:solidFill>
            <a:srgbClr val="FFFF00"/>
          </a:solidFill>
        </p:spPr>
        <p:txBody>
          <a:bodyPr wrap="square" rtlCol="0">
            <a:spAutoFit/>
          </a:bodyPr>
          <a:lstStyle/>
          <a:p>
            <a:r>
              <a:rPr lang="en-GB" dirty="0" smtClean="0"/>
              <a:t>Need to clearly state which function has been changed and how the structure has changed</a:t>
            </a:r>
            <a:endParaRPr lang="en-GB" dirty="0"/>
          </a:p>
        </p:txBody>
      </p:sp>
    </p:spTree>
    <p:extLst>
      <p:ext uri="{BB962C8B-B14F-4D97-AF65-F5344CB8AC3E}">
        <p14:creationId xmlns:p14="http://schemas.microsoft.com/office/powerpoint/2010/main" val="2255703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709862" y="219075"/>
            <a:ext cx="6772275" cy="6419850"/>
          </a:xfrm>
          <a:prstGeom prst="rect">
            <a:avLst/>
          </a:prstGeom>
        </p:spPr>
      </p:pic>
      <p:sp>
        <p:nvSpPr>
          <p:cNvPr id="3" name="TextBox 2"/>
          <p:cNvSpPr txBox="1"/>
          <p:nvPr/>
        </p:nvSpPr>
        <p:spPr>
          <a:xfrm>
            <a:off x="9633857" y="1779814"/>
            <a:ext cx="1616529" cy="369332"/>
          </a:xfrm>
          <a:prstGeom prst="rect">
            <a:avLst/>
          </a:prstGeom>
          <a:noFill/>
        </p:spPr>
        <p:txBody>
          <a:bodyPr wrap="square" rtlCol="0">
            <a:spAutoFit/>
          </a:bodyPr>
          <a:lstStyle/>
          <a:p>
            <a:r>
              <a:rPr lang="en-GB" b="1" dirty="0" smtClean="0"/>
              <a:t>Level 3</a:t>
            </a:r>
            <a:endParaRPr lang="en-GB" b="1" dirty="0"/>
          </a:p>
        </p:txBody>
      </p:sp>
      <p:sp>
        <p:nvSpPr>
          <p:cNvPr id="4" name="TextBox 3"/>
          <p:cNvSpPr txBox="1"/>
          <p:nvPr/>
        </p:nvSpPr>
        <p:spPr>
          <a:xfrm>
            <a:off x="9633856" y="3614057"/>
            <a:ext cx="1616529" cy="369332"/>
          </a:xfrm>
          <a:prstGeom prst="rect">
            <a:avLst/>
          </a:prstGeom>
          <a:noFill/>
        </p:spPr>
        <p:txBody>
          <a:bodyPr wrap="square" rtlCol="0">
            <a:spAutoFit/>
          </a:bodyPr>
          <a:lstStyle/>
          <a:p>
            <a:r>
              <a:rPr lang="en-GB" b="1" dirty="0" smtClean="0"/>
              <a:t>Level 2</a:t>
            </a:r>
            <a:endParaRPr lang="en-GB" b="1" dirty="0"/>
          </a:p>
        </p:txBody>
      </p:sp>
      <p:sp>
        <p:nvSpPr>
          <p:cNvPr id="5" name="TextBox 4"/>
          <p:cNvSpPr txBox="1"/>
          <p:nvPr/>
        </p:nvSpPr>
        <p:spPr>
          <a:xfrm>
            <a:off x="9633855" y="5448300"/>
            <a:ext cx="1616529" cy="369332"/>
          </a:xfrm>
          <a:prstGeom prst="rect">
            <a:avLst/>
          </a:prstGeom>
          <a:noFill/>
        </p:spPr>
        <p:txBody>
          <a:bodyPr wrap="square" rtlCol="0">
            <a:spAutoFit/>
          </a:bodyPr>
          <a:lstStyle/>
          <a:p>
            <a:r>
              <a:rPr lang="en-GB" b="1" dirty="0" smtClean="0"/>
              <a:t>Level 1</a:t>
            </a:r>
            <a:endParaRPr lang="en-GB" b="1" dirty="0"/>
          </a:p>
        </p:txBody>
      </p:sp>
    </p:spTree>
    <p:extLst>
      <p:ext uri="{BB962C8B-B14F-4D97-AF65-F5344CB8AC3E}">
        <p14:creationId xmlns:p14="http://schemas.microsoft.com/office/powerpoint/2010/main" val="3775918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78278" y="2078834"/>
            <a:ext cx="8081282" cy="3094371"/>
          </a:xfrm>
          <a:prstGeom prst="rect">
            <a:avLst/>
          </a:prstGeom>
        </p:spPr>
      </p:pic>
      <p:sp>
        <p:nvSpPr>
          <p:cNvPr id="5" name="TextBox 4"/>
          <p:cNvSpPr txBox="1"/>
          <p:nvPr/>
        </p:nvSpPr>
        <p:spPr>
          <a:xfrm>
            <a:off x="8811983" y="1357758"/>
            <a:ext cx="2541816" cy="1015663"/>
          </a:xfrm>
          <a:prstGeom prst="rect">
            <a:avLst/>
          </a:prstGeom>
          <a:solidFill>
            <a:srgbClr val="FF6699"/>
          </a:solidFill>
        </p:spPr>
        <p:txBody>
          <a:bodyPr wrap="square" rtlCol="0">
            <a:spAutoFit/>
          </a:bodyPr>
          <a:lstStyle/>
          <a:p>
            <a:r>
              <a:rPr lang="en-GB" sz="1200" dirty="0" smtClean="0"/>
              <a:t>2 clear paragraphs that have different points. The evidence is developed i.e. use of studies. There is some analysis i.e. comparison of ideas or some evaluation </a:t>
            </a:r>
            <a:endParaRPr lang="en-GB" sz="1200" dirty="0"/>
          </a:p>
        </p:txBody>
      </p:sp>
      <p:cxnSp>
        <p:nvCxnSpPr>
          <p:cNvPr id="7" name="Straight Arrow Connector 6"/>
          <p:cNvCxnSpPr/>
          <p:nvPr/>
        </p:nvCxnSpPr>
        <p:spPr>
          <a:xfrm flipV="1">
            <a:off x="8107135" y="2372714"/>
            <a:ext cx="704848" cy="78254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811984" y="3025856"/>
            <a:ext cx="2541816" cy="830997"/>
          </a:xfrm>
          <a:prstGeom prst="rect">
            <a:avLst/>
          </a:prstGeom>
          <a:solidFill>
            <a:srgbClr val="FF99FF"/>
          </a:solidFill>
        </p:spPr>
        <p:txBody>
          <a:bodyPr wrap="square" rtlCol="0">
            <a:spAutoFit/>
          </a:bodyPr>
          <a:lstStyle/>
          <a:p>
            <a:r>
              <a:rPr lang="en-GB" sz="1200" dirty="0" smtClean="0"/>
              <a:t>1 point may be stronger than the other. There may not be any analysis or evaluation, but the knowledge is good</a:t>
            </a:r>
            <a:endParaRPr lang="en-GB" sz="1200" dirty="0"/>
          </a:p>
        </p:txBody>
      </p:sp>
      <p:cxnSp>
        <p:nvCxnSpPr>
          <p:cNvPr id="9" name="Straight Arrow Connector 8"/>
          <p:cNvCxnSpPr/>
          <p:nvPr/>
        </p:nvCxnSpPr>
        <p:spPr>
          <a:xfrm flipV="1">
            <a:off x="7829550" y="3441354"/>
            <a:ext cx="982434" cy="18466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8811983" y="4517776"/>
            <a:ext cx="2541816" cy="646331"/>
          </a:xfrm>
          <a:prstGeom prst="rect">
            <a:avLst/>
          </a:prstGeom>
          <a:solidFill>
            <a:srgbClr val="CC99FF"/>
          </a:solidFill>
        </p:spPr>
        <p:txBody>
          <a:bodyPr wrap="square" rtlCol="0">
            <a:spAutoFit/>
          </a:bodyPr>
          <a:lstStyle/>
          <a:p>
            <a:r>
              <a:rPr lang="en-GB" sz="1200" dirty="0" smtClean="0"/>
              <a:t>The evidence is very thin. There may only be one paragraph or if there is 2 there is not a lot of evidence, </a:t>
            </a:r>
            <a:endParaRPr lang="en-GB" sz="1200" dirty="0"/>
          </a:p>
        </p:txBody>
      </p:sp>
      <p:cxnSp>
        <p:nvCxnSpPr>
          <p:cNvPr id="14" name="Straight Arrow Connector 13"/>
          <p:cNvCxnSpPr/>
          <p:nvPr/>
        </p:nvCxnSpPr>
        <p:spPr>
          <a:xfrm>
            <a:off x="8122104" y="4194106"/>
            <a:ext cx="491217" cy="40965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7" name="Title 16"/>
          <p:cNvSpPr>
            <a:spLocks noGrp="1"/>
          </p:cNvSpPr>
          <p:nvPr>
            <p:ph type="title"/>
          </p:nvPr>
        </p:nvSpPr>
        <p:spPr>
          <a:xfrm>
            <a:off x="625929" y="385210"/>
            <a:ext cx="10515600" cy="1325563"/>
          </a:xfrm>
        </p:spPr>
        <p:txBody>
          <a:bodyPr/>
          <a:lstStyle/>
          <a:p>
            <a:r>
              <a:rPr lang="en-GB" dirty="0" smtClean="0"/>
              <a:t>10 mark questions </a:t>
            </a:r>
            <a:endParaRPr lang="en-GB" dirty="0"/>
          </a:p>
        </p:txBody>
      </p:sp>
      <p:sp>
        <p:nvSpPr>
          <p:cNvPr id="2" name="TextBox 1"/>
          <p:cNvSpPr txBox="1"/>
          <p:nvPr/>
        </p:nvSpPr>
        <p:spPr>
          <a:xfrm>
            <a:off x="378278" y="5541266"/>
            <a:ext cx="8570322" cy="707886"/>
          </a:xfrm>
          <a:prstGeom prst="rect">
            <a:avLst/>
          </a:prstGeom>
          <a:noFill/>
        </p:spPr>
        <p:txBody>
          <a:bodyPr wrap="square" rtlCol="0">
            <a:spAutoFit/>
          </a:bodyPr>
          <a:lstStyle/>
          <a:p>
            <a:r>
              <a:rPr lang="en-GB" sz="2000" b="1" dirty="0" smtClean="0"/>
              <a:t>Let’s look at some examples of this question in different levels – turn to the example sheet</a:t>
            </a:r>
            <a:endParaRPr lang="en-GB" sz="2000" b="1" dirty="0"/>
          </a:p>
        </p:txBody>
      </p:sp>
    </p:spTree>
    <p:extLst>
      <p:ext uri="{BB962C8B-B14F-4D97-AF65-F5344CB8AC3E}">
        <p14:creationId xmlns:p14="http://schemas.microsoft.com/office/powerpoint/2010/main" val="3297367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Pause: mark your own</a:t>
            </a:r>
            <a:endParaRPr lang="en-GB" dirty="0"/>
          </a:p>
        </p:txBody>
      </p:sp>
      <p:sp>
        <p:nvSpPr>
          <p:cNvPr id="3" name="Content Placeholder 2"/>
          <p:cNvSpPr>
            <a:spLocks noGrp="1"/>
          </p:cNvSpPr>
          <p:nvPr>
            <p:ph idx="1"/>
          </p:nvPr>
        </p:nvSpPr>
        <p:spPr/>
        <p:txBody>
          <a:bodyPr/>
          <a:lstStyle/>
          <a:p>
            <a:r>
              <a:rPr lang="en-GB" dirty="0" smtClean="0"/>
              <a:t>Look at the example answers to this question, reading the commentary as you go.</a:t>
            </a:r>
          </a:p>
          <a:p>
            <a:r>
              <a:rPr lang="en-GB" dirty="0" smtClean="0"/>
              <a:t>Once you have done this go back to your own answer and determine which level you are in, and then whether you think you are at the bottom, middle or top of this level.</a:t>
            </a:r>
          </a:p>
          <a:p>
            <a:r>
              <a:rPr lang="en-GB" dirty="0" smtClean="0"/>
              <a:t>Make a note of this</a:t>
            </a:r>
            <a:endParaRPr lang="en-GB" dirty="0"/>
          </a:p>
        </p:txBody>
      </p:sp>
    </p:spTree>
    <p:extLst>
      <p:ext uri="{BB962C8B-B14F-4D97-AF65-F5344CB8AC3E}">
        <p14:creationId xmlns:p14="http://schemas.microsoft.com/office/powerpoint/2010/main" val="710216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47632" y="510989"/>
            <a:ext cx="10493281" cy="3284724"/>
          </a:xfrm>
          <a:prstGeom prst="rect">
            <a:avLst/>
          </a:prstGeom>
        </p:spPr>
      </p:pic>
      <p:sp>
        <p:nvSpPr>
          <p:cNvPr id="3" name="TextBox 2"/>
          <p:cNvSpPr txBox="1"/>
          <p:nvPr/>
        </p:nvSpPr>
        <p:spPr>
          <a:xfrm>
            <a:off x="847631" y="4061012"/>
            <a:ext cx="10493281" cy="1569660"/>
          </a:xfrm>
          <a:prstGeom prst="rect">
            <a:avLst/>
          </a:prstGeom>
          <a:noFill/>
        </p:spPr>
        <p:txBody>
          <a:bodyPr wrap="square" rtlCol="0">
            <a:spAutoFit/>
          </a:bodyPr>
          <a:lstStyle/>
          <a:p>
            <a:r>
              <a:rPr lang="en-GB" sz="2400" dirty="0" smtClean="0"/>
              <a:t>Two dimensions to this question 1) need to identify a form of family diversity from the item, 2) then consider how government policies have influenced this. </a:t>
            </a:r>
          </a:p>
          <a:p>
            <a:r>
              <a:rPr lang="en-GB" sz="2400" dirty="0" smtClean="0"/>
              <a:t>The analysis in this question needs to come from questioning whether government policies have had the biggest impact on the types of family diversity identified. </a:t>
            </a:r>
            <a:endParaRPr lang="en-GB" sz="2400" dirty="0"/>
          </a:p>
        </p:txBody>
      </p:sp>
    </p:spTree>
    <p:extLst>
      <p:ext uri="{BB962C8B-B14F-4D97-AF65-F5344CB8AC3E}">
        <p14:creationId xmlns:p14="http://schemas.microsoft.com/office/powerpoint/2010/main" val="874435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1864</TotalTime>
  <Words>1205</Words>
  <Application>Microsoft Office PowerPoint</Application>
  <PresentationFormat>Widescreen</PresentationFormat>
  <Paragraphs>113</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FAMILY ASSESSMENT</vt:lpstr>
      <vt:lpstr>Purpose of this video/presentation</vt:lpstr>
      <vt:lpstr>You will need</vt:lpstr>
      <vt:lpstr>Paper 2</vt:lpstr>
      <vt:lpstr>Question 4: Outline and explain two ways in which the functions of the family may have been affected by changes to its structure [10 marks]</vt:lpstr>
      <vt:lpstr>PowerPoint Presentation</vt:lpstr>
      <vt:lpstr>10 mark questions </vt:lpstr>
      <vt:lpstr>Pause: mark your own</vt:lpstr>
      <vt:lpstr>PowerPoint Presentation</vt:lpstr>
      <vt:lpstr>PowerPoint Presentation</vt:lpstr>
      <vt:lpstr>10 mark questions </vt:lpstr>
      <vt:lpstr>Pause: mark your own</vt:lpstr>
      <vt:lpstr>PowerPoint Presentation</vt:lpstr>
      <vt:lpstr>PowerPoint Presentation</vt:lpstr>
      <vt:lpstr>Ideas/feedback</vt:lpstr>
      <vt:lpstr>PowerPoint Presentation</vt:lpstr>
      <vt:lpstr>With the essays</vt:lpstr>
      <vt:lpstr>Pause: mark your own</vt:lpstr>
      <vt:lpstr>What has been shown</vt:lpstr>
      <vt:lpstr>Revision suggestions</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FAMILY ASSESSMENT</dc:title>
  <dc:creator>Hannah Roberts</dc:creator>
  <cp:lastModifiedBy>Hannah Roberts</cp:lastModifiedBy>
  <cp:revision>20</cp:revision>
  <dcterms:created xsi:type="dcterms:W3CDTF">2021-12-15T13:35:49Z</dcterms:created>
  <dcterms:modified xsi:type="dcterms:W3CDTF">2022-01-12T15:16:48Z</dcterms:modified>
</cp:coreProperties>
</file>