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8" r:id="rId3"/>
    <p:sldId id="257" r:id="rId4"/>
    <p:sldId id="258" r:id="rId5"/>
    <p:sldId id="260" r:id="rId6"/>
    <p:sldId id="268" r:id="rId7"/>
    <p:sldId id="269" r:id="rId8"/>
    <p:sldId id="297" r:id="rId9"/>
    <p:sldId id="301" r:id="rId10"/>
    <p:sldId id="274" r:id="rId11"/>
    <p:sldId id="299" r:id="rId12"/>
    <p:sldId id="270" r:id="rId13"/>
    <p:sldId id="275" r:id="rId14"/>
    <p:sldId id="276" r:id="rId15"/>
    <p:sldId id="289" r:id="rId16"/>
    <p:sldId id="277" r:id="rId17"/>
    <p:sldId id="290" r:id="rId18"/>
    <p:sldId id="291" r:id="rId19"/>
    <p:sldId id="292" r:id="rId20"/>
    <p:sldId id="293" r:id="rId21"/>
    <p:sldId id="294" r:id="rId22"/>
    <p:sldId id="295"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6A657D-9EE5-4F5A-AFC6-464B7F952905}">
          <p14:sldIdLst>
            <p14:sldId id="256"/>
            <p14:sldId id="278"/>
            <p14:sldId id="257"/>
            <p14:sldId id="258"/>
            <p14:sldId id="260"/>
            <p14:sldId id="268"/>
            <p14:sldId id="269"/>
            <p14:sldId id="297"/>
            <p14:sldId id="301"/>
            <p14:sldId id="274"/>
            <p14:sldId id="299"/>
            <p14:sldId id="270"/>
            <p14:sldId id="275"/>
            <p14:sldId id="276"/>
            <p14:sldId id="289"/>
            <p14:sldId id="277"/>
            <p14:sldId id="290"/>
            <p14:sldId id="291"/>
            <p14:sldId id="292"/>
            <p14:sldId id="293"/>
            <p14:sldId id="294"/>
            <p14:sldId id="295"/>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284" autoAdjust="0"/>
  </p:normalViewPr>
  <p:slideViewPr>
    <p:cSldViewPr snapToGrid="0">
      <p:cViewPr varScale="1">
        <p:scale>
          <a:sx n="79" d="100"/>
          <a:sy n="79"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D2F0C-93C8-46B5-9408-1003B76B2473}" type="datetimeFigureOut">
              <a:rPr lang="en-GB" smtClean="0"/>
              <a:t>17/01/2022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E4D4A-717E-4DC2-BBBA-1DE23A3E50E8}" type="slidenum">
              <a:rPr lang="en-GB" smtClean="0"/>
              <a:t>‹#›</a:t>
            </a:fld>
            <a:endParaRPr lang="en-GB"/>
          </a:p>
        </p:txBody>
      </p:sp>
    </p:spTree>
    <p:extLst>
      <p:ext uri="{BB962C8B-B14F-4D97-AF65-F5344CB8AC3E}">
        <p14:creationId xmlns:p14="http://schemas.microsoft.com/office/powerpoint/2010/main" val="121160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tourism organisations have to promote and sell the products and services they provide to their customers.  Although the organisation might be part of the voluntary or public sectors, it will still be necessary to sell products to provide income.  For example, country parks are nearly all managed by local councils but may need to charge for entry and activities to generate some income.</a:t>
            </a:r>
          </a:p>
        </p:txBody>
      </p:sp>
      <p:sp>
        <p:nvSpPr>
          <p:cNvPr id="4" name="Slide Number Placeholder 3"/>
          <p:cNvSpPr>
            <a:spLocks noGrp="1"/>
          </p:cNvSpPr>
          <p:nvPr>
            <p:ph type="sldNum" sz="quarter" idx="5"/>
          </p:nvPr>
        </p:nvSpPr>
        <p:spPr/>
        <p:txBody>
          <a:bodyPr/>
          <a:lstStyle/>
          <a:p>
            <a:fld id="{E87E4D4A-717E-4DC2-BBBA-1DE23A3E50E8}" type="slidenum">
              <a:rPr lang="en-GB" smtClean="0"/>
              <a:t>1</a:t>
            </a:fld>
            <a:endParaRPr lang="en-GB"/>
          </a:p>
        </p:txBody>
      </p:sp>
    </p:spTree>
    <p:extLst>
      <p:ext uri="{BB962C8B-B14F-4D97-AF65-F5344CB8AC3E}">
        <p14:creationId xmlns:p14="http://schemas.microsoft.com/office/powerpoint/2010/main" val="216018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34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12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62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036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491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663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873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6" name="Google Shape;1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7705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959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77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233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197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850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3" name="Google Shape;19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68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19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products of the tourism industries are very different from those provided by other industries.  Many of these products cannot be physically touched, unlike a DVD or pair of jeans, but they still have to be paid for.</a:t>
            </a:r>
          </a:p>
        </p:txBody>
      </p:sp>
      <p:sp>
        <p:nvSpPr>
          <p:cNvPr id="4" name="Slide Number Placeholder 3"/>
          <p:cNvSpPr>
            <a:spLocks noGrp="1"/>
          </p:cNvSpPr>
          <p:nvPr>
            <p:ph type="sldNum" sz="quarter" idx="5"/>
          </p:nvPr>
        </p:nvSpPr>
        <p:spPr/>
        <p:txBody>
          <a:bodyPr/>
          <a:lstStyle/>
          <a:p>
            <a:fld id="{E87E4D4A-717E-4DC2-BBBA-1DE23A3E50E8}" type="slidenum">
              <a:rPr lang="en-GB" smtClean="0"/>
              <a:t>3</a:t>
            </a:fld>
            <a:endParaRPr lang="en-GB"/>
          </a:p>
        </p:txBody>
      </p:sp>
    </p:spTree>
    <p:extLst>
      <p:ext uri="{BB962C8B-B14F-4D97-AF65-F5344CB8AC3E}">
        <p14:creationId xmlns:p14="http://schemas.microsoft.com/office/powerpoint/2010/main" val="184530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E4D4A-717E-4DC2-BBBA-1DE23A3E50E8}" type="slidenum">
              <a:rPr lang="en-GB" smtClean="0"/>
              <a:t>4</a:t>
            </a:fld>
            <a:endParaRPr lang="en-GB"/>
          </a:p>
        </p:txBody>
      </p:sp>
    </p:spTree>
    <p:extLst>
      <p:ext uri="{BB962C8B-B14F-4D97-AF65-F5344CB8AC3E}">
        <p14:creationId xmlns:p14="http://schemas.microsoft.com/office/powerpoint/2010/main" val="18948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Marketing involves the whole of the organisation.  Larger leisure and tourism organisations have specialist marketing departments whose main job is to ensure that the organisation is effective in meeting customer needs.</a:t>
            </a:r>
          </a:p>
        </p:txBody>
      </p:sp>
      <p:sp>
        <p:nvSpPr>
          <p:cNvPr id="4" name="Slide Number Placeholder 3"/>
          <p:cNvSpPr>
            <a:spLocks noGrp="1"/>
          </p:cNvSpPr>
          <p:nvPr>
            <p:ph type="sldNum" sz="quarter" idx="5"/>
          </p:nvPr>
        </p:nvSpPr>
        <p:spPr/>
        <p:txBody>
          <a:bodyPr/>
          <a:lstStyle/>
          <a:p>
            <a:fld id="{E87E4D4A-717E-4DC2-BBBA-1DE23A3E50E8}" type="slidenum">
              <a:rPr lang="en-GB" smtClean="0"/>
              <a:t>5</a:t>
            </a:fld>
            <a:endParaRPr lang="en-GB"/>
          </a:p>
        </p:txBody>
      </p:sp>
    </p:spTree>
    <p:extLst>
      <p:ext uri="{BB962C8B-B14F-4D97-AF65-F5344CB8AC3E}">
        <p14:creationId xmlns:p14="http://schemas.microsoft.com/office/powerpoint/2010/main" val="4213191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703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97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E4D4A-717E-4DC2-BBBA-1DE23A3E50E8}" type="slidenum">
              <a:rPr lang="en-GB" smtClean="0"/>
              <a:t>8</a:t>
            </a:fld>
            <a:endParaRPr lang="en-GB"/>
          </a:p>
        </p:txBody>
      </p:sp>
    </p:spTree>
    <p:extLst>
      <p:ext uri="{BB962C8B-B14F-4D97-AF65-F5344CB8AC3E}">
        <p14:creationId xmlns:p14="http://schemas.microsoft.com/office/powerpoint/2010/main" val="103510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E4D4A-717E-4DC2-BBBA-1DE23A3E50E8}" type="slidenum">
              <a:rPr lang="en-GB" smtClean="0"/>
              <a:t>9</a:t>
            </a:fld>
            <a:endParaRPr lang="en-GB"/>
          </a:p>
        </p:txBody>
      </p:sp>
    </p:spTree>
    <p:extLst>
      <p:ext uri="{BB962C8B-B14F-4D97-AF65-F5344CB8AC3E}">
        <p14:creationId xmlns:p14="http://schemas.microsoft.com/office/powerpoint/2010/main" val="96555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89AA-5320-4DB8-8A0D-899FFF5738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E26D6B-FB47-4ABF-B548-0C0EBD36FB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9CEF59-D9D9-42B5-B522-8C78124BF479}"/>
              </a:ext>
            </a:extLst>
          </p:cNvPr>
          <p:cNvSpPr>
            <a:spLocks noGrp="1"/>
          </p:cNvSpPr>
          <p:nvPr>
            <p:ph type="dt" sz="half" idx="10"/>
          </p:nvPr>
        </p:nvSpPr>
        <p:spPr/>
        <p:txBody>
          <a:bodyPr/>
          <a:lstStyle/>
          <a:p>
            <a:fld id="{08F89401-A6C3-44A9-8A7F-D7483C38164A}" type="datetimeFigureOut">
              <a:rPr lang="en-GB" smtClean="0"/>
              <a:t>17/01/2022</a:t>
            </a:fld>
            <a:endParaRPr lang="en-GB"/>
          </a:p>
        </p:txBody>
      </p:sp>
      <p:sp>
        <p:nvSpPr>
          <p:cNvPr id="5" name="Footer Placeholder 4">
            <a:extLst>
              <a:ext uri="{FF2B5EF4-FFF2-40B4-BE49-F238E27FC236}">
                <a16:creationId xmlns:a16="http://schemas.microsoft.com/office/drawing/2014/main" id="{14C2B0CB-BCF8-4B08-814A-FBE9B438FA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A5F51F-89DD-41DA-A86A-F59F183D635B}"/>
              </a:ext>
            </a:extLst>
          </p:cNvPr>
          <p:cNvSpPr>
            <a:spLocks noGrp="1"/>
          </p:cNvSpPr>
          <p:nvPr>
            <p:ph type="sldNum" sz="quarter" idx="12"/>
          </p:nvPr>
        </p:nvSpPr>
        <p:spPr/>
        <p:txBody>
          <a:bodyPr/>
          <a:lstStyle/>
          <a:p>
            <a:fld id="{38960597-7053-4B77-BCF4-F78DD557FE42}" type="slidenum">
              <a:rPr lang="en-GB" smtClean="0"/>
              <a:t>‹#›</a:t>
            </a:fld>
            <a:endParaRPr lang="en-GB"/>
          </a:p>
        </p:txBody>
      </p:sp>
    </p:spTree>
    <p:extLst>
      <p:ext uri="{BB962C8B-B14F-4D97-AF65-F5344CB8AC3E}">
        <p14:creationId xmlns:p14="http://schemas.microsoft.com/office/powerpoint/2010/main" val="199467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2851-34BC-4081-878F-A5B1DC4DCD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14E21E-08D1-4828-8BC1-BD4EA30651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49C44-B2EB-41C2-A55F-0D0076746864}"/>
              </a:ext>
            </a:extLst>
          </p:cNvPr>
          <p:cNvSpPr>
            <a:spLocks noGrp="1"/>
          </p:cNvSpPr>
          <p:nvPr>
            <p:ph type="dt" sz="half" idx="10"/>
          </p:nvPr>
        </p:nvSpPr>
        <p:spPr/>
        <p:txBody>
          <a:bodyPr/>
          <a:lstStyle/>
          <a:p>
            <a:fld id="{08F89401-A6C3-44A9-8A7F-D7483C38164A}" type="datetimeFigureOut">
              <a:rPr lang="en-GB" smtClean="0"/>
              <a:t>17/01/2022</a:t>
            </a:fld>
            <a:endParaRPr lang="en-GB"/>
          </a:p>
        </p:txBody>
      </p:sp>
      <p:sp>
        <p:nvSpPr>
          <p:cNvPr id="5" name="Footer Placeholder 4">
            <a:extLst>
              <a:ext uri="{FF2B5EF4-FFF2-40B4-BE49-F238E27FC236}">
                <a16:creationId xmlns:a16="http://schemas.microsoft.com/office/drawing/2014/main" id="{4C3AE385-818C-46ED-AF96-09C2CBFBB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11CDF9-C4D5-47E1-8958-D29729B573E5}"/>
              </a:ext>
            </a:extLst>
          </p:cNvPr>
          <p:cNvSpPr>
            <a:spLocks noGrp="1"/>
          </p:cNvSpPr>
          <p:nvPr>
            <p:ph type="sldNum" sz="quarter" idx="12"/>
          </p:nvPr>
        </p:nvSpPr>
        <p:spPr/>
        <p:txBody>
          <a:bodyPr/>
          <a:lstStyle/>
          <a:p>
            <a:fld id="{38960597-7053-4B77-BCF4-F78DD557FE42}" type="slidenum">
              <a:rPr lang="en-GB" smtClean="0"/>
              <a:t>‹#›</a:t>
            </a:fld>
            <a:endParaRPr lang="en-GB"/>
          </a:p>
        </p:txBody>
      </p:sp>
    </p:spTree>
    <p:extLst>
      <p:ext uri="{BB962C8B-B14F-4D97-AF65-F5344CB8AC3E}">
        <p14:creationId xmlns:p14="http://schemas.microsoft.com/office/powerpoint/2010/main" val="3913281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96B5CF-3872-4390-84F9-2DC7430D4E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E0802A-B091-41BB-847F-D0E1E47555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5E6E85-79A9-4E64-AA41-B56627F7BD40}"/>
              </a:ext>
            </a:extLst>
          </p:cNvPr>
          <p:cNvSpPr>
            <a:spLocks noGrp="1"/>
          </p:cNvSpPr>
          <p:nvPr>
            <p:ph type="dt" sz="half" idx="10"/>
          </p:nvPr>
        </p:nvSpPr>
        <p:spPr/>
        <p:txBody>
          <a:bodyPr/>
          <a:lstStyle/>
          <a:p>
            <a:fld id="{08F89401-A6C3-44A9-8A7F-D7483C38164A}" type="datetimeFigureOut">
              <a:rPr lang="en-GB" smtClean="0"/>
              <a:t>17/01/2022</a:t>
            </a:fld>
            <a:endParaRPr lang="en-GB"/>
          </a:p>
        </p:txBody>
      </p:sp>
      <p:sp>
        <p:nvSpPr>
          <p:cNvPr id="5" name="Footer Placeholder 4">
            <a:extLst>
              <a:ext uri="{FF2B5EF4-FFF2-40B4-BE49-F238E27FC236}">
                <a16:creationId xmlns:a16="http://schemas.microsoft.com/office/drawing/2014/main" id="{37781862-717F-45C6-932E-499FAF1CB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803C2E-DDBD-428E-9810-ABE3C12A6CEA}"/>
              </a:ext>
            </a:extLst>
          </p:cNvPr>
          <p:cNvSpPr>
            <a:spLocks noGrp="1"/>
          </p:cNvSpPr>
          <p:nvPr>
            <p:ph type="sldNum" sz="quarter" idx="12"/>
          </p:nvPr>
        </p:nvSpPr>
        <p:spPr/>
        <p:txBody>
          <a:bodyPr/>
          <a:lstStyle/>
          <a:p>
            <a:fld id="{38960597-7053-4B77-BCF4-F78DD557FE42}" type="slidenum">
              <a:rPr lang="en-GB" smtClean="0"/>
              <a:t>‹#›</a:t>
            </a:fld>
            <a:endParaRPr lang="en-GB"/>
          </a:p>
        </p:txBody>
      </p:sp>
    </p:spTree>
    <p:extLst>
      <p:ext uri="{BB962C8B-B14F-4D97-AF65-F5344CB8AC3E}">
        <p14:creationId xmlns:p14="http://schemas.microsoft.com/office/powerpoint/2010/main" val="204004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F0CC-EECB-43DC-85B8-811FCEB5D3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04B7CB-35A9-4196-BD55-E6168C3B6D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4D28FA-37EF-4297-8AE9-8588C615A6CB}"/>
              </a:ext>
            </a:extLst>
          </p:cNvPr>
          <p:cNvSpPr>
            <a:spLocks noGrp="1"/>
          </p:cNvSpPr>
          <p:nvPr>
            <p:ph type="dt" sz="half" idx="10"/>
          </p:nvPr>
        </p:nvSpPr>
        <p:spPr/>
        <p:txBody>
          <a:bodyPr/>
          <a:lstStyle/>
          <a:p>
            <a:fld id="{08F89401-A6C3-44A9-8A7F-D7483C38164A}" type="datetimeFigureOut">
              <a:rPr lang="en-GB" smtClean="0"/>
              <a:t>17/01/2022</a:t>
            </a:fld>
            <a:endParaRPr lang="en-GB"/>
          </a:p>
        </p:txBody>
      </p:sp>
      <p:sp>
        <p:nvSpPr>
          <p:cNvPr id="5" name="Footer Placeholder 4">
            <a:extLst>
              <a:ext uri="{FF2B5EF4-FFF2-40B4-BE49-F238E27FC236}">
                <a16:creationId xmlns:a16="http://schemas.microsoft.com/office/drawing/2014/main" id="{649605F5-C13F-41D9-B294-5A305555AA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8E418-9752-4560-BBA1-A361C4A5BD48}"/>
              </a:ext>
            </a:extLst>
          </p:cNvPr>
          <p:cNvSpPr>
            <a:spLocks noGrp="1"/>
          </p:cNvSpPr>
          <p:nvPr>
            <p:ph type="sldNum" sz="quarter" idx="12"/>
          </p:nvPr>
        </p:nvSpPr>
        <p:spPr/>
        <p:txBody>
          <a:bodyPr/>
          <a:lstStyle/>
          <a:p>
            <a:fld id="{38960597-7053-4B77-BCF4-F78DD557FE42}" type="slidenum">
              <a:rPr lang="en-GB" smtClean="0"/>
              <a:t>‹#›</a:t>
            </a:fld>
            <a:endParaRPr lang="en-GB"/>
          </a:p>
        </p:txBody>
      </p:sp>
    </p:spTree>
    <p:extLst>
      <p:ext uri="{BB962C8B-B14F-4D97-AF65-F5344CB8AC3E}">
        <p14:creationId xmlns:p14="http://schemas.microsoft.com/office/powerpoint/2010/main" val="107520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ECF4-6745-42FD-B44D-EB04D6A88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DF84AC-5980-4BD8-83E6-870969332A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3ACCE-5157-468B-91ED-9DA07FE310B2}"/>
              </a:ext>
            </a:extLst>
          </p:cNvPr>
          <p:cNvSpPr>
            <a:spLocks noGrp="1"/>
          </p:cNvSpPr>
          <p:nvPr>
            <p:ph type="dt" sz="half" idx="10"/>
          </p:nvPr>
        </p:nvSpPr>
        <p:spPr/>
        <p:txBody>
          <a:bodyPr/>
          <a:lstStyle/>
          <a:p>
            <a:fld id="{08F89401-A6C3-44A9-8A7F-D7483C38164A}" type="datetimeFigureOut">
              <a:rPr lang="en-GB" smtClean="0"/>
              <a:t>17/01/2022</a:t>
            </a:fld>
            <a:endParaRPr lang="en-GB"/>
          </a:p>
        </p:txBody>
      </p:sp>
      <p:sp>
        <p:nvSpPr>
          <p:cNvPr id="5" name="Footer Placeholder 4">
            <a:extLst>
              <a:ext uri="{FF2B5EF4-FFF2-40B4-BE49-F238E27FC236}">
                <a16:creationId xmlns:a16="http://schemas.microsoft.com/office/drawing/2014/main" id="{120EE669-BBD6-435E-9B89-BF25700E1F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35C868-1549-4B6A-AFD4-61702CA91B85}"/>
              </a:ext>
            </a:extLst>
          </p:cNvPr>
          <p:cNvSpPr>
            <a:spLocks noGrp="1"/>
          </p:cNvSpPr>
          <p:nvPr>
            <p:ph type="sldNum" sz="quarter" idx="12"/>
          </p:nvPr>
        </p:nvSpPr>
        <p:spPr/>
        <p:txBody>
          <a:bodyPr/>
          <a:lstStyle/>
          <a:p>
            <a:fld id="{38960597-7053-4B77-BCF4-F78DD557FE42}" type="slidenum">
              <a:rPr lang="en-GB" smtClean="0"/>
              <a:t>‹#›</a:t>
            </a:fld>
            <a:endParaRPr lang="en-GB"/>
          </a:p>
        </p:txBody>
      </p:sp>
    </p:spTree>
    <p:extLst>
      <p:ext uri="{BB962C8B-B14F-4D97-AF65-F5344CB8AC3E}">
        <p14:creationId xmlns:p14="http://schemas.microsoft.com/office/powerpoint/2010/main" val="157080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A57A-986C-4750-BCA8-4845FD9BE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C4C3AE-79D6-461F-87FE-2F7ED25DC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21C1A7-C007-4246-9E7D-88769AB0AE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2A698D-BA9A-41F7-9524-3D8D1A9A909E}"/>
              </a:ext>
            </a:extLst>
          </p:cNvPr>
          <p:cNvSpPr>
            <a:spLocks noGrp="1"/>
          </p:cNvSpPr>
          <p:nvPr>
            <p:ph type="dt" sz="half" idx="10"/>
          </p:nvPr>
        </p:nvSpPr>
        <p:spPr/>
        <p:txBody>
          <a:bodyPr/>
          <a:lstStyle/>
          <a:p>
            <a:fld id="{08F89401-A6C3-44A9-8A7F-D7483C38164A}" type="datetimeFigureOut">
              <a:rPr lang="en-GB" smtClean="0"/>
              <a:t>17/01/2022</a:t>
            </a:fld>
            <a:endParaRPr lang="en-GB"/>
          </a:p>
        </p:txBody>
      </p:sp>
      <p:sp>
        <p:nvSpPr>
          <p:cNvPr id="6" name="Footer Placeholder 5">
            <a:extLst>
              <a:ext uri="{FF2B5EF4-FFF2-40B4-BE49-F238E27FC236}">
                <a16:creationId xmlns:a16="http://schemas.microsoft.com/office/drawing/2014/main" id="{5C9A8A1A-8DCA-4571-8441-D536020E2D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AB2461-7E26-4DA0-AAC8-49937946500C}"/>
              </a:ext>
            </a:extLst>
          </p:cNvPr>
          <p:cNvSpPr>
            <a:spLocks noGrp="1"/>
          </p:cNvSpPr>
          <p:nvPr>
            <p:ph type="sldNum" sz="quarter" idx="12"/>
          </p:nvPr>
        </p:nvSpPr>
        <p:spPr/>
        <p:txBody>
          <a:bodyPr/>
          <a:lstStyle/>
          <a:p>
            <a:fld id="{38960597-7053-4B77-BCF4-F78DD557FE42}" type="slidenum">
              <a:rPr lang="en-GB" smtClean="0"/>
              <a:t>‹#›</a:t>
            </a:fld>
            <a:endParaRPr lang="en-GB"/>
          </a:p>
        </p:txBody>
      </p:sp>
    </p:spTree>
    <p:extLst>
      <p:ext uri="{BB962C8B-B14F-4D97-AF65-F5344CB8AC3E}">
        <p14:creationId xmlns:p14="http://schemas.microsoft.com/office/powerpoint/2010/main" val="382177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78476-3DAB-458F-A6CA-E67E1B9329D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E53D42-1999-4D66-A22C-65D8B1D37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0F39A8-8BF8-44C2-8DA3-305F72A817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77DF26-A70E-4485-8C4B-FBEDAFACB2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E6C432-2F6F-424D-A581-3A61FFB071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903232-94A3-4B8A-AC65-C2AEC08EE02A}"/>
              </a:ext>
            </a:extLst>
          </p:cNvPr>
          <p:cNvSpPr>
            <a:spLocks noGrp="1"/>
          </p:cNvSpPr>
          <p:nvPr>
            <p:ph type="dt" sz="half" idx="10"/>
          </p:nvPr>
        </p:nvSpPr>
        <p:spPr/>
        <p:txBody>
          <a:bodyPr/>
          <a:lstStyle/>
          <a:p>
            <a:fld id="{08F89401-A6C3-44A9-8A7F-D7483C38164A}" type="datetimeFigureOut">
              <a:rPr lang="en-GB" smtClean="0"/>
              <a:t>17/01/2022</a:t>
            </a:fld>
            <a:endParaRPr lang="en-GB"/>
          </a:p>
        </p:txBody>
      </p:sp>
      <p:sp>
        <p:nvSpPr>
          <p:cNvPr id="8" name="Footer Placeholder 7">
            <a:extLst>
              <a:ext uri="{FF2B5EF4-FFF2-40B4-BE49-F238E27FC236}">
                <a16:creationId xmlns:a16="http://schemas.microsoft.com/office/drawing/2014/main" id="{C0772DDA-E9D2-454B-A12F-B5B81624B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7E327F-F3C1-43D6-ACC5-B054B6F4ADBB}"/>
              </a:ext>
            </a:extLst>
          </p:cNvPr>
          <p:cNvSpPr>
            <a:spLocks noGrp="1"/>
          </p:cNvSpPr>
          <p:nvPr>
            <p:ph type="sldNum" sz="quarter" idx="12"/>
          </p:nvPr>
        </p:nvSpPr>
        <p:spPr/>
        <p:txBody>
          <a:bodyPr/>
          <a:lstStyle/>
          <a:p>
            <a:fld id="{38960597-7053-4B77-BCF4-F78DD557FE42}" type="slidenum">
              <a:rPr lang="en-GB" smtClean="0"/>
              <a:t>‹#›</a:t>
            </a:fld>
            <a:endParaRPr lang="en-GB"/>
          </a:p>
        </p:txBody>
      </p:sp>
    </p:spTree>
    <p:extLst>
      <p:ext uri="{BB962C8B-B14F-4D97-AF65-F5344CB8AC3E}">
        <p14:creationId xmlns:p14="http://schemas.microsoft.com/office/powerpoint/2010/main" val="363257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5108-9CF4-4694-8958-D1BCD1F616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5196DD-0FF7-496C-9157-38DADC369B60}"/>
              </a:ext>
            </a:extLst>
          </p:cNvPr>
          <p:cNvSpPr>
            <a:spLocks noGrp="1"/>
          </p:cNvSpPr>
          <p:nvPr>
            <p:ph type="dt" sz="half" idx="10"/>
          </p:nvPr>
        </p:nvSpPr>
        <p:spPr/>
        <p:txBody>
          <a:bodyPr/>
          <a:lstStyle/>
          <a:p>
            <a:fld id="{08F89401-A6C3-44A9-8A7F-D7483C38164A}" type="datetimeFigureOut">
              <a:rPr lang="en-GB" smtClean="0"/>
              <a:t>17/01/2022</a:t>
            </a:fld>
            <a:endParaRPr lang="en-GB"/>
          </a:p>
        </p:txBody>
      </p:sp>
      <p:sp>
        <p:nvSpPr>
          <p:cNvPr id="4" name="Footer Placeholder 3">
            <a:extLst>
              <a:ext uri="{FF2B5EF4-FFF2-40B4-BE49-F238E27FC236}">
                <a16:creationId xmlns:a16="http://schemas.microsoft.com/office/drawing/2014/main" id="{09F6A2E4-3BE0-413F-94D6-BE554A6E41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710021-94E1-474F-BCD6-4565F0CDAD50}"/>
              </a:ext>
            </a:extLst>
          </p:cNvPr>
          <p:cNvSpPr>
            <a:spLocks noGrp="1"/>
          </p:cNvSpPr>
          <p:nvPr>
            <p:ph type="sldNum" sz="quarter" idx="12"/>
          </p:nvPr>
        </p:nvSpPr>
        <p:spPr/>
        <p:txBody>
          <a:bodyPr/>
          <a:lstStyle/>
          <a:p>
            <a:fld id="{38960597-7053-4B77-BCF4-F78DD557FE42}" type="slidenum">
              <a:rPr lang="en-GB" smtClean="0"/>
              <a:t>‹#›</a:t>
            </a:fld>
            <a:endParaRPr lang="en-GB"/>
          </a:p>
        </p:txBody>
      </p:sp>
    </p:spTree>
    <p:extLst>
      <p:ext uri="{BB962C8B-B14F-4D97-AF65-F5344CB8AC3E}">
        <p14:creationId xmlns:p14="http://schemas.microsoft.com/office/powerpoint/2010/main" val="4106094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B39B8-020C-4361-BF9D-E599C619F339}"/>
              </a:ext>
            </a:extLst>
          </p:cNvPr>
          <p:cNvSpPr>
            <a:spLocks noGrp="1"/>
          </p:cNvSpPr>
          <p:nvPr>
            <p:ph type="dt" sz="half" idx="10"/>
          </p:nvPr>
        </p:nvSpPr>
        <p:spPr/>
        <p:txBody>
          <a:bodyPr/>
          <a:lstStyle/>
          <a:p>
            <a:fld id="{08F89401-A6C3-44A9-8A7F-D7483C38164A}" type="datetimeFigureOut">
              <a:rPr lang="en-GB" smtClean="0"/>
              <a:t>17/01/2022</a:t>
            </a:fld>
            <a:endParaRPr lang="en-GB"/>
          </a:p>
        </p:txBody>
      </p:sp>
      <p:sp>
        <p:nvSpPr>
          <p:cNvPr id="3" name="Footer Placeholder 2">
            <a:extLst>
              <a:ext uri="{FF2B5EF4-FFF2-40B4-BE49-F238E27FC236}">
                <a16:creationId xmlns:a16="http://schemas.microsoft.com/office/drawing/2014/main" id="{0CB4F6D2-1C99-4812-A56A-AA3EE090E1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D6E62C-630D-44C3-8671-EB93DB4DCB4B}"/>
              </a:ext>
            </a:extLst>
          </p:cNvPr>
          <p:cNvSpPr>
            <a:spLocks noGrp="1"/>
          </p:cNvSpPr>
          <p:nvPr>
            <p:ph type="sldNum" sz="quarter" idx="12"/>
          </p:nvPr>
        </p:nvSpPr>
        <p:spPr/>
        <p:txBody>
          <a:bodyPr/>
          <a:lstStyle/>
          <a:p>
            <a:fld id="{38960597-7053-4B77-BCF4-F78DD557FE42}" type="slidenum">
              <a:rPr lang="en-GB" smtClean="0"/>
              <a:t>‹#›</a:t>
            </a:fld>
            <a:endParaRPr lang="en-GB"/>
          </a:p>
        </p:txBody>
      </p:sp>
    </p:spTree>
    <p:extLst>
      <p:ext uri="{BB962C8B-B14F-4D97-AF65-F5344CB8AC3E}">
        <p14:creationId xmlns:p14="http://schemas.microsoft.com/office/powerpoint/2010/main" val="361268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6B0C-994C-4EF8-A3AA-6352E29C6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A861FC-9017-492A-904B-E2DD18C4D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07A36E-9B76-4220-A116-24678F5B6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F20F50-2BC5-428B-BBCE-21F16D79D505}"/>
              </a:ext>
            </a:extLst>
          </p:cNvPr>
          <p:cNvSpPr>
            <a:spLocks noGrp="1"/>
          </p:cNvSpPr>
          <p:nvPr>
            <p:ph type="dt" sz="half" idx="10"/>
          </p:nvPr>
        </p:nvSpPr>
        <p:spPr/>
        <p:txBody>
          <a:bodyPr/>
          <a:lstStyle/>
          <a:p>
            <a:fld id="{08F89401-A6C3-44A9-8A7F-D7483C38164A}" type="datetimeFigureOut">
              <a:rPr lang="en-GB" smtClean="0"/>
              <a:t>17/01/2022</a:t>
            </a:fld>
            <a:endParaRPr lang="en-GB"/>
          </a:p>
        </p:txBody>
      </p:sp>
      <p:sp>
        <p:nvSpPr>
          <p:cNvPr id="6" name="Footer Placeholder 5">
            <a:extLst>
              <a:ext uri="{FF2B5EF4-FFF2-40B4-BE49-F238E27FC236}">
                <a16:creationId xmlns:a16="http://schemas.microsoft.com/office/drawing/2014/main" id="{24485549-AB45-463D-89BE-B454623BBF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A5E6EE-406B-41FB-8B2C-7B4BC64287C1}"/>
              </a:ext>
            </a:extLst>
          </p:cNvPr>
          <p:cNvSpPr>
            <a:spLocks noGrp="1"/>
          </p:cNvSpPr>
          <p:nvPr>
            <p:ph type="sldNum" sz="quarter" idx="12"/>
          </p:nvPr>
        </p:nvSpPr>
        <p:spPr/>
        <p:txBody>
          <a:bodyPr/>
          <a:lstStyle/>
          <a:p>
            <a:fld id="{38960597-7053-4B77-BCF4-F78DD557FE42}" type="slidenum">
              <a:rPr lang="en-GB" smtClean="0"/>
              <a:t>‹#›</a:t>
            </a:fld>
            <a:endParaRPr lang="en-GB"/>
          </a:p>
        </p:txBody>
      </p:sp>
    </p:spTree>
    <p:extLst>
      <p:ext uri="{BB962C8B-B14F-4D97-AF65-F5344CB8AC3E}">
        <p14:creationId xmlns:p14="http://schemas.microsoft.com/office/powerpoint/2010/main" val="190058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243B-FB8F-4D67-B920-C00C0A95E5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89D72F-B79E-491A-9847-B1694A9C08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94D51B-1A05-4D87-96DE-DEA0C4EAA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589D6E-CE5A-4A63-A852-9249BF36031D}"/>
              </a:ext>
            </a:extLst>
          </p:cNvPr>
          <p:cNvSpPr>
            <a:spLocks noGrp="1"/>
          </p:cNvSpPr>
          <p:nvPr>
            <p:ph type="dt" sz="half" idx="10"/>
          </p:nvPr>
        </p:nvSpPr>
        <p:spPr/>
        <p:txBody>
          <a:bodyPr/>
          <a:lstStyle/>
          <a:p>
            <a:fld id="{08F89401-A6C3-44A9-8A7F-D7483C38164A}" type="datetimeFigureOut">
              <a:rPr lang="en-GB" smtClean="0"/>
              <a:t>17/01/2022</a:t>
            </a:fld>
            <a:endParaRPr lang="en-GB"/>
          </a:p>
        </p:txBody>
      </p:sp>
      <p:sp>
        <p:nvSpPr>
          <p:cNvPr id="6" name="Footer Placeholder 5">
            <a:extLst>
              <a:ext uri="{FF2B5EF4-FFF2-40B4-BE49-F238E27FC236}">
                <a16:creationId xmlns:a16="http://schemas.microsoft.com/office/drawing/2014/main" id="{7D3E64FF-07DD-4FFD-9FFF-DD20A73E58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9F0565-E8FF-4881-B8BD-6380D9CFC1E1}"/>
              </a:ext>
            </a:extLst>
          </p:cNvPr>
          <p:cNvSpPr>
            <a:spLocks noGrp="1"/>
          </p:cNvSpPr>
          <p:nvPr>
            <p:ph type="sldNum" sz="quarter" idx="12"/>
          </p:nvPr>
        </p:nvSpPr>
        <p:spPr/>
        <p:txBody>
          <a:bodyPr/>
          <a:lstStyle/>
          <a:p>
            <a:fld id="{38960597-7053-4B77-BCF4-F78DD557FE42}" type="slidenum">
              <a:rPr lang="en-GB" smtClean="0"/>
              <a:t>‹#›</a:t>
            </a:fld>
            <a:endParaRPr lang="en-GB"/>
          </a:p>
        </p:txBody>
      </p:sp>
    </p:spTree>
    <p:extLst>
      <p:ext uri="{BB962C8B-B14F-4D97-AF65-F5344CB8AC3E}">
        <p14:creationId xmlns:p14="http://schemas.microsoft.com/office/powerpoint/2010/main" val="387095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0F46EF-DFE0-44E6-8A12-A90D303C9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6872EF-D73F-4976-8C8A-90621028C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61C1C0-F456-4069-AF5C-0E41C7A91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89401-A6C3-44A9-8A7F-D7483C38164A}" type="datetimeFigureOut">
              <a:rPr lang="en-GB" smtClean="0"/>
              <a:t>17/01/2022</a:t>
            </a:fld>
            <a:endParaRPr lang="en-GB"/>
          </a:p>
        </p:txBody>
      </p:sp>
      <p:sp>
        <p:nvSpPr>
          <p:cNvPr id="5" name="Footer Placeholder 4">
            <a:extLst>
              <a:ext uri="{FF2B5EF4-FFF2-40B4-BE49-F238E27FC236}">
                <a16:creationId xmlns:a16="http://schemas.microsoft.com/office/drawing/2014/main" id="{ACCF990B-E92D-4B66-B447-7ED1FA3B6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5BF6D1-4C84-4D13-B069-5EA5DEE6B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60597-7053-4B77-BCF4-F78DD557FE42}" type="slidenum">
              <a:rPr lang="en-GB" smtClean="0"/>
              <a:t>‹#›</a:t>
            </a:fld>
            <a:endParaRPr lang="en-GB"/>
          </a:p>
        </p:txBody>
      </p:sp>
    </p:spTree>
    <p:extLst>
      <p:ext uri="{BB962C8B-B14F-4D97-AF65-F5344CB8AC3E}">
        <p14:creationId xmlns:p14="http://schemas.microsoft.com/office/powerpoint/2010/main" val="176296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C4D78F4-5746-4BFE-AA25-9B376E00FC9C}"/>
              </a:ext>
            </a:extLst>
          </p:cNvPr>
          <p:cNvPicPr>
            <a:picLocks noChangeAspect="1"/>
          </p:cNvPicPr>
          <p:nvPr/>
        </p:nvPicPr>
        <p:blipFill rotWithShape="1">
          <a:blip r:embed="rId3">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1AA57F05-0E58-4E42-B607-404F6086AD07}"/>
              </a:ext>
            </a:extLst>
          </p:cNvPr>
          <p:cNvSpPr>
            <a:spLocks noGrp="1"/>
          </p:cNvSpPr>
          <p:nvPr>
            <p:ph type="ctrTitle"/>
          </p:nvPr>
        </p:nvSpPr>
        <p:spPr>
          <a:xfrm>
            <a:off x="1524000" y="317690"/>
            <a:ext cx="9144000" cy="2900518"/>
          </a:xfrm>
        </p:spPr>
        <p:txBody>
          <a:bodyPr>
            <a:normAutofit/>
          </a:bodyPr>
          <a:lstStyle/>
          <a:p>
            <a:r>
              <a:rPr lang="en-GB" dirty="0">
                <a:solidFill>
                  <a:srgbClr val="FFFFFF"/>
                </a:solidFill>
              </a:rPr>
              <a:t>Tourism Marketing</a:t>
            </a:r>
          </a:p>
        </p:txBody>
      </p:sp>
      <p:sp>
        <p:nvSpPr>
          <p:cNvPr id="3" name="Subtitle 2">
            <a:extLst>
              <a:ext uri="{FF2B5EF4-FFF2-40B4-BE49-F238E27FC236}">
                <a16:creationId xmlns:a16="http://schemas.microsoft.com/office/drawing/2014/main" id="{C6E6634B-366C-40B1-B50B-E7733C45250B}"/>
              </a:ext>
            </a:extLst>
          </p:cNvPr>
          <p:cNvSpPr>
            <a:spLocks noGrp="1"/>
          </p:cNvSpPr>
          <p:nvPr>
            <p:ph type="subTitle" idx="1"/>
          </p:nvPr>
        </p:nvSpPr>
        <p:spPr>
          <a:xfrm>
            <a:off x="1292352" y="3535897"/>
            <a:ext cx="9680448" cy="2267495"/>
          </a:xfrm>
        </p:spPr>
        <p:txBody>
          <a:bodyPr>
            <a:normAutofit/>
          </a:bodyPr>
          <a:lstStyle/>
          <a:p>
            <a:r>
              <a:rPr lang="en-GB" dirty="0">
                <a:solidFill>
                  <a:srgbClr val="FFFFFF"/>
                </a:solidFill>
              </a:rPr>
              <a:t>All tourism organisations have to promote and sell the products and services they provide to their customers.  Although the organisation might be part of the voluntary or public sectors, it will still be necessary to sell products to provide income.  For example, country parks are nearly all managed by local councils but may need to charge for entry and activities to generate some income.</a:t>
            </a:r>
          </a:p>
          <a:p>
            <a:endParaRPr lang="en-GB" dirty="0">
              <a:solidFill>
                <a:srgbClr val="FFFFFF"/>
              </a:solidFill>
            </a:endParaRPr>
          </a:p>
        </p:txBody>
      </p:sp>
    </p:spTree>
    <p:extLst>
      <p:ext uri="{BB962C8B-B14F-4D97-AF65-F5344CB8AC3E}">
        <p14:creationId xmlns:p14="http://schemas.microsoft.com/office/powerpoint/2010/main" val="25043686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266329" y="365125"/>
            <a:ext cx="11700769"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GB" b="1" dirty="0" smtClean="0"/>
              <a:t>Promotional activities to influence key customer perceptions – how do they do this? </a:t>
            </a:r>
            <a:endParaRPr b="1" dirty="0"/>
          </a:p>
        </p:txBody>
      </p:sp>
      <p:sp>
        <p:nvSpPr>
          <p:cNvPr id="152" name="Google Shape;152;p8"/>
          <p:cNvSpPr txBox="1">
            <a:spLocks noGrp="1"/>
          </p:cNvSpPr>
          <p:nvPr>
            <p:ph type="body" idx="1"/>
          </p:nvPr>
        </p:nvSpPr>
        <p:spPr>
          <a:xfrm>
            <a:off x="266328" y="2011680"/>
            <a:ext cx="11700769" cy="41605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lvl="0">
              <a:lnSpc>
                <a:spcPct val="80000"/>
              </a:lnSpc>
              <a:buClr>
                <a:schemeClr val="dk1"/>
              </a:buClr>
              <a:buSzPts val="2380"/>
              <a:buFont typeface="Noto Sans Symbols"/>
              <a:buChar char="⮚"/>
            </a:pPr>
            <a:r>
              <a:rPr lang="en-GB" dirty="0" smtClean="0"/>
              <a:t>Creating and publicising positive </a:t>
            </a:r>
            <a:r>
              <a:rPr lang="en-GB" dirty="0"/>
              <a:t>impressions of image, reputation and trustworthiness.</a:t>
            </a:r>
          </a:p>
          <a:p>
            <a:pPr lvl="0">
              <a:lnSpc>
                <a:spcPct val="80000"/>
              </a:lnSpc>
              <a:buClr>
                <a:schemeClr val="dk1"/>
              </a:buClr>
              <a:buSzPts val="2380"/>
              <a:buFont typeface="Noto Sans Symbols"/>
              <a:buChar char="⮚"/>
            </a:pPr>
            <a:r>
              <a:rPr lang="en-GB" dirty="0"/>
              <a:t>Advertising products and services </a:t>
            </a:r>
            <a:r>
              <a:rPr lang="en-GB" dirty="0" smtClean="0"/>
              <a:t>offered such as:</a:t>
            </a:r>
          </a:p>
          <a:p>
            <a:pPr marL="0" lvl="0" indent="0">
              <a:lnSpc>
                <a:spcPct val="80000"/>
              </a:lnSpc>
              <a:buClr>
                <a:schemeClr val="dk1"/>
              </a:buClr>
              <a:buSzPts val="2380"/>
              <a:buNone/>
            </a:pPr>
            <a:r>
              <a:rPr lang="en-GB" dirty="0" smtClean="0"/>
              <a:t>- Perceived </a:t>
            </a:r>
            <a:r>
              <a:rPr lang="en-GB" dirty="0"/>
              <a:t>quality and value for </a:t>
            </a:r>
            <a:r>
              <a:rPr lang="en-GB" dirty="0" smtClean="0"/>
              <a:t>money</a:t>
            </a:r>
          </a:p>
          <a:p>
            <a:pPr marL="0" lvl="0" indent="0">
              <a:lnSpc>
                <a:spcPct val="80000"/>
              </a:lnSpc>
              <a:buClr>
                <a:schemeClr val="dk1"/>
              </a:buClr>
              <a:buSzPts val="2380"/>
              <a:buNone/>
            </a:pPr>
            <a:r>
              <a:rPr lang="en-GB" dirty="0" smtClean="0"/>
              <a:t>- Consistency </a:t>
            </a:r>
            <a:r>
              <a:rPr lang="en-GB" dirty="0"/>
              <a:t>and reliability of products or services, </a:t>
            </a:r>
            <a:endParaRPr lang="en-GB" dirty="0" smtClean="0"/>
          </a:p>
          <a:p>
            <a:pPr marL="0" lvl="0" indent="0">
              <a:lnSpc>
                <a:spcPct val="80000"/>
              </a:lnSpc>
              <a:buClr>
                <a:schemeClr val="dk1"/>
              </a:buClr>
              <a:buSzPts val="2380"/>
              <a:buNone/>
            </a:pPr>
            <a:r>
              <a:rPr lang="en-GB" dirty="0" smtClean="0"/>
              <a:t>- Organisational </a:t>
            </a:r>
            <a:r>
              <a:rPr lang="en-GB" dirty="0"/>
              <a:t>efficiency, </a:t>
            </a:r>
            <a:endParaRPr lang="en-GB" dirty="0" smtClean="0"/>
          </a:p>
          <a:p>
            <a:pPr marL="0" lvl="0" indent="0">
              <a:lnSpc>
                <a:spcPct val="80000"/>
              </a:lnSpc>
              <a:buClr>
                <a:schemeClr val="dk1"/>
              </a:buClr>
              <a:buSzPts val="2380"/>
              <a:buNone/>
            </a:pPr>
            <a:r>
              <a:rPr lang="en-GB" dirty="0" smtClean="0"/>
              <a:t>- Speed </a:t>
            </a:r>
            <a:r>
              <a:rPr lang="en-GB" dirty="0"/>
              <a:t>and accuracy of service, </a:t>
            </a:r>
            <a:endParaRPr lang="en-GB" dirty="0" smtClean="0"/>
          </a:p>
          <a:p>
            <a:pPr marL="0" lvl="0" indent="0">
              <a:lnSpc>
                <a:spcPct val="80000"/>
              </a:lnSpc>
              <a:buClr>
                <a:schemeClr val="dk1"/>
              </a:buClr>
              <a:buSzPts val="2380"/>
              <a:buNone/>
            </a:pPr>
            <a:r>
              <a:rPr lang="en-GB" dirty="0" smtClean="0"/>
              <a:t>- How </a:t>
            </a:r>
            <a:r>
              <a:rPr lang="en-GB" dirty="0"/>
              <a:t>to contact the organisation, </a:t>
            </a:r>
            <a:endParaRPr lang="en-GB" dirty="0" smtClean="0"/>
          </a:p>
          <a:p>
            <a:pPr marL="0" lvl="0" indent="0">
              <a:lnSpc>
                <a:spcPct val="80000"/>
              </a:lnSpc>
              <a:buClr>
                <a:schemeClr val="dk1"/>
              </a:buClr>
              <a:buSzPts val="2380"/>
              <a:buNone/>
            </a:pPr>
            <a:r>
              <a:rPr lang="en-GB" dirty="0" smtClean="0"/>
              <a:t>- Access </a:t>
            </a:r>
            <a:r>
              <a:rPr lang="en-GB" dirty="0"/>
              <a:t>information or advice and make a purchase. </a:t>
            </a:r>
          </a:p>
        </p:txBody>
      </p:sp>
    </p:spTree>
    <p:extLst>
      <p:ext uri="{BB962C8B-B14F-4D97-AF65-F5344CB8AC3E}">
        <p14:creationId xmlns:p14="http://schemas.microsoft.com/office/powerpoint/2010/main" val="368822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266329" y="365125"/>
            <a:ext cx="11700769"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GB" b="1" dirty="0" smtClean="0">
                <a:latin typeface="Century Gothic" panose="020B0502020202020204" pitchFamily="34" charset="0"/>
              </a:rPr>
              <a:t>How can an organisation obtain and interpret feedback? </a:t>
            </a:r>
            <a:endParaRPr b="1" dirty="0">
              <a:latin typeface="Century Gothic" panose="020B0502020202020204" pitchFamily="34" charset="0"/>
            </a:endParaRPr>
          </a:p>
        </p:txBody>
      </p:sp>
      <p:sp>
        <p:nvSpPr>
          <p:cNvPr id="152" name="Google Shape;152;p8"/>
          <p:cNvSpPr txBox="1">
            <a:spLocks noGrp="1"/>
          </p:cNvSpPr>
          <p:nvPr>
            <p:ph type="body" idx="1"/>
          </p:nvPr>
        </p:nvSpPr>
        <p:spPr>
          <a:xfrm>
            <a:off x="266328" y="2011680"/>
            <a:ext cx="11700769" cy="41605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380"/>
              <a:buChar char="•"/>
            </a:pPr>
            <a:r>
              <a:rPr lang="en-GB" sz="3200" dirty="0" smtClean="0">
                <a:latin typeface="+mj-lt"/>
              </a:rPr>
              <a:t>Obtaining customer and employee feedback leads to improvement in customer service, as long as the feedback is acted upon.  For example, customers will discuss their experiences of good and bad service on social media and review sites, and businesses should monitor such feedback and analyse trends that might lead to improvement in their service.</a:t>
            </a:r>
          </a:p>
          <a:p>
            <a:pPr marL="0" lvl="0" indent="0" algn="l" rtl="0">
              <a:lnSpc>
                <a:spcPct val="80000"/>
              </a:lnSpc>
              <a:spcBef>
                <a:spcPts val="0"/>
              </a:spcBef>
              <a:spcAft>
                <a:spcPts val="0"/>
              </a:spcAft>
              <a:buClr>
                <a:schemeClr val="dk1"/>
              </a:buClr>
              <a:buSzPts val="2380"/>
              <a:buNone/>
            </a:pPr>
            <a:endParaRPr lang="en-GB" sz="3200" dirty="0" smtClean="0">
              <a:latin typeface="+mj-lt"/>
            </a:endParaRPr>
          </a:p>
          <a:p>
            <a:pPr marL="228600" lvl="0" indent="-228600" algn="l" rtl="0">
              <a:lnSpc>
                <a:spcPct val="80000"/>
              </a:lnSpc>
              <a:spcBef>
                <a:spcPts val="0"/>
              </a:spcBef>
              <a:spcAft>
                <a:spcPts val="0"/>
              </a:spcAft>
              <a:buClr>
                <a:schemeClr val="dk1"/>
              </a:buClr>
              <a:buSzPts val="2380"/>
              <a:buChar char="•"/>
            </a:pPr>
            <a:r>
              <a:rPr lang="en-GB" sz="3200" dirty="0" smtClean="0">
                <a:latin typeface="+mj-lt"/>
              </a:rPr>
              <a:t>Negative feedback and complaints provide an opportunity to find out what is going wrong and to make changes to prevent reoccurrence. </a:t>
            </a:r>
            <a:endParaRPr sz="3200" dirty="0">
              <a:latin typeface="+mj-lt"/>
            </a:endParaRPr>
          </a:p>
        </p:txBody>
      </p:sp>
    </p:spTree>
    <p:extLst>
      <p:ext uri="{BB962C8B-B14F-4D97-AF65-F5344CB8AC3E}">
        <p14:creationId xmlns:p14="http://schemas.microsoft.com/office/powerpoint/2010/main" val="270271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266329" y="365125"/>
            <a:ext cx="11700769"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GB" b="1" dirty="0" smtClean="0"/>
              <a:t>How can an organisation obtain and interpret feedback? </a:t>
            </a:r>
            <a:endParaRPr b="1" dirty="0"/>
          </a:p>
        </p:txBody>
      </p:sp>
      <p:sp>
        <p:nvSpPr>
          <p:cNvPr id="152" name="Google Shape;152;p8"/>
          <p:cNvSpPr txBox="1">
            <a:spLocks noGrp="1"/>
          </p:cNvSpPr>
          <p:nvPr>
            <p:ph type="body" idx="1"/>
          </p:nvPr>
        </p:nvSpPr>
        <p:spPr>
          <a:xfrm>
            <a:off x="174888" y="1965960"/>
            <a:ext cx="11700769" cy="41605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228600" lvl="0" indent="-228600" algn="l" rtl="0">
              <a:lnSpc>
                <a:spcPct val="80000"/>
              </a:lnSpc>
              <a:spcBef>
                <a:spcPts val="0"/>
              </a:spcBef>
              <a:spcAft>
                <a:spcPts val="0"/>
              </a:spcAft>
              <a:buClr>
                <a:schemeClr val="dk1"/>
              </a:buClr>
              <a:buSzPts val="2380"/>
              <a:buChar char="•"/>
            </a:pPr>
            <a:endParaRPr lang="en-GB" sz="3200" dirty="0" smtClean="0">
              <a:latin typeface="+mj-lt"/>
            </a:endParaRPr>
          </a:p>
          <a:p>
            <a:pPr marL="228600" lvl="0" indent="-228600" algn="l" rtl="0">
              <a:lnSpc>
                <a:spcPct val="80000"/>
              </a:lnSpc>
              <a:spcBef>
                <a:spcPts val="0"/>
              </a:spcBef>
              <a:spcAft>
                <a:spcPts val="0"/>
              </a:spcAft>
              <a:buClr>
                <a:schemeClr val="dk1"/>
              </a:buClr>
              <a:buSzPts val="2380"/>
              <a:buChar char="•"/>
            </a:pPr>
            <a:r>
              <a:rPr lang="en-GB" sz="3200" dirty="0" smtClean="0">
                <a:latin typeface="+mj-lt"/>
              </a:rPr>
              <a:t>Use of social media and other types of media - </a:t>
            </a:r>
            <a:r>
              <a:rPr lang="en-GB" sz="3200" dirty="0" smtClean="0">
                <a:solidFill>
                  <a:srgbClr val="FF0000"/>
                </a:solidFill>
                <a:latin typeface="+mj-lt"/>
              </a:rPr>
              <a:t>review sites, community forums and instant feedback</a:t>
            </a:r>
          </a:p>
          <a:p>
            <a:pPr marL="228600" lvl="0" indent="-228600" algn="l" rtl="0">
              <a:lnSpc>
                <a:spcPct val="80000"/>
              </a:lnSpc>
              <a:spcBef>
                <a:spcPts val="0"/>
              </a:spcBef>
              <a:spcAft>
                <a:spcPts val="0"/>
              </a:spcAft>
              <a:buClr>
                <a:schemeClr val="dk1"/>
              </a:buClr>
              <a:buSzPts val="2380"/>
              <a:buChar char="•"/>
            </a:pPr>
            <a:r>
              <a:rPr lang="en-GB" sz="3200" dirty="0" smtClean="0">
                <a:latin typeface="+mj-lt"/>
              </a:rPr>
              <a:t>Trade articles – e.g. </a:t>
            </a:r>
            <a:r>
              <a:rPr lang="en-GB" sz="3200" dirty="0" smtClean="0">
                <a:solidFill>
                  <a:srgbClr val="FF0000"/>
                </a:solidFill>
                <a:latin typeface="+mj-lt"/>
              </a:rPr>
              <a:t>Mystery shoppers in Travel Weekly</a:t>
            </a:r>
          </a:p>
          <a:p>
            <a:pPr marL="228600" lvl="0" indent="-228600" algn="l" rtl="0">
              <a:lnSpc>
                <a:spcPct val="80000"/>
              </a:lnSpc>
              <a:spcBef>
                <a:spcPts val="0"/>
              </a:spcBef>
              <a:spcAft>
                <a:spcPts val="0"/>
              </a:spcAft>
              <a:buClr>
                <a:schemeClr val="dk1"/>
              </a:buClr>
              <a:buSzPts val="2380"/>
              <a:buChar char="•"/>
            </a:pPr>
            <a:r>
              <a:rPr lang="en-GB" sz="3200" dirty="0" smtClean="0">
                <a:latin typeface="+mj-lt"/>
              </a:rPr>
              <a:t>Questionnaires – </a:t>
            </a:r>
            <a:r>
              <a:rPr lang="en-GB" sz="3200" dirty="0" smtClean="0">
                <a:solidFill>
                  <a:srgbClr val="FF0000"/>
                </a:solidFill>
                <a:latin typeface="+mj-lt"/>
              </a:rPr>
              <a:t>online / in store </a:t>
            </a:r>
          </a:p>
          <a:p>
            <a:pPr marL="228600" lvl="0" indent="-228600" algn="l" rtl="0">
              <a:lnSpc>
                <a:spcPct val="80000"/>
              </a:lnSpc>
              <a:spcBef>
                <a:spcPts val="0"/>
              </a:spcBef>
              <a:spcAft>
                <a:spcPts val="0"/>
              </a:spcAft>
              <a:buClr>
                <a:schemeClr val="dk1"/>
              </a:buClr>
              <a:buSzPts val="2380"/>
              <a:buChar char="•"/>
            </a:pPr>
            <a:r>
              <a:rPr lang="en-GB" sz="3200" dirty="0" smtClean="0">
                <a:latin typeface="+mj-lt"/>
              </a:rPr>
              <a:t>Identifying improvements as a result of customer communication and feedback; tools which can help include </a:t>
            </a:r>
            <a:r>
              <a:rPr lang="en-GB" sz="3200" b="1" u="sng" dirty="0" smtClean="0">
                <a:solidFill>
                  <a:srgbClr val="FF0000"/>
                </a:solidFill>
                <a:latin typeface="+mj-lt"/>
              </a:rPr>
              <a:t>service-quality gaps </a:t>
            </a:r>
            <a:r>
              <a:rPr lang="en-GB" sz="3200" dirty="0" smtClean="0">
                <a:latin typeface="+mj-lt"/>
              </a:rPr>
              <a:t>(compares how the business is currently operating and where it ideally wants to be), </a:t>
            </a:r>
            <a:r>
              <a:rPr lang="en-GB" sz="3200" b="1" u="sng" dirty="0" smtClean="0">
                <a:solidFill>
                  <a:srgbClr val="FF0000"/>
                </a:solidFill>
                <a:latin typeface="+mj-lt"/>
              </a:rPr>
              <a:t>Model of Excellence</a:t>
            </a:r>
            <a:r>
              <a:rPr lang="en-GB" sz="3200" u="sng" dirty="0" smtClean="0">
                <a:solidFill>
                  <a:srgbClr val="FF0000"/>
                </a:solidFill>
                <a:latin typeface="+mj-lt"/>
              </a:rPr>
              <a:t> </a:t>
            </a:r>
            <a:r>
              <a:rPr lang="en-GB" sz="3200" dirty="0" smtClean="0">
                <a:latin typeface="+mj-lt"/>
              </a:rPr>
              <a:t>(using a recognised accreditation system from an outside source to analyse their service and set improvement for them to meet, e.g. ServiceMark),</a:t>
            </a:r>
            <a:r>
              <a:rPr lang="en-GB" sz="3200" u="sng" dirty="0" smtClean="0">
                <a:solidFill>
                  <a:srgbClr val="FF0000"/>
                </a:solidFill>
                <a:latin typeface="+mj-lt"/>
              </a:rPr>
              <a:t> </a:t>
            </a:r>
            <a:r>
              <a:rPr lang="en-GB" sz="3200" b="1" u="sng" dirty="0" smtClean="0">
                <a:solidFill>
                  <a:srgbClr val="FF0000"/>
                </a:solidFill>
                <a:latin typeface="+mj-lt"/>
              </a:rPr>
              <a:t>Case Studies </a:t>
            </a:r>
            <a:r>
              <a:rPr lang="en-GB" sz="3200" dirty="0" smtClean="0">
                <a:latin typeface="+mj-lt"/>
              </a:rPr>
              <a:t>(using other organisations methods to help them achieve success). </a:t>
            </a:r>
            <a:endParaRPr sz="3200" dirty="0">
              <a:latin typeface="+mj-lt"/>
            </a:endParaRPr>
          </a:p>
        </p:txBody>
      </p:sp>
    </p:spTree>
    <p:extLst>
      <p:ext uri="{BB962C8B-B14F-4D97-AF65-F5344CB8AC3E}">
        <p14:creationId xmlns:p14="http://schemas.microsoft.com/office/powerpoint/2010/main" val="65242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xfrm>
            <a:off x="838200" y="365125"/>
            <a:ext cx="10515600"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b="1" dirty="0" smtClean="0"/>
              <a:t>What is Customer Service? </a:t>
            </a:r>
            <a:endParaRPr b="1" dirty="0"/>
          </a:p>
        </p:txBody>
      </p:sp>
      <p:sp>
        <p:nvSpPr>
          <p:cNvPr id="100" name="Google Shape;100;p3"/>
          <p:cNvSpPr txBox="1">
            <a:spLocks noGrp="1"/>
          </p:cNvSpPr>
          <p:nvPr>
            <p:ph type="body" idx="1"/>
          </p:nvPr>
        </p:nvSpPr>
        <p:spPr>
          <a:xfrm>
            <a:off x="838200" y="1825626"/>
            <a:ext cx="10515600" cy="378004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t>Customer service is the assistance and advice given by a business organisation to its customers.</a:t>
            </a:r>
            <a:endParaRPr dirty="0"/>
          </a:p>
          <a:p>
            <a:pPr marL="228600" lvl="0" indent="-228600" algn="l" rtl="0">
              <a:lnSpc>
                <a:spcPct val="90000"/>
              </a:lnSpc>
              <a:spcBef>
                <a:spcPts val="1000"/>
              </a:spcBef>
              <a:spcAft>
                <a:spcPts val="0"/>
              </a:spcAft>
              <a:buClr>
                <a:schemeClr val="dk1"/>
              </a:buClr>
              <a:buSzPts val="2800"/>
              <a:buChar char="•"/>
            </a:pPr>
            <a:r>
              <a:rPr lang="en-GB" dirty="0"/>
              <a:t>This can involve creating first impressions, providing good service, dealing with questions and queries, meeting and exceeding expectations, communicating, and managing complaints.</a:t>
            </a:r>
            <a:endParaRPr dirty="0"/>
          </a:p>
        </p:txBody>
      </p:sp>
      <p:pic>
        <p:nvPicPr>
          <p:cNvPr id="101" name="Google Shape;101;p3" descr="Adam Barley Pause • OneDanceTribe"/>
          <p:cNvPicPr preferRelativeResize="0"/>
          <p:nvPr/>
        </p:nvPicPr>
        <p:blipFill rotWithShape="1">
          <a:blip r:embed="rId3">
            <a:alphaModFix/>
          </a:blip>
          <a:srcRect/>
          <a:stretch/>
        </p:blipFill>
        <p:spPr>
          <a:xfrm>
            <a:off x="7735316" y="4180108"/>
            <a:ext cx="4013200" cy="2013393"/>
          </a:xfrm>
          <a:prstGeom prst="rect">
            <a:avLst/>
          </a:prstGeom>
          <a:noFill/>
          <a:ln>
            <a:noFill/>
          </a:ln>
        </p:spPr>
      </p:pic>
      <p:pic>
        <p:nvPicPr>
          <p:cNvPr id="102" name="Google Shape;102;p3"/>
          <p:cNvPicPr preferRelativeResize="0"/>
          <p:nvPr/>
        </p:nvPicPr>
        <p:blipFill rotWithShape="1">
          <a:blip r:embed="rId4">
            <a:alphaModFix/>
          </a:blip>
          <a:srcRect l="11666" t="8704" r="10740" b="24257"/>
          <a:stretch/>
        </p:blipFill>
        <p:spPr>
          <a:xfrm>
            <a:off x="174964" y="4674720"/>
            <a:ext cx="2438316" cy="2106612"/>
          </a:xfrm>
          <a:prstGeom prst="rect">
            <a:avLst/>
          </a:prstGeom>
          <a:noFill/>
          <a:ln>
            <a:noFill/>
          </a:ln>
        </p:spPr>
      </p:pic>
    </p:spTree>
    <p:extLst>
      <p:ext uri="{BB962C8B-B14F-4D97-AF65-F5344CB8AC3E}">
        <p14:creationId xmlns:p14="http://schemas.microsoft.com/office/powerpoint/2010/main" val="17613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838200" y="365125"/>
            <a:ext cx="10515600"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b="1" dirty="0"/>
              <a:t>Good customer service</a:t>
            </a:r>
            <a:endParaRPr b="1" dirty="0"/>
          </a:p>
        </p:txBody>
      </p:sp>
      <p:sp>
        <p:nvSpPr>
          <p:cNvPr id="108" name="Google Shape;108;p4"/>
          <p:cNvSpPr txBox="1">
            <a:spLocks noGrp="1"/>
          </p:cNvSpPr>
          <p:nvPr>
            <p:ph type="body" idx="1"/>
          </p:nvPr>
        </p:nvSpPr>
        <p:spPr>
          <a:xfrm>
            <a:off x="838200" y="1825626"/>
            <a:ext cx="10515600" cy="378004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228600" algn="l" rtl="0">
              <a:lnSpc>
                <a:spcPct val="80000"/>
              </a:lnSpc>
              <a:spcBef>
                <a:spcPts val="0"/>
              </a:spcBef>
              <a:spcAft>
                <a:spcPts val="0"/>
              </a:spcAft>
              <a:buClr>
                <a:schemeClr val="dk1"/>
              </a:buClr>
              <a:buSzPts val="2800"/>
              <a:buChar char="•"/>
            </a:pPr>
            <a:r>
              <a:rPr lang="en-GB" dirty="0"/>
              <a:t>Good product knowledge</a:t>
            </a:r>
            <a:endParaRPr dirty="0"/>
          </a:p>
          <a:p>
            <a:pPr marL="228600" lvl="0" indent="-228600" algn="l" rtl="0">
              <a:lnSpc>
                <a:spcPct val="80000"/>
              </a:lnSpc>
              <a:spcBef>
                <a:spcPts val="1000"/>
              </a:spcBef>
              <a:spcAft>
                <a:spcPts val="0"/>
              </a:spcAft>
              <a:buClr>
                <a:schemeClr val="dk1"/>
              </a:buClr>
              <a:buSzPts val="2800"/>
              <a:buChar char="•"/>
            </a:pPr>
            <a:r>
              <a:rPr lang="en-GB" dirty="0"/>
              <a:t>Able to deal with queries and complaints</a:t>
            </a:r>
            <a:endParaRPr dirty="0"/>
          </a:p>
          <a:p>
            <a:pPr marL="228600" lvl="0" indent="-228600" algn="l" rtl="0">
              <a:lnSpc>
                <a:spcPct val="80000"/>
              </a:lnSpc>
              <a:spcBef>
                <a:spcPts val="1000"/>
              </a:spcBef>
              <a:spcAft>
                <a:spcPts val="0"/>
              </a:spcAft>
              <a:buClr>
                <a:schemeClr val="dk1"/>
              </a:buClr>
              <a:buSzPts val="2800"/>
              <a:buChar char="•"/>
            </a:pPr>
            <a:r>
              <a:rPr lang="en-GB" dirty="0"/>
              <a:t>Understanding customer expectations</a:t>
            </a:r>
            <a:endParaRPr dirty="0"/>
          </a:p>
          <a:p>
            <a:pPr marL="228600" lvl="0" indent="-228600" algn="l" rtl="0">
              <a:lnSpc>
                <a:spcPct val="80000"/>
              </a:lnSpc>
              <a:spcBef>
                <a:spcPts val="1000"/>
              </a:spcBef>
              <a:spcAft>
                <a:spcPts val="0"/>
              </a:spcAft>
              <a:buClr>
                <a:schemeClr val="dk1"/>
              </a:buClr>
              <a:buSzPts val="2800"/>
              <a:buChar char="•"/>
            </a:pPr>
            <a:r>
              <a:rPr lang="en-GB" dirty="0"/>
              <a:t>Empathy with the customer</a:t>
            </a:r>
            <a:endParaRPr dirty="0"/>
          </a:p>
          <a:p>
            <a:pPr marL="228600" lvl="0" indent="-228600" algn="l" rtl="0">
              <a:lnSpc>
                <a:spcPct val="80000"/>
              </a:lnSpc>
              <a:spcBef>
                <a:spcPts val="1000"/>
              </a:spcBef>
              <a:spcAft>
                <a:spcPts val="0"/>
              </a:spcAft>
              <a:buClr>
                <a:schemeClr val="dk1"/>
              </a:buClr>
              <a:buSzPts val="2800"/>
              <a:buChar char="•"/>
            </a:pPr>
            <a:r>
              <a:rPr lang="en-GB" dirty="0"/>
              <a:t>Providing products customer has paid for</a:t>
            </a:r>
            <a:endParaRPr dirty="0"/>
          </a:p>
          <a:p>
            <a:pPr marL="228600" lvl="0" indent="-228600" algn="l" rtl="0">
              <a:lnSpc>
                <a:spcPct val="80000"/>
              </a:lnSpc>
              <a:spcBef>
                <a:spcPts val="1000"/>
              </a:spcBef>
              <a:spcAft>
                <a:spcPts val="0"/>
              </a:spcAft>
              <a:buClr>
                <a:schemeClr val="dk1"/>
              </a:buClr>
              <a:buSzPts val="2800"/>
              <a:buChar char="•"/>
            </a:pPr>
            <a:r>
              <a:rPr lang="en-GB" dirty="0"/>
              <a:t>Communicating clearly and respectfully</a:t>
            </a:r>
            <a:endParaRPr dirty="0"/>
          </a:p>
          <a:p>
            <a:pPr marL="228600" lvl="0" indent="-228600" algn="l" rtl="0">
              <a:lnSpc>
                <a:spcPct val="80000"/>
              </a:lnSpc>
              <a:spcBef>
                <a:spcPts val="1000"/>
              </a:spcBef>
              <a:spcAft>
                <a:spcPts val="0"/>
              </a:spcAft>
              <a:buClr>
                <a:schemeClr val="dk1"/>
              </a:buClr>
              <a:buSzPts val="2800"/>
              <a:buChar char="•"/>
            </a:pPr>
            <a:r>
              <a:rPr lang="en-GB" dirty="0"/>
              <a:t>Customers leave feeling satisfied and willing to return to the company in future</a:t>
            </a:r>
            <a:r>
              <a:rPr lang="en-GB" dirty="0" smtClean="0"/>
              <a:t>.</a:t>
            </a:r>
          </a:p>
          <a:p>
            <a:pPr marL="228600" lvl="0" indent="-228600" algn="l" rtl="0">
              <a:lnSpc>
                <a:spcPct val="80000"/>
              </a:lnSpc>
              <a:spcBef>
                <a:spcPts val="1000"/>
              </a:spcBef>
              <a:spcAft>
                <a:spcPts val="0"/>
              </a:spcAft>
              <a:buClr>
                <a:schemeClr val="dk1"/>
              </a:buClr>
              <a:buSzPts val="2800"/>
              <a:buChar char="•"/>
            </a:pPr>
            <a:r>
              <a:rPr lang="en-GB" dirty="0" smtClean="0"/>
              <a:t>Customers relating a positive experience to their friends.</a:t>
            </a:r>
            <a:endParaRPr dirty="0"/>
          </a:p>
        </p:txBody>
      </p:sp>
      <p:pic>
        <p:nvPicPr>
          <p:cNvPr id="109" name="Google Shape;109;p4" descr="Adam Barley Pause • OneDanceTribe"/>
          <p:cNvPicPr preferRelativeResize="0"/>
          <p:nvPr/>
        </p:nvPicPr>
        <p:blipFill rotWithShape="1">
          <a:blip r:embed="rId3">
            <a:alphaModFix/>
          </a:blip>
          <a:srcRect/>
          <a:stretch/>
        </p:blipFill>
        <p:spPr>
          <a:xfrm>
            <a:off x="8509000" y="1702255"/>
            <a:ext cx="4013200" cy="2013393"/>
          </a:xfrm>
          <a:prstGeom prst="rect">
            <a:avLst/>
          </a:prstGeom>
          <a:noFill/>
          <a:ln>
            <a:noFill/>
          </a:ln>
        </p:spPr>
      </p:pic>
    </p:spTree>
    <p:extLst>
      <p:ext uri="{BB962C8B-B14F-4D97-AF65-F5344CB8AC3E}">
        <p14:creationId xmlns:p14="http://schemas.microsoft.com/office/powerpoint/2010/main" val="99014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292963" y="351875"/>
            <a:ext cx="11611991"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GB" sz="4000" b="1" dirty="0"/>
              <a:t>Consequences of good customer service</a:t>
            </a:r>
            <a:endParaRPr b="1" dirty="0"/>
          </a:p>
        </p:txBody>
      </p:sp>
      <p:sp>
        <p:nvSpPr>
          <p:cNvPr id="138" name="Google Shape;138;p8"/>
          <p:cNvSpPr/>
          <p:nvPr/>
        </p:nvSpPr>
        <p:spPr>
          <a:xfrm>
            <a:off x="1690480" y="2146853"/>
            <a:ext cx="1980372" cy="3140765"/>
          </a:xfrm>
          <a:prstGeom prst="roundRect">
            <a:avLst>
              <a:gd name="adj" fmla="val 16667"/>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a:solidFill>
                  <a:schemeClr val="dk1"/>
                </a:solidFill>
                <a:latin typeface="Century Gothic"/>
                <a:ea typeface="Century Gothic"/>
                <a:cs typeface="Century Gothic"/>
                <a:sym typeface="Century Gothic"/>
              </a:rPr>
              <a:t>Great customer service provided by satisfied and loyal employees</a:t>
            </a:r>
            <a:endParaRPr/>
          </a:p>
        </p:txBody>
      </p:sp>
      <p:sp>
        <p:nvSpPr>
          <p:cNvPr id="139" name="Google Shape;139;p8"/>
          <p:cNvSpPr/>
          <p:nvPr/>
        </p:nvSpPr>
        <p:spPr>
          <a:xfrm>
            <a:off x="4032800" y="2146851"/>
            <a:ext cx="1980372" cy="3140765"/>
          </a:xfrm>
          <a:prstGeom prst="roundRect">
            <a:avLst>
              <a:gd name="adj" fmla="val 16667"/>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a:solidFill>
                  <a:schemeClr val="dk1"/>
                </a:solidFill>
                <a:latin typeface="Century Gothic"/>
                <a:ea typeface="Century Gothic"/>
                <a:cs typeface="Century Gothic"/>
                <a:sym typeface="Century Gothic"/>
              </a:rPr>
              <a:t>Customer satisfaction</a:t>
            </a:r>
            <a:endParaRPr/>
          </a:p>
        </p:txBody>
      </p:sp>
      <p:sp>
        <p:nvSpPr>
          <p:cNvPr id="140" name="Google Shape;140;p8"/>
          <p:cNvSpPr/>
          <p:nvPr/>
        </p:nvSpPr>
        <p:spPr>
          <a:xfrm>
            <a:off x="6318801" y="2146851"/>
            <a:ext cx="1980372" cy="3140765"/>
          </a:xfrm>
          <a:prstGeom prst="roundRect">
            <a:avLst>
              <a:gd name="adj" fmla="val 16667"/>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0" i="0" u="none" strike="noStrike" cap="none">
                <a:solidFill>
                  <a:schemeClr val="dk1"/>
                </a:solidFill>
                <a:latin typeface="Century Gothic"/>
                <a:ea typeface="Century Gothic"/>
                <a:cs typeface="Century Gothic"/>
                <a:sym typeface="Century Gothic"/>
              </a:rPr>
              <a:t>Customer loyalty</a:t>
            </a:r>
            <a:endParaRPr/>
          </a:p>
        </p:txBody>
      </p:sp>
      <p:sp>
        <p:nvSpPr>
          <p:cNvPr id="141" name="Google Shape;141;p8"/>
          <p:cNvSpPr/>
          <p:nvPr/>
        </p:nvSpPr>
        <p:spPr>
          <a:xfrm>
            <a:off x="8687628" y="2146851"/>
            <a:ext cx="1980372" cy="3140765"/>
          </a:xfrm>
          <a:prstGeom prst="roundRect">
            <a:avLst>
              <a:gd name="adj" fmla="val 16667"/>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0" i="0" u="none" strike="noStrike" cap="none">
                <a:solidFill>
                  <a:schemeClr val="dk1"/>
                </a:solidFill>
                <a:latin typeface="Century Gothic"/>
                <a:ea typeface="Century Gothic"/>
                <a:cs typeface="Century Gothic"/>
                <a:sym typeface="Century Gothic"/>
              </a:rPr>
              <a:t>Increased profit and good feedback</a:t>
            </a:r>
            <a:endParaRPr/>
          </a:p>
        </p:txBody>
      </p:sp>
      <p:sp>
        <p:nvSpPr>
          <p:cNvPr id="142" name="Google Shape;142;p8"/>
          <p:cNvSpPr/>
          <p:nvPr/>
        </p:nvSpPr>
        <p:spPr>
          <a:xfrm rot="-1144644">
            <a:off x="2465317" y="2305879"/>
            <a:ext cx="7095711" cy="2981736"/>
          </a:xfrm>
          <a:prstGeom prst="rightArrow">
            <a:avLst>
              <a:gd name="adj1" fmla="val 50000"/>
              <a:gd name="adj2" fmla="val 50000"/>
            </a:avLst>
          </a:prstGeom>
          <a:solidFill>
            <a:schemeClr val="accent1">
              <a:alpha val="22745"/>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43" name="Google Shape;143;p8" descr="Adam Barley Pause • OneDanceTribe"/>
          <p:cNvPicPr preferRelativeResize="0"/>
          <p:nvPr/>
        </p:nvPicPr>
        <p:blipFill rotWithShape="1">
          <a:blip r:embed="rId3">
            <a:alphaModFix/>
          </a:blip>
          <a:srcRect/>
          <a:stretch/>
        </p:blipFill>
        <p:spPr>
          <a:xfrm>
            <a:off x="12192000" y="3390900"/>
            <a:ext cx="4013198" cy="2013394"/>
          </a:xfrm>
          <a:prstGeom prst="rect">
            <a:avLst/>
          </a:prstGeom>
          <a:noFill/>
          <a:ln>
            <a:noFill/>
          </a:ln>
        </p:spPr>
      </p:pic>
    </p:spTree>
    <p:extLst>
      <p:ext uri="{BB962C8B-B14F-4D97-AF65-F5344CB8AC3E}">
        <p14:creationId xmlns:p14="http://schemas.microsoft.com/office/powerpoint/2010/main" val="214653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838200" y="365125"/>
            <a:ext cx="10515600"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b="1" dirty="0"/>
              <a:t>Poor customer service</a:t>
            </a:r>
            <a:endParaRPr b="1" dirty="0"/>
          </a:p>
        </p:txBody>
      </p:sp>
      <p:sp>
        <p:nvSpPr>
          <p:cNvPr id="115" name="Google Shape;115;p5"/>
          <p:cNvSpPr txBox="1">
            <a:spLocks noGrp="1"/>
          </p:cNvSpPr>
          <p:nvPr>
            <p:ph type="body" idx="1"/>
          </p:nvPr>
        </p:nvSpPr>
        <p:spPr>
          <a:xfrm>
            <a:off x="838200" y="2019498"/>
            <a:ext cx="10515599" cy="378004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t>Poor product knowledge</a:t>
            </a:r>
            <a:endParaRPr dirty="0"/>
          </a:p>
          <a:p>
            <a:pPr marL="228600" lvl="0" indent="-228600" algn="l" rtl="0">
              <a:lnSpc>
                <a:spcPct val="90000"/>
              </a:lnSpc>
              <a:spcBef>
                <a:spcPts val="1000"/>
              </a:spcBef>
              <a:spcAft>
                <a:spcPts val="0"/>
              </a:spcAft>
              <a:buClr>
                <a:schemeClr val="dk1"/>
              </a:buClr>
              <a:buSzPts val="2800"/>
              <a:buChar char="•"/>
            </a:pPr>
            <a:r>
              <a:rPr lang="en-GB" dirty="0"/>
              <a:t>Unable to deal with, or ignores queries and complaints</a:t>
            </a:r>
            <a:endParaRPr dirty="0"/>
          </a:p>
          <a:p>
            <a:pPr marL="228600" lvl="0" indent="-228600" algn="l" rtl="0">
              <a:lnSpc>
                <a:spcPct val="90000"/>
              </a:lnSpc>
              <a:spcBef>
                <a:spcPts val="1000"/>
              </a:spcBef>
              <a:spcAft>
                <a:spcPts val="0"/>
              </a:spcAft>
              <a:buClr>
                <a:schemeClr val="dk1"/>
              </a:buClr>
              <a:buSzPts val="2800"/>
              <a:buChar char="•"/>
            </a:pPr>
            <a:r>
              <a:rPr lang="en-GB" dirty="0"/>
              <a:t>Misunderstanding customer expectations</a:t>
            </a:r>
            <a:endParaRPr dirty="0"/>
          </a:p>
          <a:p>
            <a:pPr marL="228600" lvl="0" indent="-228600" algn="l" rtl="0">
              <a:lnSpc>
                <a:spcPct val="90000"/>
              </a:lnSpc>
              <a:spcBef>
                <a:spcPts val="1000"/>
              </a:spcBef>
              <a:spcAft>
                <a:spcPts val="0"/>
              </a:spcAft>
              <a:buClr>
                <a:schemeClr val="dk1"/>
              </a:buClr>
              <a:buSzPts val="2800"/>
              <a:buChar char="•"/>
            </a:pPr>
            <a:r>
              <a:rPr lang="en-GB" dirty="0"/>
              <a:t>Failing to </a:t>
            </a:r>
            <a:r>
              <a:rPr lang="en-GB" dirty="0" smtClean="0"/>
              <a:t>provide </a:t>
            </a:r>
            <a:r>
              <a:rPr lang="en-GB" dirty="0"/>
              <a:t>products </a:t>
            </a:r>
            <a:r>
              <a:rPr lang="en-GB" dirty="0" smtClean="0"/>
              <a:t>a customer </a:t>
            </a:r>
            <a:r>
              <a:rPr lang="en-GB" dirty="0"/>
              <a:t>has paid for</a:t>
            </a:r>
            <a:endParaRPr dirty="0"/>
          </a:p>
          <a:p>
            <a:pPr marL="228600" lvl="0" indent="-228600" algn="l" rtl="0">
              <a:lnSpc>
                <a:spcPct val="90000"/>
              </a:lnSpc>
              <a:spcBef>
                <a:spcPts val="1000"/>
              </a:spcBef>
              <a:spcAft>
                <a:spcPts val="0"/>
              </a:spcAft>
              <a:buClr>
                <a:schemeClr val="dk1"/>
              </a:buClr>
              <a:buSzPts val="2800"/>
              <a:buChar char="•"/>
            </a:pPr>
            <a:r>
              <a:rPr lang="en-GB" dirty="0"/>
              <a:t>Not Communicating clearly and respectfully</a:t>
            </a:r>
            <a:endParaRPr dirty="0"/>
          </a:p>
          <a:p>
            <a:pPr marL="228600" lvl="0" indent="-228600" algn="l" rtl="0">
              <a:lnSpc>
                <a:spcPct val="90000"/>
              </a:lnSpc>
              <a:spcBef>
                <a:spcPts val="1000"/>
              </a:spcBef>
              <a:spcAft>
                <a:spcPts val="0"/>
              </a:spcAft>
              <a:buClr>
                <a:schemeClr val="dk1"/>
              </a:buClr>
              <a:buSzPts val="2800"/>
              <a:buChar char="•"/>
            </a:pPr>
            <a:r>
              <a:rPr lang="en-GB" dirty="0"/>
              <a:t>Leaving customers feeling they have had a poor experience</a:t>
            </a:r>
            <a:r>
              <a:rPr lang="en-GB" dirty="0" smtClean="0"/>
              <a:t>.</a:t>
            </a:r>
          </a:p>
          <a:p>
            <a:pPr marL="228600" lvl="0" indent="-228600" algn="l" rtl="0">
              <a:lnSpc>
                <a:spcPct val="90000"/>
              </a:lnSpc>
              <a:spcBef>
                <a:spcPts val="1000"/>
              </a:spcBef>
              <a:spcAft>
                <a:spcPts val="0"/>
              </a:spcAft>
              <a:buClr>
                <a:schemeClr val="dk1"/>
              </a:buClr>
              <a:buSzPts val="2800"/>
              <a:buChar char="•"/>
            </a:pPr>
            <a:r>
              <a:rPr lang="en-GB" dirty="0" smtClean="0"/>
              <a:t>Customers relaying a negative experience to their friends.</a:t>
            </a:r>
            <a:endParaRPr dirty="0"/>
          </a:p>
        </p:txBody>
      </p:sp>
      <p:pic>
        <p:nvPicPr>
          <p:cNvPr id="116" name="Google Shape;116;p5" descr="Adam Barley Pause • OneDanceTribe"/>
          <p:cNvPicPr preferRelativeResize="0"/>
          <p:nvPr/>
        </p:nvPicPr>
        <p:blipFill rotWithShape="1">
          <a:blip r:embed="rId3">
            <a:alphaModFix/>
          </a:blip>
          <a:srcRect/>
          <a:stretch/>
        </p:blipFill>
        <p:spPr>
          <a:xfrm>
            <a:off x="7522972" y="21209"/>
            <a:ext cx="4013200" cy="2013393"/>
          </a:xfrm>
          <a:prstGeom prst="rect">
            <a:avLst/>
          </a:prstGeom>
          <a:noFill/>
          <a:ln>
            <a:noFill/>
          </a:ln>
        </p:spPr>
      </p:pic>
    </p:spTree>
    <p:extLst>
      <p:ext uri="{BB962C8B-B14F-4D97-AF65-F5344CB8AC3E}">
        <p14:creationId xmlns:p14="http://schemas.microsoft.com/office/powerpoint/2010/main" val="2219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363983" y="365125"/>
            <a:ext cx="11540971"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GB" sz="4000" b="1" dirty="0"/>
              <a:t>Consequences of poor customer service</a:t>
            </a:r>
            <a:endParaRPr b="1" dirty="0"/>
          </a:p>
        </p:txBody>
      </p:sp>
      <p:sp>
        <p:nvSpPr>
          <p:cNvPr id="149" name="Google Shape;149;p9"/>
          <p:cNvSpPr/>
          <p:nvPr/>
        </p:nvSpPr>
        <p:spPr>
          <a:xfrm>
            <a:off x="1690480" y="2146853"/>
            <a:ext cx="1980372" cy="3140765"/>
          </a:xfrm>
          <a:prstGeom prst="roundRect">
            <a:avLst>
              <a:gd name="adj" fmla="val 16667"/>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a:solidFill>
                  <a:schemeClr val="dk1"/>
                </a:solidFill>
                <a:latin typeface="Century Gothic"/>
                <a:ea typeface="Century Gothic"/>
                <a:cs typeface="Century Gothic"/>
                <a:sym typeface="Century Gothic"/>
              </a:rPr>
              <a:t>Poor customer service from poorly trained or motivated employees</a:t>
            </a:r>
            <a:endParaRPr/>
          </a:p>
        </p:txBody>
      </p:sp>
      <p:sp>
        <p:nvSpPr>
          <p:cNvPr id="150" name="Google Shape;150;p9"/>
          <p:cNvSpPr/>
          <p:nvPr/>
        </p:nvSpPr>
        <p:spPr>
          <a:xfrm>
            <a:off x="3909391" y="2146851"/>
            <a:ext cx="2186608" cy="3140765"/>
          </a:xfrm>
          <a:prstGeom prst="roundRect">
            <a:avLst>
              <a:gd name="adj" fmla="val 16667"/>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a:solidFill>
                  <a:schemeClr val="dk1"/>
                </a:solidFill>
                <a:latin typeface="Century Gothic"/>
                <a:ea typeface="Century Gothic"/>
                <a:cs typeface="Century Gothic"/>
                <a:sym typeface="Century Gothic"/>
              </a:rPr>
              <a:t>Customer dissatisfaction</a:t>
            </a:r>
            <a:endParaRPr/>
          </a:p>
        </p:txBody>
      </p:sp>
      <p:sp>
        <p:nvSpPr>
          <p:cNvPr id="151" name="Google Shape;151;p9"/>
          <p:cNvSpPr/>
          <p:nvPr/>
        </p:nvSpPr>
        <p:spPr>
          <a:xfrm>
            <a:off x="6401628" y="2104850"/>
            <a:ext cx="1980372" cy="3140765"/>
          </a:xfrm>
          <a:prstGeom prst="roundRect">
            <a:avLst>
              <a:gd name="adj" fmla="val 16667"/>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0" i="0" u="none" strike="noStrike" cap="none">
                <a:solidFill>
                  <a:schemeClr val="dk1"/>
                </a:solidFill>
                <a:latin typeface="Century Gothic"/>
                <a:ea typeface="Century Gothic"/>
                <a:cs typeface="Century Gothic"/>
                <a:sym typeface="Century Gothic"/>
              </a:rPr>
              <a:t>Customers unlikely to return</a:t>
            </a:r>
            <a:endParaRPr/>
          </a:p>
        </p:txBody>
      </p:sp>
      <p:sp>
        <p:nvSpPr>
          <p:cNvPr id="152" name="Google Shape;152;p9"/>
          <p:cNvSpPr/>
          <p:nvPr/>
        </p:nvSpPr>
        <p:spPr>
          <a:xfrm>
            <a:off x="8687628" y="2146851"/>
            <a:ext cx="1980372" cy="3140765"/>
          </a:xfrm>
          <a:prstGeom prst="roundRect">
            <a:avLst>
              <a:gd name="adj" fmla="val 16667"/>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0" i="0" u="none" strike="noStrike" cap="none">
                <a:solidFill>
                  <a:schemeClr val="dk1"/>
                </a:solidFill>
                <a:latin typeface="Century Gothic"/>
                <a:ea typeface="Century Gothic"/>
                <a:cs typeface="Century Gothic"/>
                <a:sym typeface="Century Gothic"/>
              </a:rPr>
              <a:t>Loss of customers causes sales and profits to fall.</a:t>
            </a:r>
            <a:endParaRPr/>
          </a:p>
        </p:txBody>
      </p:sp>
      <p:sp>
        <p:nvSpPr>
          <p:cNvPr id="153" name="Google Shape;153;p9"/>
          <p:cNvSpPr/>
          <p:nvPr/>
        </p:nvSpPr>
        <p:spPr>
          <a:xfrm rot="1183210">
            <a:off x="2684394" y="2328543"/>
            <a:ext cx="7095711" cy="2981736"/>
          </a:xfrm>
          <a:prstGeom prst="rightArrow">
            <a:avLst>
              <a:gd name="adj1" fmla="val 50000"/>
              <a:gd name="adj2" fmla="val 50000"/>
            </a:avLst>
          </a:prstGeom>
          <a:solidFill>
            <a:schemeClr val="dk1">
              <a:alpha val="22745"/>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54" name="Google Shape;154;p9" descr="Adam Barley Pause • OneDanceTribe"/>
          <p:cNvPicPr preferRelativeResize="0"/>
          <p:nvPr/>
        </p:nvPicPr>
        <p:blipFill rotWithShape="1">
          <a:blip r:embed="rId3">
            <a:alphaModFix/>
          </a:blip>
          <a:srcRect/>
          <a:stretch/>
        </p:blipFill>
        <p:spPr>
          <a:xfrm>
            <a:off x="10075104" y="5859575"/>
            <a:ext cx="4013198" cy="2013394"/>
          </a:xfrm>
          <a:prstGeom prst="rect">
            <a:avLst/>
          </a:prstGeom>
          <a:noFill/>
          <a:ln>
            <a:noFill/>
          </a:ln>
        </p:spPr>
      </p:pic>
    </p:spTree>
    <p:extLst>
      <p:ext uri="{BB962C8B-B14F-4D97-AF65-F5344CB8AC3E}">
        <p14:creationId xmlns:p14="http://schemas.microsoft.com/office/powerpoint/2010/main" val="8987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500"/>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838200" y="365125"/>
            <a:ext cx="10515600" cy="132556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a:solidFill>
                  <a:schemeClr val="dk1"/>
                </a:solidFill>
                <a:latin typeface="Arial"/>
                <a:ea typeface="Arial"/>
                <a:cs typeface="Arial"/>
                <a:sym typeface="Arial"/>
              </a:rPr>
              <a:t>Task - customer service</a:t>
            </a:r>
            <a:endParaRPr/>
          </a:p>
        </p:txBody>
      </p:sp>
      <p:sp>
        <p:nvSpPr>
          <p:cNvPr id="122" name="Google Shape;122;p6"/>
          <p:cNvSpPr txBox="1">
            <a:spLocks noGrp="1"/>
          </p:cNvSpPr>
          <p:nvPr>
            <p:ph type="body" idx="1"/>
          </p:nvPr>
        </p:nvSpPr>
        <p:spPr>
          <a:xfrm>
            <a:off x="838199" y="1825626"/>
            <a:ext cx="10515599" cy="378004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Char char="•"/>
            </a:pPr>
            <a:r>
              <a:rPr lang="en-GB" dirty="0"/>
              <a:t>For the customer service scenarios </a:t>
            </a:r>
            <a:endParaRPr dirty="0"/>
          </a:p>
          <a:p>
            <a:pPr marL="228600" lvl="0" indent="-50800" algn="l" rtl="0">
              <a:lnSpc>
                <a:spcPct val="80000"/>
              </a:lnSpc>
              <a:spcBef>
                <a:spcPts val="1000"/>
              </a:spcBef>
              <a:spcAft>
                <a:spcPts val="0"/>
              </a:spcAft>
              <a:buClr>
                <a:schemeClr val="dk1"/>
              </a:buClr>
              <a:buSzPts val="2800"/>
              <a:buNone/>
            </a:pPr>
            <a:endParaRPr dirty="0"/>
          </a:p>
          <a:p>
            <a:pPr marL="228600" lvl="0" indent="-228600" algn="l" rtl="0">
              <a:lnSpc>
                <a:spcPct val="80000"/>
              </a:lnSpc>
              <a:spcBef>
                <a:spcPts val="1000"/>
              </a:spcBef>
              <a:spcAft>
                <a:spcPts val="0"/>
              </a:spcAft>
              <a:buClr>
                <a:schemeClr val="dk1"/>
              </a:buClr>
              <a:buSzPts val="2800"/>
              <a:buChar char="•"/>
            </a:pPr>
            <a:r>
              <a:rPr lang="en-GB" dirty="0"/>
              <a:t>Describe the problem</a:t>
            </a:r>
            <a:endParaRPr dirty="0"/>
          </a:p>
          <a:p>
            <a:pPr marL="228600" lvl="0" indent="-228600" algn="l" rtl="0">
              <a:lnSpc>
                <a:spcPct val="80000"/>
              </a:lnSpc>
              <a:spcBef>
                <a:spcPts val="1000"/>
              </a:spcBef>
              <a:spcAft>
                <a:spcPts val="0"/>
              </a:spcAft>
              <a:buClr>
                <a:schemeClr val="dk1"/>
              </a:buClr>
              <a:buSzPts val="2800"/>
              <a:buChar char="•"/>
            </a:pPr>
            <a:r>
              <a:rPr lang="en-GB" dirty="0"/>
              <a:t>Suggest how the problem could be resolved</a:t>
            </a:r>
            <a:endParaRPr dirty="0"/>
          </a:p>
          <a:p>
            <a:pPr marL="228600" lvl="0" indent="-228600" algn="l" rtl="0">
              <a:lnSpc>
                <a:spcPct val="80000"/>
              </a:lnSpc>
              <a:spcBef>
                <a:spcPts val="1000"/>
              </a:spcBef>
              <a:spcAft>
                <a:spcPts val="0"/>
              </a:spcAft>
              <a:buClr>
                <a:schemeClr val="dk1"/>
              </a:buClr>
              <a:buSzPts val="2800"/>
              <a:buChar char="•"/>
            </a:pPr>
            <a:r>
              <a:rPr lang="en-GB" dirty="0"/>
              <a:t>Identify any issue which could affect the marketing of the product or service.</a:t>
            </a:r>
            <a:endParaRPr dirty="0"/>
          </a:p>
          <a:p>
            <a:pPr marL="228600" lvl="0" indent="-228600" algn="l" rtl="0">
              <a:lnSpc>
                <a:spcPct val="80000"/>
              </a:lnSpc>
              <a:spcBef>
                <a:spcPts val="1000"/>
              </a:spcBef>
              <a:spcAft>
                <a:spcPts val="0"/>
              </a:spcAft>
              <a:buClr>
                <a:schemeClr val="dk1"/>
              </a:buClr>
              <a:buSzPts val="2800"/>
              <a:buChar char="•"/>
            </a:pPr>
            <a:r>
              <a:rPr lang="en-GB" dirty="0"/>
              <a:t>What information might the marketing department need from the customer service department?</a:t>
            </a:r>
            <a:endParaRPr dirty="0"/>
          </a:p>
        </p:txBody>
      </p:sp>
      <p:pic>
        <p:nvPicPr>
          <p:cNvPr id="123" name="Google Shape;123;p6" descr="Adam Barley Pause • OneDanceTribe"/>
          <p:cNvPicPr preferRelativeResize="0"/>
          <p:nvPr/>
        </p:nvPicPr>
        <p:blipFill rotWithShape="1">
          <a:blip r:embed="rId3">
            <a:alphaModFix/>
          </a:blip>
          <a:srcRect/>
          <a:stretch/>
        </p:blipFill>
        <p:spPr>
          <a:xfrm>
            <a:off x="7168388" y="818929"/>
            <a:ext cx="4013200" cy="2013393"/>
          </a:xfrm>
          <a:prstGeom prst="rect">
            <a:avLst/>
          </a:prstGeom>
          <a:noFill/>
          <a:ln>
            <a:noFill/>
          </a:ln>
        </p:spPr>
      </p:pic>
    </p:spTree>
    <p:extLst>
      <p:ext uri="{BB962C8B-B14F-4D97-AF65-F5344CB8AC3E}">
        <p14:creationId xmlns:p14="http://schemas.microsoft.com/office/powerpoint/2010/main" val="248442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7"/>
          <p:cNvPicPr preferRelativeResize="0"/>
          <p:nvPr/>
        </p:nvPicPr>
        <p:blipFill rotWithShape="1">
          <a:blip r:embed="rId3">
            <a:alphaModFix/>
          </a:blip>
          <a:srcRect/>
          <a:stretch/>
        </p:blipFill>
        <p:spPr>
          <a:xfrm>
            <a:off x="239712" y="233362"/>
            <a:ext cx="5589177" cy="3304223"/>
          </a:xfrm>
          <a:prstGeom prst="rect">
            <a:avLst/>
          </a:prstGeom>
          <a:noFill/>
          <a:ln>
            <a:noFill/>
          </a:ln>
        </p:spPr>
      </p:pic>
      <p:pic>
        <p:nvPicPr>
          <p:cNvPr id="129" name="Google Shape;129;p7"/>
          <p:cNvPicPr preferRelativeResize="0"/>
          <p:nvPr/>
        </p:nvPicPr>
        <p:blipFill rotWithShape="1">
          <a:blip r:embed="rId4">
            <a:alphaModFix/>
          </a:blip>
          <a:srcRect l="13793" t="42562" r="37181" b="5714"/>
          <a:stretch/>
        </p:blipFill>
        <p:spPr>
          <a:xfrm>
            <a:off x="5437632" y="1975104"/>
            <a:ext cx="6403531" cy="4767072"/>
          </a:xfrm>
          <a:prstGeom prst="rect">
            <a:avLst/>
          </a:prstGeom>
          <a:noFill/>
          <a:ln>
            <a:noFill/>
          </a:ln>
        </p:spPr>
      </p:pic>
      <p:sp>
        <p:nvSpPr>
          <p:cNvPr id="130" name="Google Shape;130;p7"/>
          <p:cNvSpPr/>
          <p:nvPr/>
        </p:nvSpPr>
        <p:spPr>
          <a:xfrm>
            <a:off x="6706966" y="143731"/>
            <a:ext cx="3534313" cy="1741742"/>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0" i="0" u="none" strike="noStrike" cap="none" dirty="0">
                <a:solidFill>
                  <a:schemeClr val="dk1"/>
                </a:solidFill>
                <a:latin typeface="Century Gothic"/>
                <a:ea typeface="Century Gothic"/>
                <a:cs typeface="Century Gothic"/>
                <a:sym typeface="Century Gothic"/>
              </a:rPr>
              <a:t>What is the problem?</a:t>
            </a:r>
            <a:endParaRPr dirty="0"/>
          </a:p>
          <a:p>
            <a:pPr marL="0" marR="0" lvl="0" indent="0" algn="ctr" rtl="0">
              <a:spcBef>
                <a:spcPts val="0"/>
              </a:spcBef>
              <a:spcAft>
                <a:spcPts val="0"/>
              </a:spcAft>
              <a:buNone/>
            </a:pPr>
            <a:endParaRPr sz="2400" b="0" i="0" u="none" strike="noStrike" cap="none"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2400" b="0" i="0" u="none" strike="noStrike" cap="none" dirty="0">
                <a:solidFill>
                  <a:schemeClr val="dk1"/>
                </a:solidFill>
                <a:latin typeface="Century Gothic"/>
                <a:ea typeface="Century Gothic"/>
                <a:cs typeface="Century Gothic"/>
                <a:sym typeface="Century Gothic"/>
              </a:rPr>
              <a:t>How could the issue be resolved?</a:t>
            </a:r>
            <a:endParaRPr dirty="0"/>
          </a:p>
        </p:txBody>
      </p:sp>
      <p:sp>
        <p:nvSpPr>
          <p:cNvPr id="131" name="Google Shape;131;p7"/>
          <p:cNvSpPr/>
          <p:nvPr/>
        </p:nvSpPr>
        <p:spPr>
          <a:xfrm>
            <a:off x="350839" y="3731577"/>
            <a:ext cx="4513769" cy="2864295"/>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dirty="0">
                <a:solidFill>
                  <a:schemeClr val="dk1"/>
                </a:solidFill>
                <a:latin typeface="Century Gothic"/>
                <a:ea typeface="Century Gothic"/>
                <a:cs typeface="Century Gothic"/>
                <a:sym typeface="Century Gothic"/>
              </a:rPr>
              <a:t>Identify any issue which could affect the marketing of the product or service.</a:t>
            </a:r>
            <a:endParaRPr dirty="0"/>
          </a:p>
          <a:p>
            <a:pPr marL="0" marR="0" lvl="0" indent="0" algn="ctr" rtl="0">
              <a:spcBef>
                <a:spcPts val="0"/>
              </a:spcBef>
              <a:spcAft>
                <a:spcPts val="0"/>
              </a:spcAft>
              <a:buNone/>
            </a:pPr>
            <a:endParaRPr sz="2000" b="0" i="0" u="none" strike="noStrike" cap="none"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2000" b="0" i="0" u="none" strike="noStrike" cap="none"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2000" b="0" i="0" u="none" strike="noStrike" cap="none" dirty="0">
                <a:solidFill>
                  <a:schemeClr val="dk1"/>
                </a:solidFill>
                <a:latin typeface="Century Gothic"/>
                <a:ea typeface="Century Gothic"/>
                <a:cs typeface="Century Gothic"/>
                <a:sym typeface="Century Gothic"/>
              </a:rPr>
              <a:t>What information might the marketing department need from the customer service department?</a:t>
            </a:r>
            <a:endParaRPr dirty="0"/>
          </a:p>
        </p:txBody>
      </p:sp>
    </p:spTree>
    <p:extLst>
      <p:ext uri="{BB962C8B-B14F-4D97-AF65-F5344CB8AC3E}">
        <p14:creationId xmlns:p14="http://schemas.microsoft.com/office/powerpoint/2010/main" val="46063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GB" i="0">
                <a:latin typeface="Arial"/>
                <a:ea typeface="Arial"/>
                <a:cs typeface="Arial"/>
                <a:sym typeface="Arial"/>
              </a:rPr>
              <a:t>Learning Aim A</a:t>
            </a:r>
            <a:endParaRPr/>
          </a:p>
        </p:txBody>
      </p:sp>
      <p:sp>
        <p:nvSpPr>
          <p:cNvPr id="110" name="Google Shape;110;p2"/>
          <p:cNvSpPr txBox="1">
            <a:spLocks noGrp="1"/>
          </p:cNvSpPr>
          <p:nvPr>
            <p:ph type="body" idx="1"/>
          </p:nvPr>
        </p:nvSpPr>
        <p:spPr>
          <a:xfrm>
            <a:off x="838200" y="2011680"/>
            <a:ext cx="10515600" cy="41605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590"/>
              <a:buNone/>
            </a:pPr>
            <a:r>
              <a:rPr lang="en-GB" sz="2590"/>
              <a:t>Explore the role of marketing activities in influencing customer decisions and meeting customer needs in travel and tourism.</a:t>
            </a:r>
            <a:endParaRPr/>
          </a:p>
          <a:p>
            <a:pPr marL="0" lvl="0" indent="0" algn="l" rtl="0">
              <a:lnSpc>
                <a:spcPct val="90000"/>
              </a:lnSpc>
              <a:spcBef>
                <a:spcPts val="1000"/>
              </a:spcBef>
              <a:spcAft>
                <a:spcPts val="0"/>
              </a:spcAft>
              <a:buClr>
                <a:schemeClr val="dk1"/>
              </a:buClr>
              <a:buSzPts val="2590"/>
              <a:buNone/>
            </a:pPr>
            <a:endParaRPr sz="2590"/>
          </a:p>
          <a:p>
            <a:pPr marL="0" lvl="0" indent="0" algn="l" rtl="0">
              <a:lnSpc>
                <a:spcPct val="90000"/>
              </a:lnSpc>
              <a:spcBef>
                <a:spcPts val="1000"/>
              </a:spcBef>
              <a:spcAft>
                <a:spcPts val="0"/>
              </a:spcAft>
              <a:buClr>
                <a:schemeClr val="dk1"/>
              </a:buClr>
              <a:buSzPts val="2590"/>
              <a:buNone/>
            </a:pPr>
            <a:r>
              <a:rPr lang="en-GB" sz="2590"/>
              <a:t>A1: Interrelationships between marketing and customer service in T&amp;T organisations</a:t>
            </a:r>
            <a:endParaRPr/>
          </a:p>
          <a:p>
            <a:pPr marL="0" lvl="0" indent="0" algn="l" rtl="0">
              <a:lnSpc>
                <a:spcPct val="90000"/>
              </a:lnSpc>
              <a:spcBef>
                <a:spcPts val="1000"/>
              </a:spcBef>
              <a:spcAft>
                <a:spcPts val="0"/>
              </a:spcAft>
              <a:buClr>
                <a:schemeClr val="dk1"/>
              </a:buClr>
              <a:buSzPts val="2590"/>
              <a:buNone/>
            </a:pPr>
            <a:r>
              <a:rPr lang="en-GB" sz="2590"/>
              <a:t>A2: Influencing customer decisions and meeting needs.</a:t>
            </a:r>
            <a:endParaRPr/>
          </a:p>
          <a:p>
            <a:pPr marL="0" lvl="0" indent="0" algn="l" rtl="0">
              <a:lnSpc>
                <a:spcPct val="90000"/>
              </a:lnSpc>
              <a:spcBef>
                <a:spcPts val="1000"/>
              </a:spcBef>
              <a:spcAft>
                <a:spcPts val="0"/>
              </a:spcAft>
              <a:buClr>
                <a:schemeClr val="dk1"/>
              </a:buClr>
              <a:buSzPts val="2590"/>
              <a:buNone/>
            </a:pPr>
            <a:r>
              <a:rPr lang="en-GB" sz="2590"/>
              <a:t>A3: The marketing mix used by T&amp;T organisations</a:t>
            </a:r>
            <a:endParaRPr/>
          </a:p>
          <a:p>
            <a:pPr marL="0" lvl="0" indent="0" algn="l" rtl="0">
              <a:lnSpc>
                <a:spcPct val="90000"/>
              </a:lnSpc>
              <a:spcBef>
                <a:spcPts val="1000"/>
              </a:spcBef>
              <a:spcAft>
                <a:spcPts val="0"/>
              </a:spcAft>
              <a:buClr>
                <a:schemeClr val="dk1"/>
              </a:buClr>
              <a:buSzPts val="2590"/>
              <a:buNone/>
            </a:pPr>
            <a:r>
              <a:rPr lang="en-GB" sz="2590"/>
              <a:t>A4: Potential impacts of the marketing mix and customer service. </a:t>
            </a:r>
            <a:endParaRPr/>
          </a:p>
        </p:txBody>
      </p:sp>
    </p:spTree>
    <p:extLst>
      <p:ext uri="{BB962C8B-B14F-4D97-AF65-F5344CB8AC3E}">
        <p14:creationId xmlns:p14="http://schemas.microsoft.com/office/powerpoint/2010/main" val="869986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399495" y="365125"/>
            <a:ext cx="11549849"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GB"/>
              <a:t>Task - Consequences of good and poor customer service</a:t>
            </a:r>
            <a:endParaRPr/>
          </a:p>
        </p:txBody>
      </p:sp>
      <p:sp>
        <p:nvSpPr>
          <p:cNvPr id="160" name="Google Shape;160;p10"/>
          <p:cNvSpPr txBox="1">
            <a:spLocks noGrp="1"/>
          </p:cNvSpPr>
          <p:nvPr>
            <p:ph type="body" idx="1"/>
          </p:nvPr>
        </p:nvSpPr>
        <p:spPr>
          <a:xfrm>
            <a:off x="399495" y="1825626"/>
            <a:ext cx="11549849" cy="378004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Using the table mind map the consequences of good and poor customer service.</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GB" dirty="0">
                <a:solidFill>
                  <a:schemeClr val="dk1"/>
                </a:solidFill>
                <a:latin typeface="Century Gothic"/>
                <a:ea typeface="Century Gothic"/>
                <a:cs typeface="Century Gothic"/>
                <a:sym typeface="Century Gothic"/>
              </a:rPr>
              <a:t>Highlight any issues that the marketing department of a company </a:t>
            </a:r>
            <a:r>
              <a:rPr lang="en-GB" dirty="0" smtClean="0">
                <a:solidFill>
                  <a:schemeClr val="dk1"/>
                </a:solidFill>
                <a:latin typeface="Century Gothic"/>
                <a:ea typeface="Century Gothic"/>
                <a:cs typeface="Century Gothic"/>
                <a:sym typeface="Century Gothic"/>
              </a:rPr>
              <a:t>then may </a:t>
            </a:r>
            <a:r>
              <a:rPr lang="en-GB" dirty="0">
                <a:solidFill>
                  <a:schemeClr val="dk1"/>
                </a:solidFill>
                <a:latin typeface="Century Gothic"/>
                <a:ea typeface="Century Gothic"/>
                <a:cs typeface="Century Gothic"/>
                <a:sym typeface="Century Gothic"/>
              </a:rPr>
              <a:t>need to address.</a:t>
            </a:r>
            <a:endParaRPr dirty="0"/>
          </a:p>
        </p:txBody>
      </p:sp>
      <p:pic>
        <p:nvPicPr>
          <p:cNvPr id="161" name="Google Shape;161;p10" descr="Adam Barley Pause • OneDanceTribe"/>
          <p:cNvPicPr preferRelativeResize="0"/>
          <p:nvPr/>
        </p:nvPicPr>
        <p:blipFill rotWithShape="1">
          <a:blip r:embed="rId3">
            <a:alphaModFix/>
          </a:blip>
          <a:srcRect/>
          <a:stretch/>
        </p:blipFill>
        <p:spPr>
          <a:xfrm>
            <a:off x="9372600" y="5041900"/>
            <a:ext cx="4013200" cy="2013393"/>
          </a:xfrm>
          <a:prstGeom prst="rect">
            <a:avLst/>
          </a:prstGeom>
          <a:noFill/>
          <a:ln>
            <a:noFill/>
          </a:ln>
        </p:spPr>
      </p:pic>
      <p:pic>
        <p:nvPicPr>
          <p:cNvPr id="162" name="Google Shape;162;p10"/>
          <p:cNvPicPr preferRelativeResize="0"/>
          <p:nvPr/>
        </p:nvPicPr>
        <p:blipFill rotWithShape="1">
          <a:blip r:embed="rId4">
            <a:alphaModFix/>
          </a:blip>
          <a:srcRect l="10741" t="2778" r="10740" b="18260"/>
          <a:stretch/>
        </p:blipFill>
        <p:spPr>
          <a:xfrm>
            <a:off x="399495" y="4305301"/>
            <a:ext cx="2323694" cy="2336800"/>
          </a:xfrm>
          <a:prstGeom prst="rect">
            <a:avLst/>
          </a:prstGeom>
          <a:noFill/>
          <a:ln>
            <a:noFill/>
          </a:ln>
        </p:spPr>
      </p:pic>
    </p:spTree>
    <p:extLst>
      <p:ext uri="{BB962C8B-B14F-4D97-AF65-F5344CB8AC3E}">
        <p14:creationId xmlns:p14="http://schemas.microsoft.com/office/powerpoint/2010/main" val="26275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500"/>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p:nvPr/>
        </p:nvSpPr>
        <p:spPr>
          <a:xfrm>
            <a:off x="4267200" y="2451100"/>
            <a:ext cx="3835400" cy="195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dk1"/>
                </a:solidFill>
                <a:latin typeface="Century Gothic"/>
                <a:ea typeface="Century Gothic"/>
                <a:cs typeface="Century Gothic"/>
                <a:sym typeface="Century Gothic"/>
              </a:rPr>
              <a:t>Consequences of positive and negative customer service </a:t>
            </a:r>
            <a:endParaRPr/>
          </a:p>
        </p:txBody>
      </p:sp>
      <p:cxnSp>
        <p:nvCxnSpPr>
          <p:cNvPr id="173" name="Google Shape;173;p12"/>
          <p:cNvCxnSpPr/>
          <p:nvPr/>
        </p:nvCxnSpPr>
        <p:spPr>
          <a:xfrm rot="10800000" flipH="1">
            <a:off x="7010400" y="1320800"/>
            <a:ext cx="889000" cy="1231900"/>
          </a:xfrm>
          <a:prstGeom prst="straightConnector1">
            <a:avLst/>
          </a:prstGeom>
          <a:noFill/>
          <a:ln w="57150" cap="flat" cmpd="sng">
            <a:solidFill>
              <a:srgbClr val="FF0000"/>
            </a:solidFill>
            <a:prstDash val="solid"/>
            <a:miter lim="800000"/>
            <a:headEnd type="none" w="sm" len="sm"/>
            <a:tailEnd type="triangle" w="med" len="med"/>
          </a:ln>
        </p:spPr>
      </p:cxnSp>
      <p:cxnSp>
        <p:nvCxnSpPr>
          <p:cNvPr id="174" name="Google Shape;174;p12"/>
          <p:cNvCxnSpPr/>
          <p:nvPr/>
        </p:nvCxnSpPr>
        <p:spPr>
          <a:xfrm>
            <a:off x="7867650" y="3898900"/>
            <a:ext cx="1066800" cy="800100"/>
          </a:xfrm>
          <a:prstGeom prst="straightConnector1">
            <a:avLst/>
          </a:prstGeom>
          <a:noFill/>
          <a:ln w="57150" cap="flat" cmpd="sng">
            <a:solidFill>
              <a:srgbClr val="FF0000"/>
            </a:solidFill>
            <a:prstDash val="solid"/>
            <a:miter lim="800000"/>
            <a:headEnd type="none" w="sm" len="sm"/>
            <a:tailEnd type="triangle" w="med" len="med"/>
          </a:ln>
        </p:spPr>
      </p:cxnSp>
      <p:cxnSp>
        <p:nvCxnSpPr>
          <p:cNvPr id="175" name="Google Shape;175;p12"/>
          <p:cNvCxnSpPr/>
          <p:nvPr/>
        </p:nvCxnSpPr>
        <p:spPr>
          <a:xfrm rot="10800000" flipH="1">
            <a:off x="7747000" y="2247900"/>
            <a:ext cx="1384300" cy="615950"/>
          </a:xfrm>
          <a:prstGeom prst="straightConnector1">
            <a:avLst/>
          </a:prstGeom>
          <a:noFill/>
          <a:ln w="57150" cap="flat" cmpd="sng">
            <a:solidFill>
              <a:srgbClr val="FF0000"/>
            </a:solidFill>
            <a:prstDash val="solid"/>
            <a:miter lim="800000"/>
            <a:headEnd type="none" w="sm" len="sm"/>
            <a:tailEnd type="triangle" w="med" len="med"/>
          </a:ln>
        </p:spPr>
      </p:cxnSp>
      <p:cxnSp>
        <p:nvCxnSpPr>
          <p:cNvPr id="176" name="Google Shape;176;p12"/>
          <p:cNvCxnSpPr/>
          <p:nvPr/>
        </p:nvCxnSpPr>
        <p:spPr>
          <a:xfrm flipH="1">
            <a:off x="3768725" y="4060825"/>
            <a:ext cx="996950" cy="1009650"/>
          </a:xfrm>
          <a:prstGeom prst="straightConnector1">
            <a:avLst/>
          </a:prstGeom>
          <a:noFill/>
          <a:ln w="57150" cap="flat" cmpd="sng">
            <a:solidFill>
              <a:srgbClr val="92D050"/>
            </a:solidFill>
            <a:prstDash val="solid"/>
            <a:miter lim="800000"/>
            <a:headEnd type="none" w="sm" len="sm"/>
            <a:tailEnd type="triangle" w="med" len="med"/>
          </a:ln>
        </p:spPr>
      </p:cxnSp>
      <p:cxnSp>
        <p:nvCxnSpPr>
          <p:cNvPr id="177" name="Google Shape;177;p12"/>
          <p:cNvCxnSpPr/>
          <p:nvPr/>
        </p:nvCxnSpPr>
        <p:spPr>
          <a:xfrm rot="10800000">
            <a:off x="3768725" y="1407319"/>
            <a:ext cx="1146175" cy="1303338"/>
          </a:xfrm>
          <a:prstGeom prst="straightConnector1">
            <a:avLst/>
          </a:prstGeom>
          <a:noFill/>
          <a:ln w="57150" cap="flat" cmpd="sng">
            <a:solidFill>
              <a:srgbClr val="92D050"/>
            </a:solidFill>
            <a:prstDash val="solid"/>
            <a:miter lim="800000"/>
            <a:headEnd type="none" w="sm" len="sm"/>
            <a:tailEnd type="triangle" w="med" len="med"/>
          </a:ln>
        </p:spPr>
      </p:cxnSp>
      <p:cxnSp>
        <p:nvCxnSpPr>
          <p:cNvPr id="178" name="Google Shape;178;p12"/>
          <p:cNvCxnSpPr/>
          <p:nvPr/>
        </p:nvCxnSpPr>
        <p:spPr>
          <a:xfrm rot="10800000">
            <a:off x="2813050" y="2863850"/>
            <a:ext cx="1454150" cy="463550"/>
          </a:xfrm>
          <a:prstGeom prst="straightConnector1">
            <a:avLst/>
          </a:prstGeom>
          <a:noFill/>
          <a:ln w="57150" cap="flat" cmpd="sng">
            <a:solidFill>
              <a:srgbClr val="92D050"/>
            </a:solidFill>
            <a:prstDash val="solid"/>
            <a:miter lim="800000"/>
            <a:headEnd type="none" w="sm" len="sm"/>
            <a:tailEnd type="triangle" w="med" len="med"/>
          </a:ln>
        </p:spPr>
      </p:cxnSp>
      <p:cxnSp>
        <p:nvCxnSpPr>
          <p:cNvPr id="179" name="Google Shape;179;p12"/>
          <p:cNvCxnSpPr/>
          <p:nvPr/>
        </p:nvCxnSpPr>
        <p:spPr>
          <a:xfrm rot="10800000">
            <a:off x="936626" y="2451100"/>
            <a:ext cx="1073942" cy="259557"/>
          </a:xfrm>
          <a:prstGeom prst="straightConnector1">
            <a:avLst/>
          </a:prstGeom>
          <a:noFill/>
          <a:ln w="57150" cap="flat" cmpd="sng">
            <a:solidFill>
              <a:srgbClr val="92D050"/>
            </a:solidFill>
            <a:prstDash val="solid"/>
            <a:miter lim="800000"/>
            <a:headEnd type="none" w="sm" len="sm"/>
            <a:tailEnd type="triangle" w="med" len="med"/>
          </a:ln>
        </p:spPr>
      </p:cxnSp>
      <p:cxnSp>
        <p:nvCxnSpPr>
          <p:cNvPr id="180" name="Google Shape;180;p12"/>
          <p:cNvCxnSpPr/>
          <p:nvPr/>
        </p:nvCxnSpPr>
        <p:spPr>
          <a:xfrm rot="10800000">
            <a:off x="1536701" y="368301"/>
            <a:ext cx="1117599" cy="656430"/>
          </a:xfrm>
          <a:prstGeom prst="straightConnector1">
            <a:avLst/>
          </a:prstGeom>
          <a:noFill/>
          <a:ln w="57150" cap="flat" cmpd="sng">
            <a:solidFill>
              <a:srgbClr val="92D050"/>
            </a:solidFill>
            <a:prstDash val="solid"/>
            <a:miter lim="800000"/>
            <a:headEnd type="none" w="sm" len="sm"/>
            <a:tailEnd type="triangle" w="med" len="med"/>
          </a:ln>
        </p:spPr>
      </p:cxnSp>
      <p:cxnSp>
        <p:nvCxnSpPr>
          <p:cNvPr id="181" name="Google Shape;181;p12"/>
          <p:cNvCxnSpPr/>
          <p:nvPr/>
        </p:nvCxnSpPr>
        <p:spPr>
          <a:xfrm flipH="1">
            <a:off x="1208086" y="5486400"/>
            <a:ext cx="1179514" cy="660400"/>
          </a:xfrm>
          <a:prstGeom prst="straightConnector1">
            <a:avLst/>
          </a:prstGeom>
          <a:noFill/>
          <a:ln w="57150" cap="flat" cmpd="sng">
            <a:solidFill>
              <a:srgbClr val="92D050"/>
            </a:solidFill>
            <a:prstDash val="solid"/>
            <a:miter lim="800000"/>
            <a:headEnd type="none" w="sm" len="sm"/>
            <a:tailEnd type="triangle" w="med" len="med"/>
          </a:ln>
        </p:spPr>
      </p:cxnSp>
      <p:cxnSp>
        <p:nvCxnSpPr>
          <p:cNvPr id="182" name="Google Shape;182;p12"/>
          <p:cNvCxnSpPr/>
          <p:nvPr/>
        </p:nvCxnSpPr>
        <p:spPr>
          <a:xfrm>
            <a:off x="9556750" y="5022850"/>
            <a:ext cx="1238250" cy="895350"/>
          </a:xfrm>
          <a:prstGeom prst="straightConnector1">
            <a:avLst/>
          </a:prstGeom>
          <a:noFill/>
          <a:ln w="57150" cap="flat" cmpd="sng">
            <a:solidFill>
              <a:srgbClr val="FF0000"/>
            </a:solidFill>
            <a:prstDash val="solid"/>
            <a:miter lim="800000"/>
            <a:headEnd type="none" w="sm" len="sm"/>
            <a:tailEnd type="triangle" w="med" len="med"/>
          </a:ln>
        </p:spPr>
      </p:cxnSp>
      <p:cxnSp>
        <p:nvCxnSpPr>
          <p:cNvPr id="183" name="Google Shape;183;p12"/>
          <p:cNvCxnSpPr/>
          <p:nvPr/>
        </p:nvCxnSpPr>
        <p:spPr>
          <a:xfrm>
            <a:off x="9855200" y="2288381"/>
            <a:ext cx="1524000" cy="0"/>
          </a:xfrm>
          <a:prstGeom prst="straightConnector1">
            <a:avLst/>
          </a:prstGeom>
          <a:noFill/>
          <a:ln w="57150" cap="flat" cmpd="sng">
            <a:solidFill>
              <a:srgbClr val="FF0000"/>
            </a:solidFill>
            <a:prstDash val="solid"/>
            <a:miter lim="800000"/>
            <a:headEnd type="none" w="sm" len="sm"/>
            <a:tailEnd type="triangle" w="med" len="med"/>
          </a:ln>
        </p:spPr>
      </p:cxnSp>
      <p:cxnSp>
        <p:nvCxnSpPr>
          <p:cNvPr id="184" name="Google Shape;184;p12"/>
          <p:cNvCxnSpPr/>
          <p:nvPr/>
        </p:nvCxnSpPr>
        <p:spPr>
          <a:xfrm rot="10800000" flipH="1">
            <a:off x="8934450" y="368301"/>
            <a:ext cx="1466850" cy="615950"/>
          </a:xfrm>
          <a:prstGeom prst="straightConnector1">
            <a:avLst/>
          </a:prstGeom>
          <a:noFill/>
          <a:ln w="57150" cap="flat" cmpd="sng">
            <a:solidFill>
              <a:srgbClr val="FF0000"/>
            </a:solidFill>
            <a:prstDash val="solid"/>
            <a:miter lim="800000"/>
            <a:headEnd type="none" w="sm" len="sm"/>
            <a:tailEnd type="triangle" w="med" len="med"/>
          </a:ln>
        </p:spPr>
      </p:cxnSp>
      <p:sp>
        <p:nvSpPr>
          <p:cNvPr id="185" name="Google Shape;185;p12"/>
          <p:cNvSpPr/>
          <p:nvPr/>
        </p:nvSpPr>
        <p:spPr>
          <a:xfrm>
            <a:off x="2387600" y="696516"/>
            <a:ext cx="2378075" cy="710803"/>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dk1"/>
                </a:solidFill>
                <a:latin typeface="Century Gothic"/>
                <a:ea typeface="Century Gothic"/>
                <a:cs typeface="Century Gothic"/>
                <a:sym typeface="Century Gothic"/>
              </a:rPr>
              <a:t>Loyal customers return </a:t>
            </a:r>
            <a:endParaRPr/>
          </a:p>
        </p:txBody>
      </p:sp>
      <p:sp>
        <p:nvSpPr>
          <p:cNvPr id="186" name="Google Shape;186;p12"/>
          <p:cNvSpPr/>
          <p:nvPr/>
        </p:nvSpPr>
        <p:spPr>
          <a:xfrm>
            <a:off x="161926" y="61912"/>
            <a:ext cx="1374776" cy="1601787"/>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0" i="0" u="none" strike="noStrike" cap="none">
                <a:solidFill>
                  <a:schemeClr val="dk1"/>
                </a:solidFill>
                <a:latin typeface="Century Gothic"/>
                <a:ea typeface="Century Gothic"/>
                <a:cs typeface="Century Gothic"/>
                <a:sym typeface="Century Gothic"/>
              </a:rPr>
              <a:t>Statistics could be used in advertising </a:t>
            </a:r>
            <a:endParaRPr/>
          </a:p>
        </p:txBody>
      </p:sp>
      <p:sp>
        <p:nvSpPr>
          <p:cNvPr id="187" name="Google Shape;187;p12"/>
          <p:cNvSpPr/>
          <p:nvPr/>
        </p:nvSpPr>
        <p:spPr>
          <a:xfrm>
            <a:off x="7745412" y="4721224"/>
            <a:ext cx="2378075" cy="877094"/>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chemeClr val="dk1"/>
                </a:solidFill>
                <a:latin typeface="Century Gothic"/>
                <a:ea typeface="Century Gothic"/>
                <a:cs typeface="Century Gothic"/>
                <a:sym typeface="Century Gothic"/>
              </a:rPr>
              <a:t>Loss of customers may cause sales to fall. </a:t>
            </a:r>
            <a:endParaRPr/>
          </a:p>
        </p:txBody>
      </p:sp>
      <p:sp>
        <p:nvSpPr>
          <p:cNvPr id="188" name="Google Shape;188;p12"/>
          <p:cNvSpPr/>
          <p:nvPr/>
        </p:nvSpPr>
        <p:spPr>
          <a:xfrm>
            <a:off x="9731375" y="5899944"/>
            <a:ext cx="2378075" cy="877094"/>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0" i="0" u="none" strike="noStrike" cap="none">
                <a:solidFill>
                  <a:schemeClr val="dk1"/>
                </a:solidFill>
                <a:latin typeface="Century Gothic"/>
                <a:ea typeface="Century Gothic"/>
                <a:cs typeface="Century Gothic"/>
                <a:sym typeface="Century Gothic"/>
              </a:rPr>
              <a:t>Increased marketing and advertising required – which may cost further money. </a:t>
            </a:r>
            <a:endParaRPr/>
          </a:p>
        </p:txBody>
      </p:sp>
    </p:spTree>
    <p:extLst>
      <p:ext uri="{BB962C8B-B14F-4D97-AF65-F5344CB8AC3E}">
        <p14:creationId xmlns:p14="http://schemas.microsoft.com/office/powerpoint/2010/main" val="180254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1000"/>
                                        <p:tgtEl>
                                          <p:spTgt spid="1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1000"/>
                                        <p:tgtEl>
                                          <p:spTgt spid="1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title"/>
          </p:nvPr>
        </p:nvSpPr>
        <p:spPr>
          <a:xfrm>
            <a:off x="838200" y="365125"/>
            <a:ext cx="10515600"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a:t>Reading Task</a:t>
            </a:r>
            <a:endParaRPr/>
          </a:p>
        </p:txBody>
      </p:sp>
      <p:sp>
        <p:nvSpPr>
          <p:cNvPr id="196" name="Google Shape;196;p13"/>
          <p:cNvSpPr txBox="1">
            <a:spLocks noGrp="1"/>
          </p:cNvSpPr>
          <p:nvPr>
            <p:ph type="body" idx="1"/>
          </p:nvPr>
        </p:nvSpPr>
        <p:spPr>
          <a:xfrm>
            <a:off x="838200" y="1825625"/>
            <a:ext cx="10515600" cy="435133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dirty="0"/>
              <a:t>Read the document “Lesson 1</a:t>
            </a:r>
            <a:r>
              <a:rPr lang="en-GB" dirty="0" smtClean="0"/>
              <a:t> </a:t>
            </a:r>
            <a:r>
              <a:rPr lang="en-GB" dirty="0"/>
              <a:t>Reading Task”</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GB" dirty="0"/>
              <a:t>Is there a link between customer service and marketing?</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GB" dirty="0"/>
              <a:t>What is the link between the two? Explain this in your own </a:t>
            </a:r>
            <a:r>
              <a:rPr lang="en-GB" dirty="0" smtClean="0"/>
              <a:t>words, place it into your notes.  </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97" name="Google Shape;197;p13" descr="Adam Barley Pause • OneDanceTribe"/>
          <p:cNvPicPr preferRelativeResize="0"/>
          <p:nvPr/>
        </p:nvPicPr>
        <p:blipFill rotWithShape="1">
          <a:blip r:embed="rId3">
            <a:alphaModFix/>
          </a:blip>
          <a:srcRect/>
          <a:stretch/>
        </p:blipFill>
        <p:spPr>
          <a:xfrm>
            <a:off x="4216400" y="4583430"/>
            <a:ext cx="3247390" cy="1397000"/>
          </a:xfrm>
          <a:prstGeom prst="rect">
            <a:avLst/>
          </a:prstGeom>
          <a:noFill/>
          <a:ln>
            <a:noFill/>
          </a:ln>
        </p:spPr>
      </p:pic>
    </p:spTree>
    <p:extLst>
      <p:ext uri="{BB962C8B-B14F-4D97-AF65-F5344CB8AC3E}">
        <p14:creationId xmlns:p14="http://schemas.microsoft.com/office/powerpoint/2010/main" val="12787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p:tgtEl>
                                          <p:spTgt spid="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201227" y="320737"/>
            <a:ext cx="11789545"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GB" i="0" dirty="0" smtClean="0">
                <a:latin typeface="Arial"/>
                <a:ea typeface="Arial"/>
                <a:cs typeface="Arial"/>
                <a:sym typeface="Arial"/>
              </a:rPr>
              <a:t>Interrelationships </a:t>
            </a:r>
            <a:r>
              <a:rPr lang="en-GB" i="0" dirty="0">
                <a:latin typeface="Arial"/>
                <a:ea typeface="Arial"/>
                <a:cs typeface="Arial"/>
                <a:sym typeface="Arial"/>
              </a:rPr>
              <a:t>between marketing and customer service in T&amp;T</a:t>
            </a:r>
            <a:endParaRPr dirty="0"/>
          </a:p>
        </p:txBody>
      </p:sp>
      <p:sp>
        <p:nvSpPr>
          <p:cNvPr id="116" name="Google Shape;116;p3"/>
          <p:cNvSpPr txBox="1">
            <a:spLocks noGrp="1"/>
          </p:cNvSpPr>
          <p:nvPr>
            <p:ph type="body" idx="1"/>
          </p:nvPr>
        </p:nvSpPr>
        <p:spPr>
          <a:xfrm>
            <a:off x="201227" y="1825625"/>
            <a:ext cx="11789545" cy="435133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Clr>
                <a:schemeClr val="dk1"/>
              </a:buClr>
              <a:buSzPts val="2800"/>
              <a:buNone/>
            </a:pPr>
            <a:r>
              <a:rPr lang="en-GB" dirty="0">
                <a:solidFill>
                  <a:schemeClr val="dk1"/>
                </a:solidFill>
                <a:latin typeface="Century Gothic"/>
                <a:ea typeface="Century Gothic"/>
                <a:cs typeface="Century Gothic"/>
                <a:sym typeface="Century Gothic"/>
              </a:rPr>
              <a:t>Successful marketing and promotional activities will attract customers to a T&amp;T organisation. It is, however, effective customer service that is ultimately responsible for closing the sale and encouraging repeat business. </a:t>
            </a:r>
            <a:endParaRPr dirty="0"/>
          </a:p>
          <a:p>
            <a:pPr marL="0" lvl="0" indent="0" algn="l" rtl="0">
              <a:lnSpc>
                <a:spcPct val="100000"/>
              </a:lnSpc>
              <a:spcBef>
                <a:spcPts val="1000"/>
              </a:spcBef>
              <a:spcAft>
                <a:spcPts val="0"/>
              </a:spcAft>
              <a:buClr>
                <a:schemeClr val="dk1"/>
              </a:buClr>
              <a:buSzPts val="2800"/>
              <a:buNone/>
            </a:pPr>
            <a:r>
              <a:rPr lang="en-GB" dirty="0">
                <a:solidFill>
                  <a:schemeClr val="dk1"/>
                </a:solidFill>
                <a:latin typeface="Century Gothic"/>
                <a:ea typeface="Century Gothic"/>
                <a:cs typeface="Century Gothic"/>
                <a:sym typeface="Century Gothic"/>
              </a:rPr>
              <a:t>It is therefore essential that the customer service provided by a travel and tourism organisation meets and exceeds customer needs. </a:t>
            </a:r>
            <a:endParaRPr lang="en-GB" dirty="0" smtClean="0">
              <a:solidFill>
                <a:schemeClr val="dk1"/>
              </a:solidFill>
              <a:latin typeface="Century Gothic"/>
              <a:ea typeface="Century Gothic"/>
              <a:cs typeface="Century Gothic"/>
              <a:sym typeface="Century Gothic"/>
            </a:endParaRPr>
          </a:p>
          <a:p>
            <a:pPr marL="0" lvl="0" indent="0" algn="l" rtl="0">
              <a:lnSpc>
                <a:spcPct val="100000"/>
              </a:lnSpc>
              <a:spcBef>
                <a:spcPts val="1000"/>
              </a:spcBef>
              <a:spcAft>
                <a:spcPts val="0"/>
              </a:spcAft>
              <a:buClr>
                <a:schemeClr val="dk1"/>
              </a:buClr>
              <a:buSzPts val="2800"/>
              <a:buNone/>
            </a:pPr>
            <a:r>
              <a:rPr lang="en-GB" dirty="0" smtClean="0">
                <a:solidFill>
                  <a:schemeClr val="dk1"/>
                </a:solidFill>
                <a:latin typeface="Century Gothic"/>
                <a:sym typeface="Century Gothic"/>
              </a:rPr>
              <a:t>Marketing and customer service activities support each other to deliver superior customer service, exceed customer expectations, boost retention, repeat business and new referrals and ensure problems and complaints are resolved quickly. </a:t>
            </a:r>
            <a:endParaRPr dirty="0"/>
          </a:p>
        </p:txBody>
      </p:sp>
      <p:pic>
        <p:nvPicPr>
          <p:cNvPr id="117" name="Google Shape;117;p3"/>
          <p:cNvPicPr preferRelativeResize="0"/>
          <p:nvPr/>
        </p:nvPicPr>
        <p:blipFill rotWithShape="1">
          <a:blip r:embed="rId3">
            <a:alphaModFix/>
          </a:blip>
          <a:srcRect l="13538" t="9930" r="11898" b="25565"/>
          <a:stretch/>
        </p:blipFill>
        <p:spPr>
          <a:xfrm>
            <a:off x="10615501" y="469775"/>
            <a:ext cx="1149779" cy="1266187"/>
          </a:xfrm>
          <a:prstGeom prst="rect">
            <a:avLst/>
          </a:prstGeom>
          <a:noFill/>
          <a:ln>
            <a:noFill/>
          </a:ln>
        </p:spPr>
      </p:pic>
    </p:spTree>
    <p:extLst>
      <p:ext uri="{BB962C8B-B14F-4D97-AF65-F5344CB8AC3E}">
        <p14:creationId xmlns:p14="http://schemas.microsoft.com/office/powerpoint/2010/main" val="29387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2747-366D-49EC-9F84-2B36411FFD19}"/>
              </a:ext>
            </a:extLst>
          </p:cNvPr>
          <p:cNvSpPr>
            <a:spLocks noGrp="1"/>
          </p:cNvSpPr>
          <p:nvPr>
            <p:ph type="title"/>
          </p:nvPr>
        </p:nvSpPr>
        <p:spPr>
          <a:xfrm>
            <a:off x="4965430" y="629266"/>
            <a:ext cx="6586491" cy="1676603"/>
          </a:xfrm>
        </p:spPr>
        <p:txBody>
          <a:bodyPr>
            <a:normAutofit/>
          </a:bodyPr>
          <a:lstStyle/>
          <a:p>
            <a:r>
              <a:rPr lang="en-GB"/>
              <a:t>Products and services of the tourism industries</a:t>
            </a:r>
          </a:p>
        </p:txBody>
      </p:sp>
      <p:pic>
        <p:nvPicPr>
          <p:cNvPr id="5" name="Picture 4">
            <a:extLst>
              <a:ext uri="{FF2B5EF4-FFF2-40B4-BE49-F238E27FC236}">
                <a16:creationId xmlns:a16="http://schemas.microsoft.com/office/drawing/2014/main" id="{749E3F6D-A014-46CF-A943-89A634F428E4}"/>
              </a:ext>
            </a:extLst>
          </p:cNvPr>
          <p:cNvPicPr>
            <a:picLocks noChangeAspect="1"/>
          </p:cNvPicPr>
          <p:nvPr/>
        </p:nvPicPr>
        <p:blipFill rotWithShape="1">
          <a:blip r:embed="rId3"/>
          <a:srcRect l="18895" r="35986" b="-1"/>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9C321B92-E6A2-4D10-B189-71FF07B15CA1}"/>
              </a:ext>
            </a:extLst>
          </p:cNvPr>
          <p:cNvSpPr>
            <a:spLocks noGrp="1"/>
          </p:cNvSpPr>
          <p:nvPr>
            <p:ph idx="1"/>
          </p:nvPr>
        </p:nvSpPr>
        <p:spPr>
          <a:xfrm>
            <a:off x="4965431" y="2133600"/>
            <a:ext cx="6586489" cy="4620768"/>
          </a:xfrm>
        </p:spPr>
        <p:txBody>
          <a:bodyPr>
            <a:normAutofit lnSpcReduction="10000"/>
          </a:bodyPr>
          <a:lstStyle/>
          <a:p>
            <a:pPr marL="0" indent="0">
              <a:buNone/>
            </a:pPr>
            <a:r>
              <a:rPr lang="en-GB" sz="1700" dirty="0"/>
              <a:t>Products of the tourism industries can include:</a:t>
            </a:r>
          </a:p>
          <a:p>
            <a:r>
              <a:rPr lang="en-GB" sz="1700" dirty="0"/>
              <a:t>Admission to a theme park</a:t>
            </a:r>
          </a:p>
          <a:p>
            <a:r>
              <a:rPr lang="en-GB" sz="1700" dirty="0"/>
              <a:t>Paying to use a swimming pool</a:t>
            </a:r>
          </a:p>
          <a:p>
            <a:r>
              <a:rPr lang="en-GB" sz="1700" dirty="0"/>
              <a:t>Airline flights</a:t>
            </a:r>
          </a:p>
          <a:p>
            <a:r>
              <a:rPr lang="en-GB" sz="1700" dirty="0"/>
              <a:t>Hotel accommodation</a:t>
            </a:r>
          </a:p>
          <a:p>
            <a:pPr marL="0" indent="0">
              <a:buNone/>
            </a:pPr>
            <a:endParaRPr lang="en-GB" sz="1700" dirty="0"/>
          </a:p>
          <a:p>
            <a:pPr marL="0" indent="0">
              <a:buNone/>
            </a:pPr>
            <a:r>
              <a:rPr lang="en-GB" sz="1700" dirty="0"/>
              <a:t>Many of the products are said to be:</a:t>
            </a:r>
          </a:p>
          <a:p>
            <a:r>
              <a:rPr lang="en-GB" sz="1700" b="1" dirty="0"/>
              <a:t>Intangible - </a:t>
            </a:r>
            <a:r>
              <a:rPr lang="en-GB" sz="1700" dirty="0"/>
              <a:t> because they cannot be touched, such as a short break holiday</a:t>
            </a:r>
          </a:p>
          <a:p>
            <a:r>
              <a:rPr lang="en-GB" sz="1700" b="1" dirty="0"/>
              <a:t>Perishable</a:t>
            </a:r>
            <a:r>
              <a:rPr lang="en-GB" sz="1700" dirty="0"/>
              <a:t> – because once they have been used once, the product has ‘perished’.  For example,  a ticket for a flight can only be used once</a:t>
            </a:r>
            <a:r>
              <a:rPr lang="en-GB" sz="1700" dirty="0" smtClean="0"/>
              <a:t>.</a:t>
            </a:r>
          </a:p>
          <a:p>
            <a:r>
              <a:rPr lang="en-GB" sz="1700" dirty="0"/>
              <a:t>The products of the tourism industries are very different from those provided by other industries.  Many of these products cannot be physically touched, unlike a DVD or pair of jeans, but they still have to be paid for.</a:t>
            </a:r>
          </a:p>
          <a:p>
            <a:endParaRPr lang="en-GB" sz="1700" b="1" dirty="0"/>
          </a:p>
          <a:p>
            <a:endParaRPr lang="en-GB" sz="1700" dirty="0"/>
          </a:p>
        </p:txBody>
      </p:sp>
    </p:spTree>
    <p:extLst>
      <p:ext uri="{BB962C8B-B14F-4D97-AF65-F5344CB8AC3E}">
        <p14:creationId xmlns:p14="http://schemas.microsoft.com/office/powerpoint/2010/main" val="258357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9E3F6D-A014-46CF-A943-89A634F428E4}"/>
              </a:ext>
            </a:extLst>
          </p:cNvPr>
          <p:cNvPicPr>
            <a:picLocks noChangeAspect="1"/>
          </p:cNvPicPr>
          <p:nvPr/>
        </p:nvPicPr>
        <p:blipFill rotWithShape="1">
          <a:blip r:embed="rId3"/>
          <a:srcRect t="15730"/>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BA62747-366D-49EC-9F84-2B36411FFD19}"/>
              </a:ext>
            </a:extLst>
          </p:cNvPr>
          <p:cNvSpPr>
            <a:spLocks noGrp="1"/>
          </p:cNvSpPr>
          <p:nvPr>
            <p:ph type="title"/>
          </p:nvPr>
        </p:nvSpPr>
        <p:spPr>
          <a:xfrm>
            <a:off x="709448" y="1913950"/>
            <a:ext cx="4204137" cy="1342754"/>
          </a:xfrm>
        </p:spPr>
        <p:txBody>
          <a:bodyPr>
            <a:normAutofit/>
          </a:bodyPr>
          <a:lstStyle/>
          <a:p>
            <a:pPr algn="ctr"/>
            <a:r>
              <a:rPr lang="en-GB" sz="3600" dirty="0" smtClean="0"/>
              <a:t>What is Marketing? </a:t>
            </a:r>
            <a:endParaRPr lang="en-GB" sz="3600" dirty="0"/>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8796" y="3417575"/>
            <a:ext cx="5425440" cy="3108543"/>
          </a:xfrm>
          <a:prstGeom prst="rect">
            <a:avLst/>
          </a:prstGeom>
          <a:noFill/>
        </p:spPr>
        <p:txBody>
          <a:bodyPr wrap="square" rtlCol="0">
            <a:spAutoFit/>
          </a:bodyPr>
          <a:lstStyle/>
          <a:p>
            <a:pPr algn="ctr"/>
            <a:r>
              <a:rPr lang="en-GB" sz="2800" dirty="0"/>
              <a:t>‘Marketing is the management process that identifies, anticipates and satisfies customer requirements profitably’</a:t>
            </a:r>
          </a:p>
          <a:p>
            <a:pPr algn="ctr"/>
            <a:endParaRPr lang="en-GB" sz="2800" dirty="0"/>
          </a:p>
          <a:p>
            <a:pPr algn="ctr"/>
            <a:r>
              <a:rPr lang="en-GB" sz="2800" dirty="0"/>
              <a:t>The Chartered Institute of Marketing</a:t>
            </a:r>
          </a:p>
        </p:txBody>
      </p:sp>
      <p:sp>
        <p:nvSpPr>
          <p:cNvPr id="7" name="TextBox 6"/>
          <p:cNvSpPr txBox="1"/>
          <p:nvPr/>
        </p:nvSpPr>
        <p:spPr>
          <a:xfrm>
            <a:off x="6400800" y="998175"/>
            <a:ext cx="5181600" cy="4154984"/>
          </a:xfrm>
          <a:prstGeom prst="rect">
            <a:avLst/>
          </a:prstGeom>
          <a:noFill/>
        </p:spPr>
        <p:txBody>
          <a:bodyPr wrap="square" rtlCol="0">
            <a:spAutoFit/>
          </a:bodyPr>
          <a:lstStyle/>
          <a:p>
            <a:pPr algn="ctr"/>
            <a:r>
              <a:rPr lang="en-GB" sz="2400" dirty="0" smtClean="0">
                <a:solidFill>
                  <a:srgbClr val="FF0000"/>
                </a:solidFill>
              </a:rPr>
              <a:t>Successful marketing depends upon meeting customer needs.  All products and services must be designed based on knowledge and understanding of customer needs and preferences.  Therefore all business activities, interactions with customers and brand promotions must be carefully monitored and managed to keep customers satisfied and to ensure commercial success. </a:t>
            </a:r>
            <a:endParaRPr lang="en-GB" sz="2400" dirty="0">
              <a:solidFill>
                <a:srgbClr val="FF0000"/>
              </a:solidFill>
            </a:endParaRPr>
          </a:p>
        </p:txBody>
      </p:sp>
    </p:spTree>
    <p:extLst>
      <p:ext uri="{BB962C8B-B14F-4D97-AF65-F5344CB8AC3E}">
        <p14:creationId xmlns:p14="http://schemas.microsoft.com/office/powerpoint/2010/main" val="358771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2747-366D-49EC-9F84-2B36411FFD19}"/>
              </a:ext>
            </a:extLst>
          </p:cNvPr>
          <p:cNvSpPr>
            <a:spLocks noGrp="1"/>
          </p:cNvSpPr>
          <p:nvPr>
            <p:ph type="title"/>
          </p:nvPr>
        </p:nvSpPr>
        <p:spPr>
          <a:xfrm>
            <a:off x="655320" y="365125"/>
            <a:ext cx="5120114" cy="1692794"/>
          </a:xfrm>
        </p:spPr>
        <p:txBody>
          <a:bodyPr>
            <a:normAutofit/>
          </a:bodyPr>
          <a:lstStyle/>
          <a:p>
            <a:r>
              <a:rPr lang="en-GB"/>
              <a:t>Marketing</a:t>
            </a:r>
          </a:p>
        </p:txBody>
      </p:sp>
      <p:cxnSp>
        <p:nvCxnSpPr>
          <p:cNvPr id="24" name="Straight Arrow Connector 23">
            <a:extLst>
              <a:ext uri="{FF2B5EF4-FFF2-40B4-BE49-F238E27FC236}">
                <a16:creationId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C321B92-E6A2-4D10-B189-71FF07B15CA1}"/>
              </a:ext>
            </a:extLst>
          </p:cNvPr>
          <p:cNvSpPr>
            <a:spLocks noGrp="1"/>
          </p:cNvSpPr>
          <p:nvPr>
            <p:ph idx="1"/>
          </p:nvPr>
        </p:nvSpPr>
        <p:spPr>
          <a:xfrm>
            <a:off x="655321" y="2575034"/>
            <a:ext cx="5120113" cy="3972070"/>
          </a:xfrm>
        </p:spPr>
        <p:txBody>
          <a:bodyPr>
            <a:normAutofit/>
          </a:bodyPr>
          <a:lstStyle/>
          <a:p>
            <a:pPr marL="0" indent="0">
              <a:buNone/>
            </a:pPr>
            <a:r>
              <a:rPr lang="en-GB" sz="2400" dirty="0"/>
              <a:t>Another way to explain the principle of marketing is that it is about ‘getting the right product to the right people at the right price at the right time</a:t>
            </a:r>
            <a:r>
              <a:rPr lang="en-GB" sz="2400" dirty="0" smtClean="0"/>
              <a:t>’.</a:t>
            </a:r>
          </a:p>
          <a:p>
            <a:pPr marL="0" indent="0">
              <a:buNone/>
            </a:pPr>
            <a:endParaRPr lang="en-GB" sz="2400" u="sng" dirty="0"/>
          </a:p>
          <a:p>
            <a:pPr marL="0" indent="0">
              <a:buNone/>
            </a:pPr>
            <a:r>
              <a:rPr lang="en-GB" sz="2400" dirty="0"/>
              <a:t>Marketing involves the whole of the organisation.  Larger leisure and tourism organisations have specialist marketing departments whose main job is to ensure that the organisation is effective in meeting customer needs.</a:t>
            </a:r>
          </a:p>
          <a:p>
            <a:pPr marL="0" indent="0">
              <a:buNone/>
            </a:pPr>
            <a:endParaRPr lang="en-GB" sz="2000" u="sng" dirty="0"/>
          </a:p>
        </p:txBody>
      </p:sp>
      <p:pic>
        <p:nvPicPr>
          <p:cNvPr id="5" name="Picture 4">
            <a:extLst>
              <a:ext uri="{FF2B5EF4-FFF2-40B4-BE49-F238E27FC236}">
                <a16:creationId xmlns:a16="http://schemas.microsoft.com/office/drawing/2014/main" id="{749E3F6D-A014-46CF-A943-89A634F428E4}"/>
              </a:ext>
            </a:extLst>
          </p:cNvPr>
          <p:cNvPicPr>
            <a:picLocks noChangeAspect="1"/>
          </p:cNvPicPr>
          <p:nvPr/>
        </p:nvPicPr>
        <p:blipFill rotWithShape="1">
          <a:blip r:embed="rId3"/>
          <a:srcRect l="10731" r="27822"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829245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838200" y="365125"/>
            <a:ext cx="10515600"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GB" i="0" dirty="0">
                <a:latin typeface="Arial"/>
                <a:ea typeface="Arial"/>
                <a:cs typeface="Arial"/>
                <a:sym typeface="Arial"/>
              </a:rPr>
              <a:t>What </a:t>
            </a:r>
            <a:r>
              <a:rPr lang="en-GB" dirty="0" smtClean="0">
                <a:latin typeface="Arial"/>
                <a:ea typeface="Arial"/>
                <a:cs typeface="Arial"/>
                <a:sym typeface="Arial"/>
              </a:rPr>
              <a:t>are the principles</a:t>
            </a:r>
            <a:r>
              <a:rPr lang="en-GB" i="0" dirty="0" smtClean="0">
                <a:latin typeface="Arial"/>
                <a:ea typeface="Arial"/>
                <a:cs typeface="Arial"/>
                <a:sym typeface="Arial"/>
              </a:rPr>
              <a:t> </a:t>
            </a:r>
            <a:r>
              <a:rPr lang="en-GB" i="0" dirty="0">
                <a:latin typeface="Arial"/>
                <a:ea typeface="Arial"/>
                <a:cs typeface="Arial"/>
                <a:sym typeface="Arial"/>
              </a:rPr>
              <a:t>of marketing?</a:t>
            </a:r>
            <a:endParaRPr dirty="0"/>
          </a:p>
        </p:txBody>
      </p:sp>
      <p:sp>
        <p:nvSpPr>
          <p:cNvPr id="137" name="Google Shape;137;p6"/>
          <p:cNvSpPr txBox="1">
            <a:spLocks noGrp="1"/>
          </p:cNvSpPr>
          <p:nvPr>
            <p:ph type="body" idx="1"/>
          </p:nvPr>
        </p:nvSpPr>
        <p:spPr>
          <a:xfrm>
            <a:off x="838200" y="1798615"/>
            <a:ext cx="10515600" cy="469425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380"/>
              <a:buNone/>
            </a:pPr>
            <a:r>
              <a:rPr lang="en-GB" sz="2380" dirty="0"/>
              <a:t>The </a:t>
            </a:r>
            <a:r>
              <a:rPr lang="en-GB" sz="2380" dirty="0" smtClean="0"/>
              <a:t>key principles</a:t>
            </a:r>
            <a:r>
              <a:rPr lang="en-GB" sz="2380" dirty="0" smtClean="0"/>
              <a:t> </a:t>
            </a:r>
            <a:r>
              <a:rPr lang="en-GB" sz="2380" dirty="0"/>
              <a:t>of marketing is to encompass the whole process of deciding which products and services the customer will want and how they will be delivered to the customer. </a:t>
            </a:r>
            <a:endParaRPr dirty="0"/>
          </a:p>
          <a:p>
            <a:pPr marL="0" lvl="0" indent="0" algn="l" rtl="0">
              <a:lnSpc>
                <a:spcPct val="80000"/>
              </a:lnSpc>
              <a:spcBef>
                <a:spcPts val="1000"/>
              </a:spcBef>
              <a:spcAft>
                <a:spcPts val="0"/>
              </a:spcAft>
              <a:buClr>
                <a:schemeClr val="dk1"/>
              </a:buClr>
              <a:buSzPts val="2380"/>
              <a:buNone/>
            </a:pPr>
            <a:endParaRPr sz="2380" dirty="0"/>
          </a:p>
          <a:p>
            <a:pPr marL="0" lvl="0" indent="0" algn="l" rtl="0">
              <a:lnSpc>
                <a:spcPct val="80000"/>
              </a:lnSpc>
              <a:spcBef>
                <a:spcPts val="1000"/>
              </a:spcBef>
              <a:spcAft>
                <a:spcPts val="0"/>
              </a:spcAft>
              <a:buClr>
                <a:schemeClr val="dk1"/>
              </a:buClr>
              <a:buSzPts val="2380"/>
              <a:buNone/>
            </a:pPr>
            <a:r>
              <a:rPr lang="en-GB" sz="2380" dirty="0"/>
              <a:t>Marketing aims to:</a:t>
            </a:r>
            <a:endParaRPr dirty="0"/>
          </a:p>
          <a:p>
            <a:pPr marL="228600" lvl="0" indent="-228600" algn="l" rtl="0">
              <a:lnSpc>
                <a:spcPct val="80000"/>
              </a:lnSpc>
              <a:spcBef>
                <a:spcPts val="1000"/>
              </a:spcBef>
              <a:spcAft>
                <a:spcPts val="0"/>
              </a:spcAft>
              <a:buClr>
                <a:schemeClr val="dk1"/>
              </a:buClr>
              <a:buSzPts val="2380"/>
              <a:buChar char="•"/>
            </a:pPr>
            <a:r>
              <a:rPr lang="en-GB" sz="2380" dirty="0"/>
              <a:t>Research customer needs</a:t>
            </a:r>
            <a:endParaRPr dirty="0"/>
          </a:p>
          <a:p>
            <a:pPr marL="228600" lvl="0" indent="-228600" algn="l" rtl="0">
              <a:lnSpc>
                <a:spcPct val="80000"/>
              </a:lnSpc>
              <a:spcBef>
                <a:spcPts val="1000"/>
              </a:spcBef>
              <a:spcAft>
                <a:spcPts val="0"/>
              </a:spcAft>
              <a:buClr>
                <a:schemeClr val="dk1"/>
              </a:buClr>
              <a:buSzPts val="2380"/>
              <a:buChar char="•"/>
            </a:pPr>
            <a:r>
              <a:rPr lang="en-GB" sz="2380" dirty="0"/>
              <a:t>Produce products and services that meet those needs</a:t>
            </a:r>
            <a:endParaRPr dirty="0"/>
          </a:p>
          <a:p>
            <a:pPr marL="228600" lvl="0" indent="-228600" algn="l" rtl="0">
              <a:lnSpc>
                <a:spcPct val="80000"/>
              </a:lnSpc>
              <a:spcBef>
                <a:spcPts val="1000"/>
              </a:spcBef>
              <a:spcAft>
                <a:spcPts val="0"/>
              </a:spcAft>
              <a:buClr>
                <a:schemeClr val="dk1"/>
              </a:buClr>
              <a:buSzPts val="2380"/>
              <a:buChar char="•"/>
            </a:pPr>
            <a:r>
              <a:rPr lang="en-GB" sz="2380" dirty="0"/>
              <a:t>Know the </a:t>
            </a:r>
            <a:r>
              <a:rPr lang="en-GB" sz="2380" dirty="0" smtClean="0"/>
              <a:t>current market </a:t>
            </a:r>
            <a:r>
              <a:rPr lang="en-GB" sz="2380" dirty="0"/>
              <a:t>– including </a:t>
            </a:r>
            <a:r>
              <a:rPr lang="en-GB" sz="2380" dirty="0" smtClean="0"/>
              <a:t>competitor activity</a:t>
            </a:r>
            <a:endParaRPr dirty="0"/>
          </a:p>
          <a:p>
            <a:pPr marL="228600" lvl="0" indent="-228600" algn="l" rtl="0">
              <a:lnSpc>
                <a:spcPct val="80000"/>
              </a:lnSpc>
              <a:spcBef>
                <a:spcPts val="1000"/>
              </a:spcBef>
              <a:spcAft>
                <a:spcPts val="0"/>
              </a:spcAft>
              <a:buClr>
                <a:schemeClr val="dk1"/>
              </a:buClr>
              <a:buSzPts val="2380"/>
              <a:buChar char="•"/>
            </a:pPr>
            <a:r>
              <a:rPr lang="en-GB" sz="2380" dirty="0"/>
              <a:t>Make sure the whole organisation is </a:t>
            </a:r>
            <a:r>
              <a:rPr lang="en-GB" sz="2380" dirty="0" smtClean="0"/>
              <a:t>customer focused – not just the customer department</a:t>
            </a:r>
            <a:endParaRPr dirty="0"/>
          </a:p>
          <a:p>
            <a:pPr marL="228600" lvl="0" indent="-228600" algn="l" rtl="0">
              <a:lnSpc>
                <a:spcPct val="80000"/>
              </a:lnSpc>
              <a:spcBef>
                <a:spcPts val="1000"/>
              </a:spcBef>
              <a:spcAft>
                <a:spcPts val="0"/>
              </a:spcAft>
              <a:buClr>
                <a:schemeClr val="dk1"/>
              </a:buClr>
              <a:buSzPts val="2380"/>
              <a:buChar char="•"/>
            </a:pPr>
            <a:r>
              <a:rPr lang="en-GB" sz="2380" dirty="0"/>
              <a:t>Find and communicate with </a:t>
            </a:r>
            <a:r>
              <a:rPr lang="en-GB" sz="2380" dirty="0" smtClean="0"/>
              <a:t>customers and build great </a:t>
            </a:r>
            <a:r>
              <a:rPr lang="en-GB" sz="2380" dirty="0" smtClean="0"/>
              <a:t>relationships</a:t>
            </a:r>
            <a:endParaRPr dirty="0"/>
          </a:p>
        </p:txBody>
      </p:sp>
    </p:spTree>
    <p:extLst>
      <p:ext uri="{BB962C8B-B14F-4D97-AF65-F5344CB8AC3E}">
        <p14:creationId xmlns:p14="http://schemas.microsoft.com/office/powerpoint/2010/main" val="329279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266329" y="365125"/>
            <a:ext cx="11700769" cy="13255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GB" dirty="0">
                <a:latin typeface="Arial"/>
                <a:ea typeface="Arial"/>
                <a:cs typeface="Arial"/>
                <a:sym typeface="Arial"/>
              </a:rPr>
              <a:t>M</a:t>
            </a:r>
            <a:r>
              <a:rPr lang="en-GB" i="0" dirty="0" smtClean="0">
                <a:latin typeface="Arial"/>
                <a:ea typeface="Arial"/>
                <a:cs typeface="Arial"/>
                <a:sym typeface="Arial"/>
              </a:rPr>
              <a:t>arketing </a:t>
            </a:r>
            <a:r>
              <a:rPr lang="en-GB" i="0" dirty="0">
                <a:latin typeface="Arial"/>
                <a:ea typeface="Arial"/>
                <a:cs typeface="Arial"/>
                <a:sym typeface="Arial"/>
              </a:rPr>
              <a:t>activities </a:t>
            </a:r>
            <a:r>
              <a:rPr lang="en-GB" i="0" dirty="0" smtClean="0">
                <a:latin typeface="Arial"/>
                <a:ea typeface="Arial"/>
                <a:cs typeface="Arial"/>
                <a:sym typeface="Arial"/>
              </a:rPr>
              <a:t>to </a:t>
            </a:r>
            <a:r>
              <a:rPr lang="en-GB" i="0" dirty="0">
                <a:latin typeface="Arial"/>
                <a:ea typeface="Arial"/>
                <a:cs typeface="Arial"/>
                <a:sym typeface="Arial"/>
              </a:rPr>
              <a:t>attract and retain </a:t>
            </a:r>
            <a:r>
              <a:rPr lang="en-GB" i="0" dirty="0" smtClean="0">
                <a:latin typeface="Arial"/>
                <a:ea typeface="Arial"/>
                <a:cs typeface="Arial"/>
                <a:sym typeface="Arial"/>
              </a:rPr>
              <a:t>customers (Inter-relationships)</a:t>
            </a:r>
            <a:endParaRPr dirty="0"/>
          </a:p>
        </p:txBody>
      </p:sp>
      <p:sp>
        <p:nvSpPr>
          <p:cNvPr id="152" name="Google Shape;152;p8"/>
          <p:cNvSpPr txBox="1">
            <a:spLocks noGrp="1"/>
          </p:cNvSpPr>
          <p:nvPr>
            <p:ph type="body" idx="1"/>
          </p:nvPr>
        </p:nvSpPr>
        <p:spPr>
          <a:xfrm>
            <a:off x="266328" y="2011680"/>
            <a:ext cx="11700769" cy="41605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380"/>
              <a:buNone/>
            </a:pPr>
            <a:r>
              <a:rPr lang="en-GB" dirty="0" smtClean="0"/>
              <a:t>Marketing activities are all about attracting and retaining customers.  Most organisations have separate departments for marketing and customer service. </a:t>
            </a:r>
          </a:p>
          <a:p>
            <a:pPr marL="0" lvl="0" indent="0" algn="l" rtl="0">
              <a:lnSpc>
                <a:spcPct val="80000"/>
              </a:lnSpc>
              <a:spcBef>
                <a:spcPts val="0"/>
              </a:spcBef>
              <a:spcAft>
                <a:spcPts val="0"/>
              </a:spcAft>
              <a:buClr>
                <a:schemeClr val="dk1"/>
              </a:buClr>
              <a:buSzPts val="2380"/>
              <a:buNone/>
            </a:pPr>
            <a:r>
              <a:rPr lang="en-GB" dirty="0" smtClean="0"/>
              <a:t> </a:t>
            </a:r>
          </a:p>
          <a:p>
            <a:pPr marL="0" lvl="0" indent="0" algn="l" rtl="0">
              <a:lnSpc>
                <a:spcPct val="80000"/>
              </a:lnSpc>
              <a:spcBef>
                <a:spcPts val="0"/>
              </a:spcBef>
              <a:spcAft>
                <a:spcPts val="0"/>
              </a:spcAft>
              <a:buClr>
                <a:schemeClr val="dk1"/>
              </a:buClr>
              <a:buSzPts val="2380"/>
              <a:buNone/>
            </a:pPr>
            <a:r>
              <a:rPr lang="en-GB" dirty="0" smtClean="0"/>
              <a:t>However the organisations are most effective and most successful when their </a:t>
            </a:r>
            <a:r>
              <a:rPr lang="en-GB" dirty="0" smtClean="0">
                <a:solidFill>
                  <a:srgbClr val="FF0000"/>
                </a:solidFill>
              </a:rPr>
              <a:t>marketing and customer service teams work closely together </a:t>
            </a:r>
            <a:r>
              <a:rPr lang="en-GB" dirty="0" smtClean="0"/>
              <a:t>to:</a:t>
            </a:r>
          </a:p>
          <a:p>
            <a:pPr marL="0" lvl="0" indent="0" algn="l" rtl="0">
              <a:lnSpc>
                <a:spcPct val="80000"/>
              </a:lnSpc>
              <a:spcBef>
                <a:spcPts val="0"/>
              </a:spcBef>
              <a:spcAft>
                <a:spcPts val="0"/>
              </a:spcAft>
              <a:buClr>
                <a:schemeClr val="dk1"/>
              </a:buClr>
              <a:buSzPts val="2380"/>
              <a:buNone/>
            </a:pPr>
            <a:endParaRPr lang="en-GB" dirty="0" smtClean="0"/>
          </a:p>
          <a:p>
            <a:pPr>
              <a:lnSpc>
                <a:spcPct val="80000"/>
              </a:lnSpc>
              <a:spcBef>
                <a:spcPts val="0"/>
              </a:spcBef>
              <a:buClr>
                <a:schemeClr val="dk1"/>
              </a:buClr>
              <a:buSzPts val="2380"/>
            </a:pPr>
            <a:r>
              <a:rPr lang="en-GB" dirty="0" smtClean="0"/>
              <a:t>Deliver superior service</a:t>
            </a:r>
          </a:p>
          <a:p>
            <a:pPr>
              <a:lnSpc>
                <a:spcPct val="80000"/>
              </a:lnSpc>
              <a:spcBef>
                <a:spcPts val="0"/>
              </a:spcBef>
              <a:buClr>
                <a:schemeClr val="dk1"/>
              </a:buClr>
              <a:buSzPts val="2380"/>
            </a:pPr>
            <a:r>
              <a:rPr lang="en-GB" dirty="0" smtClean="0"/>
              <a:t>Exceed customer expectations</a:t>
            </a:r>
          </a:p>
          <a:p>
            <a:pPr>
              <a:lnSpc>
                <a:spcPct val="80000"/>
              </a:lnSpc>
              <a:spcBef>
                <a:spcPts val="0"/>
              </a:spcBef>
              <a:buClr>
                <a:schemeClr val="dk1"/>
              </a:buClr>
              <a:buSzPts val="2380"/>
            </a:pPr>
            <a:r>
              <a:rPr lang="en-GB" dirty="0" smtClean="0"/>
              <a:t>Build great customer relationships to boost retention and repeat business</a:t>
            </a:r>
          </a:p>
          <a:p>
            <a:pPr>
              <a:lnSpc>
                <a:spcPct val="80000"/>
              </a:lnSpc>
              <a:spcBef>
                <a:spcPts val="0"/>
              </a:spcBef>
              <a:buClr>
                <a:schemeClr val="dk1"/>
              </a:buClr>
              <a:buSzPts val="2380"/>
            </a:pPr>
            <a:r>
              <a:rPr lang="en-GB" dirty="0" smtClean="0"/>
              <a:t>Resolve problems and complaints and use them to improve service. </a:t>
            </a:r>
            <a:endParaRPr dirty="0"/>
          </a:p>
        </p:txBody>
      </p:sp>
    </p:spTree>
    <p:extLst>
      <p:ext uri="{BB962C8B-B14F-4D97-AF65-F5344CB8AC3E}">
        <p14:creationId xmlns:p14="http://schemas.microsoft.com/office/powerpoint/2010/main" val="204712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320290" y="135255"/>
            <a:ext cx="8037513" cy="6472809"/>
          </a:xfrm>
          <a:prstGeom prst="rect">
            <a:avLst/>
          </a:prstGeom>
        </p:spPr>
      </p:pic>
      <p:sp>
        <p:nvSpPr>
          <p:cNvPr id="2" name="TextBox 1"/>
          <p:cNvSpPr txBox="1"/>
          <p:nvPr/>
        </p:nvSpPr>
        <p:spPr>
          <a:xfrm>
            <a:off x="426720" y="658368"/>
            <a:ext cx="1893570" cy="1754326"/>
          </a:xfrm>
          <a:prstGeom prst="rect">
            <a:avLst/>
          </a:prstGeom>
          <a:noFill/>
        </p:spPr>
        <p:txBody>
          <a:bodyPr wrap="square" rtlCol="0">
            <a:spAutoFit/>
          </a:bodyPr>
          <a:lstStyle/>
          <a:p>
            <a:r>
              <a:rPr lang="en-GB" dirty="0" smtClean="0"/>
              <a:t>Marketing and customer service teams work together in a number of ways including: </a:t>
            </a:r>
            <a:endParaRPr lang="en-GB" dirty="0"/>
          </a:p>
        </p:txBody>
      </p:sp>
    </p:spTree>
    <p:extLst>
      <p:ext uri="{BB962C8B-B14F-4D97-AF65-F5344CB8AC3E}">
        <p14:creationId xmlns:p14="http://schemas.microsoft.com/office/powerpoint/2010/main" val="141922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Marketing Activities which organisations could use include: </a:t>
            </a:r>
            <a:endParaRPr lang="en-GB" b="1" dirty="0"/>
          </a:p>
        </p:txBody>
      </p:sp>
      <p:sp>
        <p:nvSpPr>
          <p:cNvPr id="3" name="Content Placeholder 2"/>
          <p:cNvSpPr>
            <a:spLocks noGrp="1"/>
          </p:cNvSpPr>
          <p:nvPr>
            <p:ph idx="1"/>
          </p:nvPr>
        </p:nvSpPr>
        <p:spPr/>
        <p:txBody>
          <a:bodyPr/>
          <a:lstStyle/>
          <a:p>
            <a:r>
              <a:rPr lang="en-GB" dirty="0"/>
              <a:t>Market segmentation – identifying appropriate target markets for a travel and tourism product/service.</a:t>
            </a:r>
          </a:p>
          <a:p>
            <a:r>
              <a:rPr lang="en-GB" dirty="0"/>
              <a:t>Researching customer needs and preferences.</a:t>
            </a:r>
          </a:p>
          <a:p>
            <a:r>
              <a:rPr lang="en-GB" dirty="0"/>
              <a:t>Establishing demand for a T&amp;T product or service.</a:t>
            </a:r>
          </a:p>
          <a:p>
            <a:r>
              <a:rPr lang="en-GB" dirty="0"/>
              <a:t>Promotional activities to influence key customer perceptions </a:t>
            </a:r>
          </a:p>
          <a:p>
            <a:r>
              <a:rPr lang="en-GB" dirty="0"/>
              <a:t>Communication with customers to stimulate demand and to persuade them to buy the product or service</a:t>
            </a:r>
          </a:p>
          <a:p>
            <a:r>
              <a:rPr lang="en-GB" dirty="0"/>
              <a:t>Obtaining and interpreting feedback from customers</a:t>
            </a:r>
          </a:p>
          <a:p>
            <a:pPr marL="0" indent="0">
              <a:buNone/>
            </a:pPr>
            <a:endParaRPr lang="en-GB" dirty="0"/>
          </a:p>
        </p:txBody>
      </p:sp>
    </p:spTree>
    <p:extLst>
      <p:ext uri="{BB962C8B-B14F-4D97-AF65-F5344CB8AC3E}">
        <p14:creationId xmlns:p14="http://schemas.microsoft.com/office/powerpoint/2010/main" val="1179349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1591</Words>
  <Application>Microsoft Office PowerPoint</Application>
  <PresentationFormat>Widescreen</PresentationFormat>
  <Paragraphs>146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Century Gothic</vt:lpstr>
      <vt:lpstr>Noto Sans Symbols</vt:lpstr>
      <vt:lpstr>Office Theme</vt:lpstr>
      <vt:lpstr>Tourism Marketing</vt:lpstr>
      <vt:lpstr>Learning Aim A</vt:lpstr>
      <vt:lpstr>Products and services of the tourism industries</vt:lpstr>
      <vt:lpstr>What is Marketing? </vt:lpstr>
      <vt:lpstr>Marketing</vt:lpstr>
      <vt:lpstr>What are the principles of marketing?</vt:lpstr>
      <vt:lpstr>Marketing activities to attract and retain customers (Inter-relationships)</vt:lpstr>
      <vt:lpstr>PowerPoint Presentation</vt:lpstr>
      <vt:lpstr>Marketing Activities which organisations could use include: </vt:lpstr>
      <vt:lpstr>Promotional activities to influence key customer perceptions – how do they do this? </vt:lpstr>
      <vt:lpstr>How can an organisation obtain and interpret feedback? </vt:lpstr>
      <vt:lpstr>How can an organisation obtain and interpret feedback? </vt:lpstr>
      <vt:lpstr>What is Customer Service? </vt:lpstr>
      <vt:lpstr>Good customer service</vt:lpstr>
      <vt:lpstr>Consequences of good customer service</vt:lpstr>
      <vt:lpstr>Poor customer service</vt:lpstr>
      <vt:lpstr>Consequences of poor customer service</vt:lpstr>
      <vt:lpstr>Task - customer service</vt:lpstr>
      <vt:lpstr>PowerPoint Presentation</vt:lpstr>
      <vt:lpstr>Task - Consequences of good and poor customer service</vt:lpstr>
      <vt:lpstr>PowerPoint Presentation</vt:lpstr>
      <vt:lpstr>Reading Task</vt:lpstr>
      <vt:lpstr>Interrelationships between marketing and customer service in T&amp;T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Marketing</dc:title>
  <dc:creator>Mrs A Yates</dc:creator>
  <cp:lastModifiedBy>Helen Sharp</cp:lastModifiedBy>
  <cp:revision>32</cp:revision>
  <dcterms:created xsi:type="dcterms:W3CDTF">2020-02-04T19:55:35Z</dcterms:created>
  <dcterms:modified xsi:type="dcterms:W3CDTF">2022-01-17T16:15:07Z</dcterms:modified>
</cp:coreProperties>
</file>