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58" r:id="rId4"/>
    <p:sldId id="277" r:id="rId5"/>
    <p:sldId id="279" r:id="rId6"/>
    <p:sldId id="280" r:id="rId7"/>
    <p:sldId id="281" r:id="rId8"/>
    <p:sldId id="282" r:id="rId9"/>
    <p:sldId id="283" r:id="rId10"/>
    <p:sldId id="284" r:id="rId11"/>
    <p:sldId id="266" r:id="rId12"/>
    <p:sldId id="259" r:id="rId13"/>
    <p:sldId id="269" r:id="rId14"/>
    <p:sldId id="270" r:id="rId15"/>
    <p:sldId id="271" r:id="rId16"/>
    <p:sldId id="263" r:id="rId17"/>
    <p:sldId id="260" r:id="rId18"/>
    <p:sldId id="273" r:id="rId19"/>
    <p:sldId id="285" r:id="rId20"/>
    <p:sldId id="274" r:id="rId21"/>
    <p:sldId id="275" r:id="rId22"/>
    <p:sldId id="27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0" d="100"/>
          <a:sy n="80" d="100"/>
        </p:scale>
        <p:origin x="120" y="7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B21532-6B3F-45A5-8E74-55A6304A8C50}" type="datetimeFigureOut">
              <a:rPr lang="en-GB" smtClean="0"/>
              <a:t>18/01/2022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B151F9-E3D0-4E9C-960A-DC82BA32C4F1}" type="slidenum">
              <a:rPr lang="en-GB" smtClean="0"/>
              <a:t>‹#›</a:t>
            </a:fld>
            <a:endParaRPr lang="en-GB"/>
          </a:p>
        </p:txBody>
      </p:sp>
    </p:spTree>
    <p:extLst>
      <p:ext uri="{BB962C8B-B14F-4D97-AF65-F5344CB8AC3E}">
        <p14:creationId xmlns:p14="http://schemas.microsoft.com/office/powerpoint/2010/main" val="2988019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50" name="Google Shape;250;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678177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432262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5" name="Google Shape;9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33817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4" name="Google Shape;10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662491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96" name="Google Shape;296;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231400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77" name="Google Shape;277;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996469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77" name="Google Shape;277;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249566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87E4D4A-717E-4DC2-BBBA-1DE23A3E50E8}" type="slidenum">
              <a:rPr lang="en-GB" smtClean="0"/>
              <a:t>19</a:t>
            </a:fld>
            <a:endParaRPr lang="en-GB"/>
          </a:p>
        </p:txBody>
      </p:sp>
    </p:spTree>
    <p:extLst>
      <p:ext uri="{BB962C8B-B14F-4D97-AF65-F5344CB8AC3E}">
        <p14:creationId xmlns:p14="http://schemas.microsoft.com/office/powerpoint/2010/main" val="28211958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77" name="Google Shape;277;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073228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77" name="Google Shape;277;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792388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77" name="Google Shape;277;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49829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75260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3" name="Google Shape;16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7612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7" name="Google Shape;17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97808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4447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20086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0" name="Google Shape;19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18140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32981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3" name="Google Shape;263;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3231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FE40494-EF69-4B4D-9D71-74743AEB2E5A}" type="datetimeFigureOut">
              <a:rPr lang="en-GB" smtClean="0"/>
              <a:t>18/01/2022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443130-877D-45E5-ADC9-CEC5F8A8214D}" type="slidenum">
              <a:rPr lang="en-GB" smtClean="0"/>
              <a:t>‹#›</a:t>
            </a:fld>
            <a:endParaRPr lang="en-GB"/>
          </a:p>
        </p:txBody>
      </p:sp>
    </p:spTree>
    <p:extLst>
      <p:ext uri="{BB962C8B-B14F-4D97-AF65-F5344CB8AC3E}">
        <p14:creationId xmlns:p14="http://schemas.microsoft.com/office/powerpoint/2010/main" val="2731568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FE40494-EF69-4B4D-9D71-74743AEB2E5A}" type="datetimeFigureOut">
              <a:rPr lang="en-GB" smtClean="0"/>
              <a:t>18/01/2022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443130-877D-45E5-ADC9-CEC5F8A8214D}" type="slidenum">
              <a:rPr lang="en-GB" smtClean="0"/>
              <a:t>‹#›</a:t>
            </a:fld>
            <a:endParaRPr lang="en-GB"/>
          </a:p>
        </p:txBody>
      </p:sp>
    </p:spTree>
    <p:extLst>
      <p:ext uri="{BB962C8B-B14F-4D97-AF65-F5344CB8AC3E}">
        <p14:creationId xmlns:p14="http://schemas.microsoft.com/office/powerpoint/2010/main" val="3305363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FE40494-EF69-4B4D-9D71-74743AEB2E5A}" type="datetimeFigureOut">
              <a:rPr lang="en-GB" smtClean="0"/>
              <a:t>18/01/2022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443130-877D-45E5-ADC9-CEC5F8A8214D}" type="slidenum">
              <a:rPr lang="en-GB" smtClean="0"/>
              <a:t>‹#›</a:t>
            </a:fld>
            <a:endParaRPr lang="en-GB"/>
          </a:p>
        </p:txBody>
      </p:sp>
    </p:spTree>
    <p:extLst>
      <p:ext uri="{BB962C8B-B14F-4D97-AF65-F5344CB8AC3E}">
        <p14:creationId xmlns:p14="http://schemas.microsoft.com/office/powerpoint/2010/main" val="645259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FE40494-EF69-4B4D-9D71-74743AEB2E5A}" type="datetimeFigureOut">
              <a:rPr lang="en-GB" smtClean="0"/>
              <a:t>18/01/2022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443130-877D-45E5-ADC9-CEC5F8A8214D}" type="slidenum">
              <a:rPr lang="en-GB" smtClean="0"/>
              <a:t>‹#›</a:t>
            </a:fld>
            <a:endParaRPr lang="en-GB"/>
          </a:p>
        </p:txBody>
      </p:sp>
    </p:spTree>
    <p:extLst>
      <p:ext uri="{BB962C8B-B14F-4D97-AF65-F5344CB8AC3E}">
        <p14:creationId xmlns:p14="http://schemas.microsoft.com/office/powerpoint/2010/main" val="2020198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FE40494-EF69-4B4D-9D71-74743AEB2E5A}" type="datetimeFigureOut">
              <a:rPr lang="en-GB" smtClean="0"/>
              <a:t>18/01/2022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443130-877D-45E5-ADC9-CEC5F8A8214D}" type="slidenum">
              <a:rPr lang="en-GB" smtClean="0"/>
              <a:t>‹#›</a:t>
            </a:fld>
            <a:endParaRPr lang="en-GB"/>
          </a:p>
        </p:txBody>
      </p:sp>
    </p:spTree>
    <p:extLst>
      <p:ext uri="{BB962C8B-B14F-4D97-AF65-F5344CB8AC3E}">
        <p14:creationId xmlns:p14="http://schemas.microsoft.com/office/powerpoint/2010/main" val="1682491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FE40494-EF69-4B4D-9D71-74743AEB2E5A}" type="datetimeFigureOut">
              <a:rPr lang="en-GB" smtClean="0"/>
              <a:t>18/01/2022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F443130-877D-45E5-ADC9-CEC5F8A8214D}" type="slidenum">
              <a:rPr lang="en-GB" smtClean="0"/>
              <a:t>‹#›</a:t>
            </a:fld>
            <a:endParaRPr lang="en-GB"/>
          </a:p>
        </p:txBody>
      </p:sp>
    </p:spTree>
    <p:extLst>
      <p:ext uri="{BB962C8B-B14F-4D97-AF65-F5344CB8AC3E}">
        <p14:creationId xmlns:p14="http://schemas.microsoft.com/office/powerpoint/2010/main" val="1074138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FE40494-EF69-4B4D-9D71-74743AEB2E5A}" type="datetimeFigureOut">
              <a:rPr lang="en-GB" smtClean="0"/>
              <a:t>18/01/2022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F443130-877D-45E5-ADC9-CEC5F8A8214D}" type="slidenum">
              <a:rPr lang="en-GB" smtClean="0"/>
              <a:t>‹#›</a:t>
            </a:fld>
            <a:endParaRPr lang="en-GB"/>
          </a:p>
        </p:txBody>
      </p:sp>
    </p:spTree>
    <p:extLst>
      <p:ext uri="{BB962C8B-B14F-4D97-AF65-F5344CB8AC3E}">
        <p14:creationId xmlns:p14="http://schemas.microsoft.com/office/powerpoint/2010/main" val="1492110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FE40494-EF69-4B4D-9D71-74743AEB2E5A}" type="datetimeFigureOut">
              <a:rPr lang="en-GB" smtClean="0"/>
              <a:t>18/01/2022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F443130-877D-45E5-ADC9-CEC5F8A8214D}" type="slidenum">
              <a:rPr lang="en-GB" smtClean="0"/>
              <a:t>‹#›</a:t>
            </a:fld>
            <a:endParaRPr lang="en-GB"/>
          </a:p>
        </p:txBody>
      </p:sp>
    </p:spTree>
    <p:extLst>
      <p:ext uri="{BB962C8B-B14F-4D97-AF65-F5344CB8AC3E}">
        <p14:creationId xmlns:p14="http://schemas.microsoft.com/office/powerpoint/2010/main" val="1673671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E40494-EF69-4B4D-9D71-74743AEB2E5A}" type="datetimeFigureOut">
              <a:rPr lang="en-GB" smtClean="0"/>
              <a:t>18/01/2022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F443130-877D-45E5-ADC9-CEC5F8A8214D}" type="slidenum">
              <a:rPr lang="en-GB" smtClean="0"/>
              <a:t>‹#›</a:t>
            </a:fld>
            <a:endParaRPr lang="en-GB"/>
          </a:p>
        </p:txBody>
      </p:sp>
    </p:spTree>
    <p:extLst>
      <p:ext uri="{BB962C8B-B14F-4D97-AF65-F5344CB8AC3E}">
        <p14:creationId xmlns:p14="http://schemas.microsoft.com/office/powerpoint/2010/main" val="3709047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FE40494-EF69-4B4D-9D71-74743AEB2E5A}" type="datetimeFigureOut">
              <a:rPr lang="en-GB" smtClean="0"/>
              <a:t>18/01/2022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F443130-877D-45E5-ADC9-CEC5F8A8214D}" type="slidenum">
              <a:rPr lang="en-GB" smtClean="0"/>
              <a:t>‹#›</a:t>
            </a:fld>
            <a:endParaRPr lang="en-GB"/>
          </a:p>
        </p:txBody>
      </p:sp>
    </p:spTree>
    <p:extLst>
      <p:ext uri="{BB962C8B-B14F-4D97-AF65-F5344CB8AC3E}">
        <p14:creationId xmlns:p14="http://schemas.microsoft.com/office/powerpoint/2010/main" val="2048788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FE40494-EF69-4B4D-9D71-74743AEB2E5A}" type="datetimeFigureOut">
              <a:rPr lang="en-GB" smtClean="0"/>
              <a:t>18/01/2022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F443130-877D-45E5-ADC9-CEC5F8A8214D}" type="slidenum">
              <a:rPr lang="en-GB" smtClean="0"/>
              <a:t>‹#›</a:t>
            </a:fld>
            <a:endParaRPr lang="en-GB"/>
          </a:p>
        </p:txBody>
      </p:sp>
    </p:spTree>
    <p:extLst>
      <p:ext uri="{BB962C8B-B14F-4D97-AF65-F5344CB8AC3E}">
        <p14:creationId xmlns:p14="http://schemas.microsoft.com/office/powerpoint/2010/main" val="714486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E40494-EF69-4B4D-9D71-74743AEB2E5A}" type="datetimeFigureOut">
              <a:rPr lang="en-GB" smtClean="0"/>
              <a:t>18/01/2022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443130-877D-45E5-ADC9-CEC5F8A8214D}" type="slidenum">
              <a:rPr lang="en-GB" smtClean="0"/>
              <a:t>‹#›</a:t>
            </a:fld>
            <a:endParaRPr lang="en-GB"/>
          </a:p>
        </p:txBody>
      </p:sp>
    </p:spTree>
    <p:extLst>
      <p:ext uri="{BB962C8B-B14F-4D97-AF65-F5344CB8AC3E}">
        <p14:creationId xmlns:p14="http://schemas.microsoft.com/office/powerpoint/2010/main" val="16183513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BkRCbkOyQF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www.youtube.com/watch?v=lYs24HDhB9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www.tripadvisor.co.uk/Attractions-g635924-Activities-Godalming_Surrey_England.html"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hyperlink" Target="https://www.feefo.com/en-GB/reviews/tui-uk?displayFeedbackType=BOTH&amp;timeFrame=YEAR" TargetMode="External"/><Relationship Id="rId4" Type="http://schemas.openxmlformats.org/officeDocument/2006/relationships/hyperlink" Target="https://uk.trustpilot.com/review/www.hilton.co.uk"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rocketmarketinggroup.com/5-reasons-why-customer-loyalty-programmes-are-so-important/"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hyperlink" Target="https://www.tiqets.com/venues/blog/attracting-repeat-visitors/" TargetMode="External"/><Relationship Id="rId5" Type="http://schemas.openxmlformats.org/officeDocument/2006/relationships/hyperlink" Target="https://www.travelperk.com/blog/airline-loyalty-programs-comparison/" TargetMode="External"/><Relationship Id="rId4" Type="http://schemas.openxmlformats.org/officeDocument/2006/relationships/hyperlink" Target="https://www.travelperk.com/blog/best-corporate-hotel-loyalty-programs-europe/" TargetMode="Externa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18.xml"/><Relationship Id="rId7" Type="http://schemas.openxmlformats.org/officeDocument/2006/relationships/image" Target="../media/image10.emf"/><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hyperlink" Target="https://www.brandwatch.com/case-studies/american-airlines/view/" TargetMode="External"/><Relationship Id="rId4" Type="http://schemas.openxmlformats.org/officeDocument/2006/relationships/hyperlink" Target="https://www.brandwatch.com/case-studies/virgin-holidays-digital/view/" TargetMode="External"/><Relationship Id="rId9" Type="http://schemas.openxmlformats.org/officeDocument/2006/relationships/image" Target="../media/image11.e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GB" sz="4400" b="1" dirty="0" smtClean="0">
                <a:solidFill>
                  <a:srgbClr val="FF0000"/>
                </a:solidFill>
              </a:rPr>
              <a:t>Lesson 2</a:t>
            </a:r>
            <a:br>
              <a:rPr lang="en-GB" sz="4400" b="1" dirty="0" smtClean="0">
                <a:solidFill>
                  <a:srgbClr val="FF0000"/>
                </a:solidFill>
              </a:rPr>
            </a:br>
            <a:r>
              <a:rPr lang="en-GB" sz="4400" b="1" dirty="0" smtClean="0">
                <a:solidFill>
                  <a:srgbClr val="FF0000"/>
                </a:solidFill>
              </a:rPr>
              <a:t>A2</a:t>
            </a:r>
            <a:endParaRPr lang="en-GB" sz="4400" b="1" dirty="0">
              <a:solidFill>
                <a:srgbClr val="FF0000"/>
              </a:solidFill>
            </a:endParaRPr>
          </a:p>
        </p:txBody>
      </p:sp>
      <p:sp>
        <p:nvSpPr>
          <p:cNvPr id="6" name="Picture Placeholder 5"/>
          <p:cNvSpPr>
            <a:spLocks noGrp="1"/>
          </p:cNvSpPr>
          <p:nvPr>
            <p:ph type="pic" idx="1"/>
          </p:nvPr>
        </p:nvSpPr>
        <p:spPr/>
      </p:sp>
      <p:sp>
        <p:nvSpPr>
          <p:cNvPr id="7" name="Text Placeholder 6"/>
          <p:cNvSpPr>
            <a:spLocks noGrp="1"/>
          </p:cNvSpPr>
          <p:nvPr>
            <p:ph type="body" sz="half" idx="2"/>
          </p:nvPr>
        </p:nvSpPr>
        <p:spPr/>
        <p:txBody>
          <a:bodyPr>
            <a:normAutofit/>
          </a:bodyPr>
          <a:lstStyle/>
          <a:p>
            <a:pPr algn="ctr"/>
            <a:r>
              <a:rPr lang="en-GB" sz="4000" dirty="0" smtClean="0"/>
              <a:t>Influencing Customer Decisions and Meeting Needs.</a:t>
            </a:r>
            <a:endParaRPr lang="en-GB" sz="4000" dirty="0"/>
          </a:p>
        </p:txBody>
      </p:sp>
      <p:pic>
        <p:nvPicPr>
          <p:cNvPr id="4" name="Picture 3" descr="Impact of Individual Decision-making Styles on Marketing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3188" y="987425"/>
            <a:ext cx="6296585" cy="4997969"/>
          </a:xfrm>
          <a:prstGeom prst="rect">
            <a:avLst/>
          </a:prstGeom>
        </p:spPr>
      </p:pic>
    </p:spTree>
    <p:extLst>
      <p:ext uri="{BB962C8B-B14F-4D97-AF65-F5344CB8AC3E}">
        <p14:creationId xmlns:p14="http://schemas.microsoft.com/office/powerpoint/2010/main" val="14100630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4"/>
          <p:cNvSpPr/>
          <p:nvPr/>
        </p:nvSpPr>
        <p:spPr>
          <a:xfrm>
            <a:off x="1524000" y="1"/>
            <a:ext cx="4572000" cy="3429000"/>
          </a:xfrm>
          <a:prstGeom prst="rect">
            <a:avLst/>
          </a:prstGeom>
          <a:solidFill>
            <a:schemeClr val="lt1"/>
          </a:solidFill>
          <a:ln w="12700" cap="flat" cmpd="sng">
            <a:solidFill>
              <a:srgbClr val="9333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93" name="Google Shape;193;p14"/>
          <p:cNvSpPr/>
          <p:nvPr/>
        </p:nvSpPr>
        <p:spPr>
          <a:xfrm>
            <a:off x="6096000" y="1"/>
            <a:ext cx="4572000" cy="3428999"/>
          </a:xfrm>
          <a:prstGeom prst="rect">
            <a:avLst/>
          </a:prstGeom>
          <a:solidFill>
            <a:schemeClr val="lt1"/>
          </a:solidFill>
          <a:ln w="12700" cap="flat" cmpd="sng">
            <a:solidFill>
              <a:srgbClr val="9333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94" name="Google Shape;194;p14"/>
          <p:cNvSpPr/>
          <p:nvPr/>
        </p:nvSpPr>
        <p:spPr>
          <a:xfrm>
            <a:off x="6096000" y="3429000"/>
            <a:ext cx="4572000" cy="3429000"/>
          </a:xfrm>
          <a:prstGeom prst="rect">
            <a:avLst/>
          </a:prstGeom>
          <a:solidFill>
            <a:schemeClr val="lt1"/>
          </a:solidFill>
          <a:ln w="12700" cap="flat" cmpd="sng">
            <a:solidFill>
              <a:srgbClr val="9333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95" name="Google Shape;195;p14"/>
          <p:cNvSpPr/>
          <p:nvPr/>
        </p:nvSpPr>
        <p:spPr>
          <a:xfrm>
            <a:off x="1524000" y="3429000"/>
            <a:ext cx="4572000" cy="3429001"/>
          </a:xfrm>
          <a:prstGeom prst="rect">
            <a:avLst/>
          </a:prstGeom>
          <a:solidFill>
            <a:schemeClr val="lt1"/>
          </a:solidFill>
          <a:ln w="12700" cap="flat" cmpd="sng">
            <a:solidFill>
              <a:srgbClr val="9333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96" name="Google Shape;196;p14"/>
          <p:cNvSpPr txBox="1"/>
          <p:nvPr/>
        </p:nvSpPr>
        <p:spPr>
          <a:xfrm>
            <a:off x="1524001" y="0"/>
            <a:ext cx="266368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Century Gothic"/>
                <a:ea typeface="Century Gothic"/>
                <a:cs typeface="Century Gothic"/>
                <a:sym typeface="Century Gothic"/>
              </a:rPr>
              <a:t>Geographic</a:t>
            </a:r>
            <a:endParaRPr/>
          </a:p>
        </p:txBody>
      </p:sp>
      <p:sp>
        <p:nvSpPr>
          <p:cNvPr id="197" name="Google Shape;197;p14"/>
          <p:cNvSpPr txBox="1"/>
          <p:nvPr/>
        </p:nvSpPr>
        <p:spPr>
          <a:xfrm>
            <a:off x="8824404" y="1"/>
            <a:ext cx="184359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Century Gothic"/>
                <a:ea typeface="Century Gothic"/>
                <a:cs typeface="Century Gothic"/>
                <a:sym typeface="Century Gothic"/>
              </a:rPr>
              <a:t>Demographic</a:t>
            </a:r>
            <a:endParaRPr/>
          </a:p>
        </p:txBody>
      </p:sp>
      <p:sp>
        <p:nvSpPr>
          <p:cNvPr id="198" name="Google Shape;198;p14"/>
          <p:cNvSpPr txBox="1"/>
          <p:nvPr/>
        </p:nvSpPr>
        <p:spPr>
          <a:xfrm>
            <a:off x="1524001" y="6488667"/>
            <a:ext cx="266368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Century Gothic"/>
                <a:ea typeface="Century Gothic"/>
                <a:cs typeface="Century Gothic"/>
                <a:sym typeface="Century Gothic"/>
              </a:rPr>
              <a:t>Behavioural</a:t>
            </a:r>
            <a:endParaRPr/>
          </a:p>
        </p:txBody>
      </p:sp>
      <p:sp>
        <p:nvSpPr>
          <p:cNvPr id="199" name="Google Shape;199;p14"/>
          <p:cNvSpPr txBox="1"/>
          <p:nvPr/>
        </p:nvSpPr>
        <p:spPr>
          <a:xfrm>
            <a:off x="8513686" y="6488668"/>
            <a:ext cx="202842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Century Gothic"/>
                <a:ea typeface="Century Gothic"/>
                <a:cs typeface="Century Gothic"/>
                <a:sym typeface="Century Gothic"/>
              </a:rPr>
              <a:t>Psychographic</a:t>
            </a:r>
            <a:endParaRPr/>
          </a:p>
        </p:txBody>
      </p:sp>
      <p:pic>
        <p:nvPicPr>
          <p:cNvPr id="201" name="Google Shape;201;p14" descr="A1 Road Sign clip art Free vector in Open office drawing svg ..."/>
          <p:cNvPicPr preferRelativeResize="0"/>
          <p:nvPr/>
        </p:nvPicPr>
        <p:blipFill rotWithShape="1">
          <a:blip r:embed="rId3">
            <a:alphaModFix/>
          </a:blip>
          <a:srcRect/>
          <a:stretch/>
        </p:blipFill>
        <p:spPr>
          <a:xfrm>
            <a:off x="104683" y="6302999"/>
            <a:ext cx="757727" cy="468528"/>
          </a:xfrm>
          <a:prstGeom prst="rect">
            <a:avLst/>
          </a:prstGeom>
          <a:noFill/>
          <a:ln>
            <a:noFill/>
          </a:ln>
        </p:spPr>
      </p:pic>
      <p:sp>
        <p:nvSpPr>
          <p:cNvPr id="202" name="Google Shape;202;p14"/>
          <p:cNvSpPr/>
          <p:nvPr/>
        </p:nvSpPr>
        <p:spPr>
          <a:xfrm>
            <a:off x="104683" y="115410"/>
            <a:ext cx="1315744" cy="2459114"/>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dirty="0">
                <a:solidFill>
                  <a:srgbClr val="9E2D69"/>
                </a:solidFill>
                <a:latin typeface="Century Gothic"/>
                <a:ea typeface="Century Gothic"/>
                <a:cs typeface="Century Gothic"/>
                <a:sym typeface="Century Gothic"/>
              </a:rPr>
              <a:t>Geographic</a:t>
            </a:r>
            <a:endParaRPr dirty="0"/>
          </a:p>
          <a:p>
            <a:pPr marL="0" marR="0" lvl="0" indent="0" algn="ctr" rtl="0">
              <a:spcBef>
                <a:spcPts val="0"/>
              </a:spcBef>
              <a:spcAft>
                <a:spcPts val="0"/>
              </a:spcAft>
              <a:buNone/>
            </a:pPr>
            <a:endParaRPr sz="1400" dirty="0">
              <a:solidFill>
                <a:srgbClr val="9E2D69"/>
              </a:solidFill>
              <a:latin typeface="Century Gothic"/>
              <a:ea typeface="Century Gothic"/>
              <a:cs typeface="Century Gothic"/>
              <a:sym typeface="Century Gothic"/>
            </a:endParaRPr>
          </a:p>
          <a:p>
            <a:pPr marL="0" marR="0" lvl="0" indent="0" algn="ctr" rtl="0">
              <a:spcBef>
                <a:spcPts val="0"/>
              </a:spcBef>
              <a:spcAft>
                <a:spcPts val="0"/>
              </a:spcAft>
              <a:buNone/>
            </a:pPr>
            <a:r>
              <a:rPr lang="en-GB" sz="1400" dirty="0">
                <a:solidFill>
                  <a:srgbClr val="9E2D69"/>
                </a:solidFill>
                <a:latin typeface="Century Gothic"/>
                <a:ea typeface="Century Gothic"/>
                <a:cs typeface="Century Gothic"/>
                <a:sym typeface="Century Gothic"/>
              </a:rPr>
              <a:t>Location</a:t>
            </a:r>
            <a:endParaRPr dirty="0"/>
          </a:p>
          <a:p>
            <a:pPr marL="0" marR="0" lvl="0" indent="0" algn="ctr" rtl="0">
              <a:spcBef>
                <a:spcPts val="0"/>
              </a:spcBef>
              <a:spcAft>
                <a:spcPts val="0"/>
              </a:spcAft>
              <a:buNone/>
            </a:pPr>
            <a:r>
              <a:rPr lang="en-GB" sz="1400" dirty="0">
                <a:solidFill>
                  <a:srgbClr val="9E2D69"/>
                </a:solidFill>
                <a:latin typeface="Century Gothic"/>
                <a:ea typeface="Century Gothic"/>
                <a:cs typeface="Century Gothic"/>
                <a:sym typeface="Century Gothic"/>
              </a:rPr>
              <a:t>Region</a:t>
            </a:r>
            <a:endParaRPr dirty="0"/>
          </a:p>
          <a:p>
            <a:pPr marL="0" marR="0" lvl="0" indent="0" algn="ctr" rtl="0">
              <a:spcBef>
                <a:spcPts val="0"/>
              </a:spcBef>
              <a:spcAft>
                <a:spcPts val="0"/>
              </a:spcAft>
              <a:buNone/>
            </a:pPr>
            <a:r>
              <a:rPr lang="en-GB" sz="1400" dirty="0">
                <a:solidFill>
                  <a:srgbClr val="9E2D69"/>
                </a:solidFill>
                <a:latin typeface="Century Gothic"/>
                <a:ea typeface="Century Gothic"/>
                <a:cs typeface="Century Gothic"/>
                <a:sym typeface="Century Gothic"/>
              </a:rPr>
              <a:t>Urban/Rural</a:t>
            </a:r>
            <a:endParaRPr dirty="0"/>
          </a:p>
          <a:p>
            <a:pPr marL="0" marR="0" lvl="0" indent="0" algn="ctr" rtl="0">
              <a:spcBef>
                <a:spcPts val="0"/>
              </a:spcBef>
              <a:spcAft>
                <a:spcPts val="0"/>
              </a:spcAft>
              <a:buNone/>
            </a:pPr>
            <a:r>
              <a:rPr lang="en-GB" sz="1400" dirty="0">
                <a:solidFill>
                  <a:srgbClr val="9E2D69"/>
                </a:solidFill>
                <a:latin typeface="Century Gothic"/>
                <a:ea typeface="Century Gothic"/>
                <a:cs typeface="Century Gothic"/>
                <a:sym typeface="Century Gothic"/>
              </a:rPr>
              <a:t>ACORN</a:t>
            </a:r>
            <a:endParaRPr dirty="0"/>
          </a:p>
        </p:txBody>
      </p:sp>
      <p:sp>
        <p:nvSpPr>
          <p:cNvPr id="203" name="Google Shape;203;p14"/>
          <p:cNvSpPr/>
          <p:nvPr/>
        </p:nvSpPr>
        <p:spPr>
          <a:xfrm>
            <a:off x="10771573" y="369332"/>
            <a:ext cx="1315744" cy="2459114"/>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200">
                <a:solidFill>
                  <a:srgbClr val="9E2D69"/>
                </a:solidFill>
                <a:latin typeface="Century Gothic"/>
                <a:ea typeface="Century Gothic"/>
                <a:cs typeface="Century Gothic"/>
                <a:sym typeface="Century Gothic"/>
              </a:rPr>
              <a:t>Demographic</a:t>
            </a:r>
            <a:endParaRPr/>
          </a:p>
          <a:p>
            <a:pPr marL="0" marR="0" lvl="0" indent="0" algn="ctr" rtl="0">
              <a:spcBef>
                <a:spcPts val="0"/>
              </a:spcBef>
              <a:spcAft>
                <a:spcPts val="0"/>
              </a:spcAft>
              <a:buNone/>
            </a:pPr>
            <a:endParaRPr sz="1200">
              <a:solidFill>
                <a:srgbClr val="9E2D69"/>
              </a:solidFill>
              <a:latin typeface="Century Gothic"/>
              <a:ea typeface="Century Gothic"/>
              <a:cs typeface="Century Gothic"/>
              <a:sym typeface="Century Gothic"/>
            </a:endParaRPr>
          </a:p>
          <a:p>
            <a:pPr marL="0" marR="0" lvl="0" indent="0" algn="ctr" rtl="0">
              <a:spcBef>
                <a:spcPts val="0"/>
              </a:spcBef>
              <a:spcAft>
                <a:spcPts val="0"/>
              </a:spcAft>
              <a:buNone/>
            </a:pPr>
            <a:r>
              <a:rPr lang="en-GB" sz="1200">
                <a:solidFill>
                  <a:srgbClr val="9E2D69"/>
                </a:solidFill>
                <a:latin typeface="Century Gothic"/>
                <a:ea typeface="Century Gothic"/>
                <a:cs typeface="Century Gothic"/>
                <a:sym typeface="Century Gothic"/>
              </a:rPr>
              <a:t>Age</a:t>
            </a:r>
            <a:endParaRPr/>
          </a:p>
          <a:p>
            <a:pPr marL="0" marR="0" lvl="0" indent="0" algn="ctr" rtl="0">
              <a:spcBef>
                <a:spcPts val="0"/>
              </a:spcBef>
              <a:spcAft>
                <a:spcPts val="0"/>
              </a:spcAft>
              <a:buNone/>
            </a:pPr>
            <a:r>
              <a:rPr lang="en-GB" sz="1200">
                <a:solidFill>
                  <a:srgbClr val="9E2D69"/>
                </a:solidFill>
                <a:latin typeface="Century Gothic"/>
                <a:ea typeface="Century Gothic"/>
                <a:cs typeface="Century Gothic"/>
                <a:sym typeface="Century Gothic"/>
              </a:rPr>
              <a:t>Gender</a:t>
            </a:r>
            <a:endParaRPr/>
          </a:p>
          <a:p>
            <a:pPr marL="0" marR="0" lvl="0" indent="0" algn="ctr" rtl="0">
              <a:spcBef>
                <a:spcPts val="0"/>
              </a:spcBef>
              <a:spcAft>
                <a:spcPts val="0"/>
              </a:spcAft>
              <a:buNone/>
            </a:pPr>
            <a:r>
              <a:rPr lang="en-GB" sz="1200">
                <a:solidFill>
                  <a:srgbClr val="9E2D69"/>
                </a:solidFill>
                <a:latin typeface="Century Gothic"/>
                <a:ea typeface="Century Gothic"/>
                <a:cs typeface="Century Gothic"/>
                <a:sym typeface="Century Gothic"/>
              </a:rPr>
              <a:t>Occupation</a:t>
            </a:r>
            <a:endParaRPr/>
          </a:p>
          <a:p>
            <a:pPr marL="0" marR="0" lvl="0" indent="0" algn="ctr" rtl="0">
              <a:spcBef>
                <a:spcPts val="0"/>
              </a:spcBef>
              <a:spcAft>
                <a:spcPts val="0"/>
              </a:spcAft>
              <a:buNone/>
            </a:pPr>
            <a:r>
              <a:rPr lang="en-GB" sz="1200">
                <a:solidFill>
                  <a:srgbClr val="9E2D69"/>
                </a:solidFill>
                <a:latin typeface="Century Gothic"/>
                <a:ea typeface="Century Gothic"/>
                <a:cs typeface="Century Gothic"/>
                <a:sym typeface="Century Gothic"/>
              </a:rPr>
              <a:t>Socio-economic group</a:t>
            </a:r>
            <a:endParaRPr/>
          </a:p>
        </p:txBody>
      </p:sp>
      <p:sp>
        <p:nvSpPr>
          <p:cNvPr id="204" name="Google Shape;204;p14"/>
          <p:cNvSpPr/>
          <p:nvPr/>
        </p:nvSpPr>
        <p:spPr>
          <a:xfrm>
            <a:off x="97502" y="3399181"/>
            <a:ext cx="1315744" cy="2459114"/>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200">
                <a:solidFill>
                  <a:srgbClr val="9E2D69"/>
                </a:solidFill>
                <a:latin typeface="Century Gothic"/>
                <a:ea typeface="Century Gothic"/>
                <a:cs typeface="Century Gothic"/>
                <a:sym typeface="Century Gothic"/>
              </a:rPr>
              <a:t>Behavioural </a:t>
            </a:r>
            <a:endParaRPr/>
          </a:p>
          <a:p>
            <a:pPr marL="0" marR="0" lvl="0" indent="0" algn="ctr" rtl="0">
              <a:spcBef>
                <a:spcPts val="0"/>
              </a:spcBef>
              <a:spcAft>
                <a:spcPts val="0"/>
              </a:spcAft>
              <a:buNone/>
            </a:pPr>
            <a:endParaRPr sz="1200">
              <a:solidFill>
                <a:srgbClr val="9E2D69"/>
              </a:solidFill>
              <a:latin typeface="Century Gothic"/>
              <a:ea typeface="Century Gothic"/>
              <a:cs typeface="Century Gothic"/>
              <a:sym typeface="Century Gothic"/>
            </a:endParaRPr>
          </a:p>
          <a:p>
            <a:pPr marL="0" marR="0" lvl="0" indent="0" algn="ctr" rtl="0">
              <a:spcBef>
                <a:spcPts val="0"/>
              </a:spcBef>
              <a:spcAft>
                <a:spcPts val="0"/>
              </a:spcAft>
              <a:buNone/>
            </a:pPr>
            <a:r>
              <a:rPr lang="en-GB" sz="1200">
                <a:solidFill>
                  <a:srgbClr val="9E2D69"/>
                </a:solidFill>
                <a:latin typeface="Century Gothic"/>
                <a:ea typeface="Century Gothic"/>
                <a:cs typeface="Century Gothic"/>
                <a:sym typeface="Century Gothic"/>
              </a:rPr>
              <a:t>Rate of usage</a:t>
            </a:r>
            <a:endParaRPr/>
          </a:p>
          <a:p>
            <a:pPr marL="0" marR="0" lvl="0" indent="0" algn="ctr" rtl="0">
              <a:spcBef>
                <a:spcPts val="0"/>
              </a:spcBef>
              <a:spcAft>
                <a:spcPts val="0"/>
              </a:spcAft>
              <a:buNone/>
            </a:pPr>
            <a:r>
              <a:rPr lang="en-GB" sz="1200">
                <a:solidFill>
                  <a:srgbClr val="9E2D69"/>
                </a:solidFill>
                <a:latin typeface="Century Gothic"/>
                <a:ea typeface="Century Gothic"/>
                <a:cs typeface="Century Gothic"/>
                <a:sym typeface="Century Gothic"/>
              </a:rPr>
              <a:t>Benefits sought</a:t>
            </a:r>
            <a:endParaRPr/>
          </a:p>
          <a:p>
            <a:pPr marL="0" marR="0" lvl="0" indent="0" algn="ctr" rtl="0">
              <a:spcBef>
                <a:spcPts val="0"/>
              </a:spcBef>
              <a:spcAft>
                <a:spcPts val="0"/>
              </a:spcAft>
              <a:buNone/>
            </a:pPr>
            <a:r>
              <a:rPr lang="en-GB" sz="1200">
                <a:solidFill>
                  <a:srgbClr val="9E2D69"/>
                </a:solidFill>
                <a:latin typeface="Century Gothic"/>
                <a:ea typeface="Century Gothic"/>
                <a:cs typeface="Century Gothic"/>
                <a:sym typeface="Century Gothic"/>
              </a:rPr>
              <a:t>Loyalty Status</a:t>
            </a:r>
            <a:endParaRPr/>
          </a:p>
          <a:p>
            <a:pPr marL="0" marR="0" lvl="0" indent="0" algn="ctr" rtl="0">
              <a:spcBef>
                <a:spcPts val="0"/>
              </a:spcBef>
              <a:spcAft>
                <a:spcPts val="0"/>
              </a:spcAft>
              <a:buNone/>
            </a:pPr>
            <a:r>
              <a:rPr lang="en-GB" sz="1200">
                <a:solidFill>
                  <a:srgbClr val="9E2D69"/>
                </a:solidFill>
                <a:latin typeface="Century Gothic"/>
                <a:ea typeface="Century Gothic"/>
                <a:cs typeface="Century Gothic"/>
                <a:sym typeface="Century Gothic"/>
              </a:rPr>
              <a:t>Readiness to purchase </a:t>
            </a:r>
            <a:endParaRPr/>
          </a:p>
        </p:txBody>
      </p:sp>
      <p:sp>
        <p:nvSpPr>
          <p:cNvPr id="205" name="Google Shape;205;p14"/>
          <p:cNvSpPr/>
          <p:nvPr/>
        </p:nvSpPr>
        <p:spPr>
          <a:xfrm>
            <a:off x="10771573" y="3429000"/>
            <a:ext cx="1315744" cy="2459114"/>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200">
                <a:solidFill>
                  <a:srgbClr val="9E2D69"/>
                </a:solidFill>
                <a:latin typeface="Century Gothic"/>
                <a:ea typeface="Century Gothic"/>
                <a:cs typeface="Century Gothic"/>
                <a:sym typeface="Century Gothic"/>
              </a:rPr>
              <a:t>Psychographic</a:t>
            </a:r>
            <a:endParaRPr/>
          </a:p>
          <a:p>
            <a:pPr marL="0" marR="0" lvl="0" indent="0" algn="ctr" rtl="0">
              <a:spcBef>
                <a:spcPts val="0"/>
              </a:spcBef>
              <a:spcAft>
                <a:spcPts val="0"/>
              </a:spcAft>
              <a:buNone/>
            </a:pPr>
            <a:endParaRPr sz="1200">
              <a:solidFill>
                <a:srgbClr val="9E2D69"/>
              </a:solidFill>
              <a:latin typeface="Century Gothic"/>
              <a:ea typeface="Century Gothic"/>
              <a:cs typeface="Century Gothic"/>
              <a:sym typeface="Century Gothic"/>
            </a:endParaRPr>
          </a:p>
          <a:p>
            <a:pPr marL="0" marR="0" lvl="0" indent="0" algn="ctr" rtl="0">
              <a:spcBef>
                <a:spcPts val="0"/>
              </a:spcBef>
              <a:spcAft>
                <a:spcPts val="0"/>
              </a:spcAft>
              <a:buNone/>
            </a:pPr>
            <a:r>
              <a:rPr lang="en-GB" sz="1200">
                <a:solidFill>
                  <a:srgbClr val="9E2D69"/>
                </a:solidFill>
                <a:latin typeface="Century Gothic"/>
                <a:ea typeface="Century Gothic"/>
                <a:cs typeface="Century Gothic"/>
                <a:sym typeface="Century Gothic"/>
              </a:rPr>
              <a:t>Personality</a:t>
            </a:r>
            <a:endParaRPr/>
          </a:p>
          <a:p>
            <a:pPr marL="0" marR="0" lvl="0" indent="0" algn="ctr" rtl="0">
              <a:spcBef>
                <a:spcPts val="0"/>
              </a:spcBef>
              <a:spcAft>
                <a:spcPts val="0"/>
              </a:spcAft>
              <a:buNone/>
            </a:pPr>
            <a:r>
              <a:rPr lang="en-GB" sz="1200">
                <a:solidFill>
                  <a:srgbClr val="9E2D69"/>
                </a:solidFill>
                <a:latin typeface="Century Gothic"/>
                <a:ea typeface="Century Gothic"/>
                <a:cs typeface="Century Gothic"/>
                <a:sym typeface="Century Gothic"/>
              </a:rPr>
              <a:t>Lifestyle</a:t>
            </a:r>
            <a:endParaRPr/>
          </a:p>
          <a:p>
            <a:pPr marL="0" marR="0" lvl="0" indent="0" algn="ctr" rtl="0">
              <a:spcBef>
                <a:spcPts val="0"/>
              </a:spcBef>
              <a:spcAft>
                <a:spcPts val="0"/>
              </a:spcAft>
              <a:buNone/>
            </a:pPr>
            <a:r>
              <a:rPr lang="en-GB" sz="1200">
                <a:solidFill>
                  <a:srgbClr val="9E2D69"/>
                </a:solidFill>
                <a:latin typeface="Century Gothic"/>
                <a:ea typeface="Century Gothic"/>
                <a:cs typeface="Century Gothic"/>
                <a:sym typeface="Century Gothic"/>
              </a:rPr>
              <a:t>Attitudes </a:t>
            </a:r>
            <a:endParaRPr/>
          </a:p>
          <a:p>
            <a:pPr marL="0" marR="0" lvl="0" indent="0" algn="ctr" rtl="0">
              <a:spcBef>
                <a:spcPts val="0"/>
              </a:spcBef>
              <a:spcAft>
                <a:spcPts val="0"/>
              </a:spcAft>
              <a:buNone/>
            </a:pPr>
            <a:r>
              <a:rPr lang="en-GB" sz="1200">
                <a:solidFill>
                  <a:srgbClr val="9E2D69"/>
                </a:solidFill>
                <a:latin typeface="Century Gothic"/>
                <a:ea typeface="Century Gothic"/>
                <a:cs typeface="Century Gothic"/>
                <a:sym typeface="Century Gothic"/>
              </a:rPr>
              <a:t>Class </a:t>
            </a:r>
            <a:endParaRPr/>
          </a:p>
        </p:txBody>
      </p:sp>
      <p:pic>
        <p:nvPicPr>
          <p:cNvPr id="16" name="Google Shape;232;p16"/>
          <p:cNvPicPr preferRelativeResize="0"/>
          <p:nvPr/>
        </p:nvPicPr>
        <p:blipFill rotWithShape="1">
          <a:blip r:embed="rId4">
            <a:alphaModFix/>
          </a:blip>
          <a:srcRect/>
          <a:stretch/>
        </p:blipFill>
        <p:spPr>
          <a:xfrm>
            <a:off x="4660417" y="2091818"/>
            <a:ext cx="2663688" cy="2674364"/>
          </a:xfrm>
          <a:prstGeom prst="rect">
            <a:avLst/>
          </a:prstGeom>
          <a:noFill/>
          <a:ln>
            <a:noFill/>
          </a:ln>
        </p:spPr>
      </p:pic>
      <p:sp>
        <p:nvSpPr>
          <p:cNvPr id="2" name="TextBox 1"/>
          <p:cNvSpPr txBox="1"/>
          <p:nvPr/>
        </p:nvSpPr>
        <p:spPr>
          <a:xfrm>
            <a:off x="3158923" y="96708"/>
            <a:ext cx="5666676" cy="369332"/>
          </a:xfrm>
          <a:prstGeom prst="rect">
            <a:avLst/>
          </a:prstGeom>
          <a:noFill/>
        </p:spPr>
        <p:txBody>
          <a:bodyPr wrap="square" rtlCol="0">
            <a:spAutoFit/>
          </a:bodyPr>
          <a:lstStyle/>
          <a:p>
            <a:r>
              <a:rPr lang="en-GB"/>
              <a:t>A last minute break to a summer sun destination.</a:t>
            </a:r>
            <a:endParaRPr lang="en-GB" dirty="0"/>
          </a:p>
        </p:txBody>
      </p:sp>
    </p:spTree>
    <p:extLst>
      <p:ext uri="{BB962C8B-B14F-4D97-AF65-F5344CB8AC3E}">
        <p14:creationId xmlns:p14="http://schemas.microsoft.com/office/powerpoint/2010/main" val="2806612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But who has Influence in making decisions? </a:t>
            </a:r>
            <a:endParaRPr lang="en-GB" dirty="0"/>
          </a:p>
        </p:txBody>
      </p:sp>
      <p:sp>
        <p:nvSpPr>
          <p:cNvPr id="3" name="Content Placeholder 2"/>
          <p:cNvSpPr>
            <a:spLocks noGrp="1"/>
          </p:cNvSpPr>
          <p:nvPr>
            <p:ph idx="1"/>
          </p:nvPr>
        </p:nvSpPr>
        <p:spPr/>
        <p:txBody>
          <a:bodyPr/>
          <a:lstStyle/>
          <a:p>
            <a:r>
              <a:rPr lang="en-GB" dirty="0" smtClean="0"/>
              <a:t>Who generally has the influence over purchasing decisions?</a:t>
            </a:r>
          </a:p>
          <a:p>
            <a:pPr marL="0" indent="0">
              <a:buNone/>
            </a:pPr>
            <a:r>
              <a:rPr lang="en-GB" dirty="0" smtClean="0"/>
              <a:t>Think about the following situations </a:t>
            </a:r>
          </a:p>
          <a:p>
            <a:r>
              <a:rPr lang="en-GB" dirty="0" smtClean="0"/>
              <a:t>A multigenerational family holiday on a cruise?</a:t>
            </a:r>
          </a:p>
          <a:p>
            <a:r>
              <a:rPr lang="en-GB" dirty="0" smtClean="0"/>
              <a:t>A stag party of 20 to Budapest?</a:t>
            </a:r>
          </a:p>
          <a:p>
            <a:r>
              <a:rPr lang="en-GB" dirty="0" smtClean="0"/>
              <a:t>A birthday party for twenty 8 year olds to Go Ape?</a:t>
            </a:r>
          </a:p>
          <a:p>
            <a:r>
              <a:rPr lang="en-GB" dirty="0" smtClean="0"/>
              <a:t>A school trip for thirty students to Dubai?</a:t>
            </a:r>
          </a:p>
          <a:p>
            <a:r>
              <a:rPr lang="en-GB" dirty="0" smtClean="0"/>
              <a:t>A gap year holiday around the world?</a:t>
            </a:r>
          </a:p>
          <a:p>
            <a:endParaRPr lang="en-GB" dirty="0" smtClean="0"/>
          </a:p>
          <a:p>
            <a:endParaRPr lang="en-GB" dirty="0"/>
          </a:p>
        </p:txBody>
      </p:sp>
    </p:spTree>
    <p:extLst>
      <p:ext uri="{BB962C8B-B14F-4D97-AF65-F5344CB8AC3E}">
        <p14:creationId xmlns:p14="http://schemas.microsoft.com/office/powerpoint/2010/main" val="6010178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20"/>
          <p:cNvSpPr txBox="1">
            <a:spLocks noGrp="1"/>
          </p:cNvSpPr>
          <p:nvPr>
            <p:ph type="title"/>
          </p:nvPr>
        </p:nvSpPr>
        <p:spPr>
          <a:xfrm>
            <a:off x="838200" y="365125"/>
            <a:ext cx="10515600" cy="1325563"/>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rial"/>
              <a:buNone/>
            </a:pPr>
            <a:r>
              <a:rPr lang="en-GB" i="0">
                <a:solidFill>
                  <a:schemeClr val="dk1"/>
                </a:solidFill>
                <a:latin typeface="Arial"/>
                <a:ea typeface="Arial"/>
                <a:cs typeface="Arial"/>
                <a:sym typeface="Arial"/>
              </a:rPr>
              <a:t>Task: Individual Needs – match up</a:t>
            </a:r>
            <a:endParaRPr/>
          </a:p>
        </p:txBody>
      </p:sp>
      <p:sp>
        <p:nvSpPr>
          <p:cNvPr id="266" name="Google Shape;266;p20"/>
          <p:cNvSpPr/>
          <p:nvPr/>
        </p:nvSpPr>
        <p:spPr>
          <a:xfrm>
            <a:off x="127322" y="1898248"/>
            <a:ext cx="4791919" cy="1325563"/>
          </a:xfrm>
          <a:prstGeom prst="rect">
            <a:avLst/>
          </a:prstGeom>
          <a:gradFill>
            <a:gsLst>
              <a:gs pos="0">
                <a:srgbClr val="E2A7C2"/>
              </a:gs>
              <a:gs pos="50000">
                <a:srgbClr val="DD99B7"/>
              </a:gs>
              <a:gs pos="100000">
                <a:srgbClr val="DB86AD"/>
              </a:gs>
            </a:gsLst>
            <a:lin ang="5400000" scaled="0"/>
          </a:gra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4000">
                <a:solidFill>
                  <a:schemeClr val="dk1"/>
                </a:solidFill>
                <a:latin typeface="Century Gothic"/>
                <a:ea typeface="Century Gothic"/>
                <a:cs typeface="Century Gothic"/>
                <a:sym typeface="Century Gothic"/>
              </a:rPr>
              <a:t>Stated Needs</a:t>
            </a:r>
            <a:endParaRPr/>
          </a:p>
        </p:txBody>
      </p:sp>
      <p:sp>
        <p:nvSpPr>
          <p:cNvPr id="267" name="Google Shape;267;p20"/>
          <p:cNvSpPr/>
          <p:nvPr/>
        </p:nvSpPr>
        <p:spPr>
          <a:xfrm>
            <a:off x="127322" y="3429000"/>
            <a:ext cx="4791919" cy="1325563"/>
          </a:xfrm>
          <a:prstGeom prst="rect">
            <a:avLst/>
          </a:prstGeom>
          <a:gradFill>
            <a:gsLst>
              <a:gs pos="0">
                <a:srgbClr val="DD9FD9"/>
              </a:gs>
              <a:gs pos="50000">
                <a:srgbClr val="D592CF"/>
              </a:gs>
              <a:gs pos="100000">
                <a:srgbClr val="D37DCC"/>
              </a:gs>
            </a:gsLst>
            <a:lin ang="5400000" scaled="0"/>
          </a:gradFill>
          <a:ln w="952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4000">
                <a:solidFill>
                  <a:schemeClr val="dk1"/>
                </a:solidFill>
                <a:latin typeface="Century Gothic"/>
                <a:ea typeface="Century Gothic"/>
                <a:cs typeface="Century Gothic"/>
                <a:sym typeface="Century Gothic"/>
              </a:rPr>
              <a:t>Unstated Needs</a:t>
            </a:r>
            <a:endParaRPr/>
          </a:p>
        </p:txBody>
      </p:sp>
      <p:sp>
        <p:nvSpPr>
          <p:cNvPr id="268" name="Google Shape;268;p20"/>
          <p:cNvSpPr/>
          <p:nvPr/>
        </p:nvSpPr>
        <p:spPr>
          <a:xfrm>
            <a:off x="127322" y="4959752"/>
            <a:ext cx="4791919" cy="1325563"/>
          </a:xfrm>
          <a:prstGeom prst="rect">
            <a:avLst/>
          </a:prstGeom>
          <a:gradFill>
            <a:gsLst>
              <a:gs pos="0">
                <a:srgbClr val="C8A7E2"/>
              </a:gs>
              <a:gs pos="50000">
                <a:srgbClr val="BF99DD"/>
              </a:gs>
              <a:gs pos="100000">
                <a:srgbClr val="B786DB"/>
              </a:gs>
            </a:gsLst>
            <a:lin ang="5400000" scaled="0"/>
          </a:gradFill>
          <a:ln w="9525"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4000">
                <a:solidFill>
                  <a:schemeClr val="dk1"/>
                </a:solidFill>
                <a:latin typeface="Century Gothic"/>
                <a:ea typeface="Century Gothic"/>
                <a:cs typeface="Century Gothic"/>
                <a:sym typeface="Century Gothic"/>
              </a:rPr>
              <a:t>Anticipated Needs</a:t>
            </a:r>
            <a:endParaRPr/>
          </a:p>
        </p:txBody>
      </p:sp>
      <p:sp>
        <p:nvSpPr>
          <p:cNvPr id="269" name="Google Shape;269;p20"/>
          <p:cNvSpPr/>
          <p:nvPr/>
        </p:nvSpPr>
        <p:spPr>
          <a:xfrm>
            <a:off x="5939742" y="1898248"/>
            <a:ext cx="6124936" cy="1325563"/>
          </a:xfrm>
          <a:prstGeom prst="rect">
            <a:avLst/>
          </a:prstGeom>
          <a:solidFill>
            <a:srgbClr val="DDD6F2"/>
          </a:soli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800">
                <a:solidFill>
                  <a:schemeClr val="dk1"/>
                </a:solidFill>
                <a:latin typeface="Century Gothic"/>
                <a:ea typeface="Century Gothic"/>
                <a:cs typeface="Century Gothic"/>
                <a:sym typeface="Century Gothic"/>
              </a:rPr>
              <a:t>Those products and or services that you think the customer might need. </a:t>
            </a:r>
            <a:endParaRPr/>
          </a:p>
        </p:txBody>
      </p:sp>
      <p:sp>
        <p:nvSpPr>
          <p:cNvPr id="270" name="Google Shape;270;p20"/>
          <p:cNvSpPr/>
          <p:nvPr/>
        </p:nvSpPr>
        <p:spPr>
          <a:xfrm>
            <a:off x="5939742" y="4959752"/>
            <a:ext cx="6124936" cy="1325563"/>
          </a:xfrm>
          <a:prstGeom prst="rect">
            <a:avLst/>
          </a:prstGeom>
          <a:solidFill>
            <a:srgbClr val="DDD6F2"/>
          </a:soli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a:solidFill>
                  <a:schemeClr val="dk1"/>
                </a:solidFill>
                <a:latin typeface="Century Gothic"/>
                <a:ea typeface="Century Gothic"/>
                <a:cs typeface="Century Gothic"/>
                <a:sym typeface="Century Gothic"/>
              </a:rPr>
              <a:t>Needs that’s will affect the customer’s choice of product – but which they do not tell you about. </a:t>
            </a:r>
            <a:endParaRPr/>
          </a:p>
        </p:txBody>
      </p:sp>
      <p:sp>
        <p:nvSpPr>
          <p:cNvPr id="271" name="Google Shape;271;p20"/>
          <p:cNvSpPr/>
          <p:nvPr/>
        </p:nvSpPr>
        <p:spPr>
          <a:xfrm>
            <a:off x="5939742" y="3428999"/>
            <a:ext cx="6124936" cy="1325563"/>
          </a:xfrm>
          <a:prstGeom prst="rect">
            <a:avLst/>
          </a:prstGeom>
          <a:solidFill>
            <a:srgbClr val="DDD6F2"/>
          </a:soli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800">
                <a:solidFill>
                  <a:schemeClr val="dk1"/>
                </a:solidFill>
                <a:latin typeface="Century Gothic"/>
                <a:ea typeface="Century Gothic"/>
                <a:cs typeface="Century Gothic"/>
                <a:sym typeface="Century Gothic"/>
              </a:rPr>
              <a:t>Needs the customer tells you about.</a:t>
            </a:r>
            <a:endParaRPr/>
          </a:p>
        </p:txBody>
      </p:sp>
      <p:sp>
        <p:nvSpPr>
          <p:cNvPr id="272" name="Google Shape;272;p20"/>
          <p:cNvSpPr/>
          <p:nvPr/>
        </p:nvSpPr>
        <p:spPr>
          <a:xfrm rot="2540783">
            <a:off x="4227653" y="3221961"/>
            <a:ext cx="2403676" cy="572685"/>
          </a:xfrm>
          <a:prstGeom prst="rightArrow">
            <a:avLst>
              <a:gd name="adj1" fmla="val 50000"/>
              <a:gd name="adj2" fmla="val 500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73" name="Google Shape;273;p20"/>
          <p:cNvSpPr/>
          <p:nvPr/>
        </p:nvSpPr>
        <p:spPr>
          <a:xfrm rot="2540783">
            <a:off x="4227654" y="5039577"/>
            <a:ext cx="2403676" cy="572685"/>
          </a:xfrm>
          <a:prstGeom prst="rightArrow">
            <a:avLst>
              <a:gd name="adj1" fmla="val 50000"/>
              <a:gd name="adj2" fmla="val 500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74" name="Google Shape;274;p20"/>
          <p:cNvSpPr/>
          <p:nvPr/>
        </p:nvSpPr>
        <p:spPr>
          <a:xfrm rot="-2492255">
            <a:off x="3816007" y="3846277"/>
            <a:ext cx="3512226" cy="572685"/>
          </a:xfrm>
          <a:prstGeom prst="rightArrow">
            <a:avLst>
              <a:gd name="adj1" fmla="val 50000"/>
              <a:gd name="adj2" fmla="val 500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 name="Rectangle 1"/>
          <p:cNvSpPr/>
          <p:nvPr/>
        </p:nvSpPr>
        <p:spPr>
          <a:xfrm>
            <a:off x="5977217" y="3244334"/>
            <a:ext cx="237566" cy="369332"/>
          </a:xfrm>
          <a:prstGeom prst="rect">
            <a:avLst/>
          </a:prstGeom>
        </p:spPr>
        <p:txBody>
          <a:bodyPr wrap="none">
            <a:spAutoFit/>
          </a:bodyPr>
          <a:lstStyle/>
          <a:p>
            <a:r>
              <a:rPr lang="en-GB" b="0" dirty="0" smtClean="0">
                <a:effectLst/>
              </a:rPr>
              <a:t> </a:t>
            </a:r>
            <a:endParaRPr lang="en-GB" dirty="0"/>
          </a:p>
        </p:txBody>
      </p:sp>
    </p:spTree>
    <p:extLst>
      <p:ext uri="{BB962C8B-B14F-4D97-AF65-F5344CB8AC3E}">
        <p14:creationId xmlns:p14="http://schemas.microsoft.com/office/powerpoint/2010/main" val="2825578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2"/>
                                        </p:tgtEl>
                                        <p:attrNameLst>
                                          <p:attrName>style.visibility</p:attrName>
                                        </p:attrNameLst>
                                      </p:cBhvr>
                                      <p:to>
                                        <p:strVal val="visible"/>
                                      </p:to>
                                    </p:set>
                                    <p:animEffect transition="in" filter="fade">
                                      <p:cBhvr>
                                        <p:cTn id="7" dur="500"/>
                                        <p:tgtEl>
                                          <p:spTgt spid="2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3"/>
                                        </p:tgtEl>
                                        <p:attrNameLst>
                                          <p:attrName>style.visibility</p:attrName>
                                        </p:attrNameLst>
                                      </p:cBhvr>
                                      <p:to>
                                        <p:strVal val="visible"/>
                                      </p:to>
                                    </p:set>
                                    <p:animEffect transition="in" filter="fade">
                                      <p:cBhvr>
                                        <p:cTn id="12" dur="500"/>
                                        <p:tgtEl>
                                          <p:spTgt spid="27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4"/>
                                        </p:tgtEl>
                                        <p:attrNameLst>
                                          <p:attrName>style.visibility</p:attrName>
                                        </p:attrNameLst>
                                      </p:cBhvr>
                                      <p:to>
                                        <p:strVal val="visible"/>
                                      </p:to>
                                    </p:set>
                                    <p:animEffect transition="in" filter="fade">
                                      <p:cBhvr>
                                        <p:cTn id="17" dur="500"/>
                                        <p:tgtEl>
                                          <p:spTgt spid="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2"/>
          <p:cNvSpPr txBox="1">
            <a:spLocks noGrp="1"/>
          </p:cNvSpPr>
          <p:nvPr>
            <p:ph type="title"/>
          </p:nvPr>
        </p:nvSpPr>
        <p:spPr>
          <a:xfrm>
            <a:off x="838200" y="365125"/>
            <a:ext cx="10515600" cy="1325563"/>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7200"/>
              <a:buFont typeface="Arial"/>
              <a:buNone/>
            </a:pPr>
            <a:r>
              <a:rPr lang="en-GB" sz="7200" dirty="0" smtClean="0">
                <a:solidFill>
                  <a:schemeClr val="dk1"/>
                </a:solidFill>
                <a:latin typeface="Arial"/>
                <a:cs typeface="Arial"/>
                <a:sym typeface="Arial"/>
              </a:rPr>
              <a:t>Activity</a:t>
            </a:r>
            <a:endParaRPr dirty="0"/>
          </a:p>
        </p:txBody>
      </p:sp>
      <p:sp>
        <p:nvSpPr>
          <p:cNvPr id="91" name="Google Shape;91;p2"/>
          <p:cNvSpPr txBox="1">
            <a:spLocks noGrp="1"/>
          </p:cNvSpPr>
          <p:nvPr>
            <p:ph type="body" idx="1"/>
          </p:nvPr>
        </p:nvSpPr>
        <p:spPr>
          <a:xfrm>
            <a:off x="838200" y="1825625"/>
            <a:ext cx="10515600" cy="4351338"/>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normAutofit/>
          </a:bodyPr>
          <a:lstStyle/>
          <a:p>
            <a:pPr marL="228600" lvl="0" indent="-228600" algn="l" rtl="0">
              <a:lnSpc>
                <a:spcPct val="70000"/>
              </a:lnSpc>
              <a:spcBef>
                <a:spcPts val="0"/>
              </a:spcBef>
              <a:spcAft>
                <a:spcPts val="0"/>
              </a:spcAft>
              <a:buClr>
                <a:schemeClr val="dk1"/>
              </a:buClr>
              <a:buSzPts val="2380"/>
              <a:buChar char="•"/>
            </a:pPr>
            <a:r>
              <a:rPr lang="en-GB" sz="2380" dirty="0" smtClean="0">
                <a:latin typeface="Century Gothic" panose="020B0502020202020204" pitchFamily="34" charset="0"/>
              </a:rPr>
              <a:t>Mr </a:t>
            </a:r>
            <a:r>
              <a:rPr lang="en-GB" sz="2380" dirty="0">
                <a:latin typeface="Century Gothic" panose="020B0502020202020204" pitchFamily="34" charset="0"/>
              </a:rPr>
              <a:t>Waters</a:t>
            </a:r>
            <a:r>
              <a:rPr lang="en-GB" sz="2380" dirty="0">
                <a:solidFill>
                  <a:schemeClr val="dk1"/>
                </a:solidFill>
                <a:latin typeface="Century Gothic" panose="020B0502020202020204" pitchFamily="34" charset="0"/>
                <a:ea typeface="Century Gothic"/>
                <a:cs typeface="Century Gothic"/>
                <a:sym typeface="Century Gothic"/>
              </a:rPr>
              <a:t> </a:t>
            </a:r>
            <a:r>
              <a:rPr lang="en-GB" sz="2380" dirty="0">
                <a:solidFill>
                  <a:schemeClr val="dk1"/>
                </a:solidFill>
                <a:latin typeface="Century Gothic"/>
                <a:ea typeface="Century Gothic"/>
                <a:cs typeface="Century Gothic"/>
                <a:sym typeface="Century Gothic"/>
              </a:rPr>
              <a:t>wants to go on a summer holiday to Italy for ten days.</a:t>
            </a:r>
            <a:endParaRPr dirty="0"/>
          </a:p>
          <a:p>
            <a:pPr marL="228600" lvl="0" indent="-228600" algn="l" rtl="0">
              <a:lnSpc>
                <a:spcPct val="70000"/>
              </a:lnSpc>
              <a:spcBef>
                <a:spcPts val="1000"/>
              </a:spcBef>
              <a:spcAft>
                <a:spcPts val="0"/>
              </a:spcAft>
              <a:buClr>
                <a:schemeClr val="dk1"/>
              </a:buClr>
              <a:buSzPts val="2380"/>
              <a:buChar char="•"/>
            </a:pPr>
            <a:r>
              <a:rPr lang="en-GB" sz="2380" dirty="0">
                <a:solidFill>
                  <a:schemeClr val="dk1"/>
                </a:solidFill>
                <a:latin typeface="Century Gothic"/>
                <a:ea typeface="Century Gothic"/>
                <a:cs typeface="Century Gothic"/>
                <a:sym typeface="Century Gothic"/>
              </a:rPr>
              <a:t>He wants to take his bicycle.</a:t>
            </a:r>
            <a:endParaRPr dirty="0"/>
          </a:p>
          <a:p>
            <a:pPr marL="228600" lvl="0" indent="-228600" algn="l" rtl="0">
              <a:lnSpc>
                <a:spcPct val="70000"/>
              </a:lnSpc>
              <a:spcBef>
                <a:spcPts val="1000"/>
              </a:spcBef>
              <a:spcAft>
                <a:spcPts val="0"/>
              </a:spcAft>
              <a:buClr>
                <a:schemeClr val="dk1"/>
              </a:buClr>
              <a:buSzPts val="2380"/>
              <a:buChar char="•"/>
            </a:pPr>
            <a:r>
              <a:rPr lang="en-GB" sz="2380" dirty="0">
                <a:solidFill>
                  <a:schemeClr val="dk1"/>
                </a:solidFill>
                <a:latin typeface="Century Gothic"/>
                <a:ea typeface="Century Gothic"/>
                <a:cs typeface="Century Gothic"/>
                <a:sym typeface="Century Gothic"/>
              </a:rPr>
              <a:t>He doesn’t speak Italian.</a:t>
            </a:r>
            <a:endParaRPr dirty="0"/>
          </a:p>
          <a:p>
            <a:pPr marL="228600" lvl="0" indent="-228600" algn="l" rtl="0">
              <a:lnSpc>
                <a:spcPct val="70000"/>
              </a:lnSpc>
              <a:spcBef>
                <a:spcPts val="1000"/>
              </a:spcBef>
              <a:spcAft>
                <a:spcPts val="0"/>
              </a:spcAft>
              <a:buClr>
                <a:schemeClr val="dk1"/>
              </a:buClr>
              <a:buSzPts val="2380"/>
              <a:buChar char="•"/>
            </a:pPr>
            <a:r>
              <a:rPr lang="en-GB" sz="2380" dirty="0">
                <a:solidFill>
                  <a:schemeClr val="dk1"/>
                </a:solidFill>
                <a:latin typeface="Century Gothic"/>
                <a:ea typeface="Century Gothic"/>
                <a:cs typeface="Century Gothic"/>
                <a:sym typeface="Century Gothic"/>
              </a:rPr>
              <a:t>He likes visiting towns, and eating in a different place each night.</a:t>
            </a:r>
            <a:endParaRPr dirty="0"/>
          </a:p>
          <a:p>
            <a:pPr marL="228600" lvl="0" indent="-228600" algn="l" rtl="0">
              <a:lnSpc>
                <a:spcPct val="70000"/>
              </a:lnSpc>
              <a:spcBef>
                <a:spcPts val="1000"/>
              </a:spcBef>
              <a:spcAft>
                <a:spcPts val="0"/>
              </a:spcAft>
              <a:buClr>
                <a:schemeClr val="dk1"/>
              </a:buClr>
              <a:buSzPts val="2380"/>
              <a:buChar char="•"/>
            </a:pPr>
            <a:r>
              <a:rPr lang="en-GB" sz="2380" dirty="0">
                <a:solidFill>
                  <a:schemeClr val="dk1"/>
                </a:solidFill>
                <a:latin typeface="Century Gothic"/>
                <a:ea typeface="Century Gothic"/>
                <a:cs typeface="Century Gothic"/>
                <a:sym typeface="Century Gothic"/>
              </a:rPr>
              <a:t>He can’t sleep when it’s too hot at night.</a:t>
            </a:r>
            <a:endParaRPr dirty="0"/>
          </a:p>
          <a:p>
            <a:pPr marL="228600" lvl="0" indent="-228600" algn="l" rtl="0">
              <a:lnSpc>
                <a:spcPct val="70000"/>
              </a:lnSpc>
              <a:spcBef>
                <a:spcPts val="1000"/>
              </a:spcBef>
              <a:spcAft>
                <a:spcPts val="0"/>
              </a:spcAft>
              <a:buClr>
                <a:schemeClr val="dk1"/>
              </a:buClr>
              <a:buSzPts val="2380"/>
              <a:buChar char="•"/>
            </a:pPr>
            <a:r>
              <a:rPr lang="en-GB" sz="2380" dirty="0">
                <a:solidFill>
                  <a:schemeClr val="dk1"/>
                </a:solidFill>
                <a:latin typeface="Century Gothic"/>
                <a:ea typeface="Century Gothic"/>
                <a:cs typeface="Century Gothic"/>
                <a:sym typeface="Century Gothic"/>
              </a:rPr>
              <a:t>He likes booking things online.</a:t>
            </a:r>
            <a:endParaRPr dirty="0"/>
          </a:p>
          <a:p>
            <a:pPr marL="228600" lvl="0" indent="-228600" algn="l" rtl="0">
              <a:lnSpc>
                <a:spcPct val="70000"/>
              </a:lnSpc>
              <a:spcBef>
                <a:spcPts val="1000"/>
              </a:spcBef>
              <a:spcAft>
                <a:spcPts val="0"/>
              </a:spcAft>
              <a:buClr>
                <a:schemeClr val="dk1"/>
              </a:buClr>
              <a:buSzPts val="2380"/>
              <a:buChar char="•"/>
            </a:pPr>
            <a:r>
              <a:rPr lang="en-GB" sz="2380" dirty="0">
                <a:solidFill>
                  <a:schemeClr val="dk1"/>
                </a:solidFill>
                <a:latin typeface="Century Gothic"/>
                <a:ea typeface="Century Gothic"/>
                <a:cs typeface="Century Gothic"/>
                <a:sym typeface="Century Gothic"/>
              </a:rPr>
              <a:t>He saves up all year for his summer holiday.</a:t>
            </a:r>
            <a:endParaRPr dirty="0"/>
          </a:p>
          <a:p>
            <a:pPr marL="228600" lvl="0" indent="-228600" algn="l" rtl="0">
              <a:lnSpc>
                <a:spcPct val="70000"/>
              </a:lnSpc>
              <a:spcBef>
                <a:spcPts val="1000"/>
              </a:spcBef>
              <a:spcAft>
                <a:spcPts val="0"/>
              </a:spcAft>
              <a:buClr>
                <a:schemeClr val="dk1"/>
              </a:buClr>
              <a:buSzPts val="2380"/>
              <a:buChar char="•"/>
            </a:pPr>
            <a:r>
              <a:rPr lang="en-GB" sz="2380" dirty="0">
                <a:solidFill>
                  <a:schemeClr val="dk1"/>
                </a:solidFill>
                <a:latin typeface="Century Gothic"/>
                <a:ea typeface="Century Gothic"/>
                <a:cs typeface="Century Gothic"/>
                <a:sym typeface="Century Gothic"/>
              </a:rPr>
              <a:t>He’s a bit of a (hotel) snob.</a:t>
            </a:r>
            <a:endParaRPr dirty="0"/>
          </a:p>
          <a:p>
            <a:pPr marL="228600" lvl="0" indent="-77470" algn="l" rtl="0">
              <a:lnSpc>
                <a:spcPct val="70000"/>
              </a:lnSpc>
              <a:spcBef>
                <a:spcPts val="1000"/>
              </a:spcBef>
              <a:spcAft>
                <a:spcPts val="0"/>
              </a:spcAft>
              <a:buClr>
                <a:schemeClr val="dk1"/>
              </a:buClr>
              <a:buSzPts val="2380"/>
              <a:buNone/>
            </a:pPr>
            <a:endParaRPr sz="2380" dirty="0"/>
          </a:p>
          <a:p>
            <a:pPr marL="228600" lvl="0" indent="-228600" algn="l" rtl="0">
              <a:lnSpc>
                <a:spcPct val="70000"/>
              </a:lnSpc>
              <a:spcBef>
                <a:spcPts val="1000"/>
              </a:spcBef>
              <a:spcAft>
                <a:spcPts val="0"/>
              </a:spcAft>
              <a:buClr>
                <a:schemeClr val="dk1"/>
              </a:buClr>
              <a:buSzPts val="2380"/>
              <a:buChar char="•"/>
            </a:pPr>
            <a:r>
              <a:rPr lang="en-GB" sz="2380" dirty="0">
                <a:solidFill>
                  <a:schemeClr val="dk1"/>
                </a:solidFill>
                <a:latin typeface="Century Gothic"/>
                <a:ea typeface="Century Gothic"/>
                <a:cs typeface="Century Gothic"/>
                <a:sym typeface="Century Gothic"/>
              </a:rPr>
              <a:t>What are his needs (stated and unstated) for his holiday? What will affect his decision making?</a:t>
            </a:r>
            <a:endParaRPr dirty="0"/>
          </a:p>
        </p:txBody>
      </p:sp>
      <p:pic>
        <p:nvPicPr>
          <p:cNvPr id="92" name="Google Shape;92;p2" descr="Adam Barley Pause • OneDanceTribe"/>
          <p:cNvPicPr preferRelativeResize="0"/>
          <p:nvPr/>
        </p:nvPicPr>
        <p:blipFill rotWithShape="1">
          <a:blip r:embed="rId3">
            <a:alphaModFix/>
          </a:blip>
          <a:srcRect/>
          <a:stretch/>
        </p:blipFill>
        <p:spPr>
          <a:xfrm>
            <a:off x="8178813" y="3282334"/>
            <a:ext cx="2436540" cy="1547361"/>
          </a:xfrm>
          <a:prstGeom prst="rect">
            <a:avLst/>
          </a:prstGeom>
          <a:noFill/>
          <a:ln>
            <a:noFill/>
          </a:ln>
        </p:spPr>
      </p:pic>
    </p:spTree>
    <p:extLst>
      <p:ext uri="{BB962C8B-B14F-4D97-AF65-F5344CB8AC3E}">
        <p14:creationId xmlns:p14="http://schemas.microsoft.com/office/powerpoint/2010/main" val="3636173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anim calcmode="lin" valueType="num">
                                      <p:cBhvr additive="base">
                                        <p:cTn id="7" dur="500"/>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3"/>
          <p:cNvSpPr txBox="1">
            <a:spLocks noGrp="1"/>
          </p:cNvSpPr>
          <p:nvPr>
            <p:ph type="body" idx="1"/>
          </p:nvPr>
        </p:nvSpPr>
        <p:spPr>
          <a:xfrm>
            <a:off x="839788" y="1681163"/>
            <a:ext cx="5157787" cy="823912"/>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4000"/>
              <a:buNone/>
            </a:pPr>
            <a:r>
              <a:rPr lang="en-GB" sz="4000">
                <a:solidFill>
                  <a:schemeClr val="dk1"/>
                </a:solidFill>
                <a:latin typeface="Century Gothic"/>
                <a:ea typeface="Century Gothic"/>
                <a:cs typeface="Century Gothic"/>
                <a:sym typeface="Century Gothic"/>
              </a:rPr>
              <a:t>Stated Needs</a:t>
            </a:r>
            <a:endParaRPr/>
          </a:p>
        </p:txBody>
      </p:sp>
      <p:sp>
        <p:nvSpPr>
          <p:cNvPr id="98" name="Google Shape;98;p3"/>
          <p:cNvSpPr txBox="1">
            <a:spLocks noGrp="1"/>
          </p:cNvSpPr>
          <p:nvPr>
            <p:ph type="body" idx="2"/>
          </p:nvPr>
        </p:nvSpPr>
        <p:spPr>
          <a:xfrm>
            <a:off x="839788" y="2505075"/>
            <a:ext cx="5157787" cy="3684588"/>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GB">
                <a:solidFill>
                  <a:schemeClr val="dk1"/>
                </a:solidFill>
                <a:latin typeface="Century Gothic"/>
                <a:ea typeface="Century Gothic"/>
                <a:cs typeface="Century Gothic"/>
                <a:sym typeface="Century Gothic"/>
              </a:rPr>
              <a:t>10 day holiday</a:t>
            </a:r>
            <a:endParaRPr/>
          </a:p>
          <a:p>
            <a:pPr marL="228600" lvl="0" indent="-228600" algn="l" rtl="0">
              <a:lnSpc>
                <a:spcPct val="90000"/>
              </a:lnSpc>
              <a:spcBef>
                <a:spcPts val="1000"/>
              </a:spcBef>
              <a:spcAft>
                <a:spcPts val="0"/>
              </a:spcAft>
              <a:buClr>
                <a:schemeClr val="dk1"/>
              </a:buClr>
              <a:buSzPts val="2800"/>
              <a:buChar char="•"/>
            </a:pPr>
            <a:r>
              <a:rPr lang="en-GB">
                <a:solidFill>
                  <a:schemeClr val="dk1"/>
                </a:solidFill>
                <a:latin typeface="Century Gothic"/>
                <a:ea typeface="Century Gothic"/>
                <a:cs typeface="Century Gothic"/>
                <a:sym typeface="Century Gothic"/>
              </a:rPr>
              <a:t>Italy - destination</a:t>
            </a:r>
            <a:endParaRPr/>
          </a:p>
          <a:p>
            <a:pPr marL="228600" lvl="0" indent="-228600" algn="l" rtl="0">
              <a:lnSpc>
                <a:spcPct val="90000"/>
              </a:lnSpc>
              <a:spcBef>
                <a:spcPts val="1000"/>
              </a:spcBef>
              <a:spcAft>
                <a:spcPts val="0"/>
              </a:spcAft>
              <a:buClr>
                <a:schemeClr val="dk1"/>
              </a:buClr>
              <a:buSzPts val="2800"/>
              <a:buChar char="•"/>
            </a:pPr>
            <a:r>
              <a:rPr lang="en-GB">
                <a:solidFill>
                  <a:schemeClr val="dk1"/>
                </a:solidFill>
                <a:latin typeface="Century Gothic"/>
                <a:ea typeface="Century Gothic"/>
                <a:cs typeface="Century Gothic"/>
                <a:sym typeface="Century Gothic"/>
              </a:rPr>
              <a:t>Taking his bicycle</a:t>
            </a:r>
            <a:endParaRPr/>
          </a:p>
          <a:p>
            <a:pPr marL="228600" lvl="0" indent="-228600" algn="l" rtl="0">
              <a:lnSpc>
                <a:spcPct val="90000"/>
              </a:lnSpc>
              <a:spcBef>
                <a:spcPts val="1000"/>
              </a:spcBef>
              <a:spcAft>
                <a:spcPts val="0"/>
              </a:spcAft>
              <a:buClr>
                <a:schemeClr val="dk1"/>
              </a:buClr>
              <a:buSzPts val="2800"/>
              <a:buChar char="•"/>
            </a:pPr>
            <a:r>
              <a:rPr lang="en-GB">
                <a:solidFill>
                  <a:schemeClr val="dk1"/>
                </a:solidFill>
                <a:latin typeface="Century Gothic"/>
                <a:ea typeface="Century Gothic"/>
                <a:cs typeface="Century Gothic"/>
                <a:sym typeface="Century Gothic"/>
              </a:rPr>
              <a:t>Likes visiting Towns </a:t>
            </a:r>
            <a:endParaRPr/>
          </a:p>
          <a:p>
            <a:pPr marL="228600" lvl="0" indent="-228600" algn="l" rtl="0">
              <a:lnSpc>
                <a:spcPct val="90000"/>
              </a:lnSpc>
              <a:spcBef>
                <a:spcPts val="1000"/>
              </a:spcBef>
              <a:spcAft>
                <a:spcPts val="0"/>
              </a:spcAft>
              <a:buClr>
                <a:schemeClr val="dk1"/>
              </a:buClr>
              <a:buSzPts val="2800"/>
              <a:buChar char="•"/>
            </a:pPr>
            <a:r>
              <a:rPr lang="en-GB">
                <a:solidFill>
                  <a:schemeClr val="dk1"/>
                </a:solidFill>
                <a:latin typeface="Century Gothic"/>
                <a:ea typeface="Century Gothic"/>
                <a:cs typeface="Century Gothic"/>
                <a:sym typeface="Century Gothic"/>
              </a:rPr>
              <a:t>Booking online</a:t>
            </a:r>
            <a:endParaRPr/>
          </a:p>
        </p:txBody>
      </p:sp>
      <p:sp>
        <p:nvSpPr>
          <p:cNvPr id="99" name="Google Shape;99;p3"/>
          <p:cNvSpPr txBox="1">
            <a:spLocks noGrp="1"/>
          </p:cNvSpPr>
          <p:nvPr>
            <p:ph type="body" idx="3"/>
          </p:nvPr>
        </p:nvSpPr>
        <p:spPr>
          <a:xfrm>
            <a:off x="6172200" y="1681163"/>
            <a:ext cx="5183188" cy="823912"/>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4000"/>
              <a:buNone/>
            </a:pPr>
            <a:r>
              <a:rPr lang="en-GB" sz="4000">
                <a:solidFill>
                  <a:schemeClr val="dk1"/>
                </a:solidFill>
                <a:latin typeface="Century Gothic"/>
                <a:ea typeface="Century Gothic"/>
                <a:cs typeface="Century Gothic"/>
                <a:sym typeface="Century Gothic"/>
              </a:rPr>
              <a:t>Unstated Needs </a:t>
            </a:r>
            <a:endParaRPr/>
          </a:p>
        </p:txBody>
      </p:sp>
      <p:sp>
        <p:nvSpPr>
          <p:cNvPr id="100" name="Google Shape;100;p3"/>
          <p:cNvSpPr txBox="1">
            <a:spLocks noGrp="1"/>
          </p:cNvSpPr>
          <p:nvPr>
            <p:ph type="body" idx="4"/>
          </p:nvPr>
        </p:nvSpPr>
        <p:spPr>
          <a:xfrm>
            <a:off x="6172200" y="2505075"/>
            <a:ext cx="5183188" cy="3684588"/>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GB">
                <a:solidFill>
                  <a:schemeClr val="dk1"/>
                </a:solidFill>
                <a:latin typeface="Century Gothic"/>
                <a:ea typeface="Century Gothic"/>
                <a:cs typeface="Century Gothic"/>
                <a:sym typeface="Century Gothic"/>
              </a:rPr>
              <a:t>Hotel Snob</a:t>
            </a:r>
            <a:endParaRPr/>
          </a:p>
          <a:p>
            <a:pPr marL="228600" lvl="0" indent="-228600" algn="l" rtl="0">
              <a:lnSpc>
                <a:spcPct val="90000"/>
              </a:lnSpc>
              <a:spcBef>
                <a:spcPts val="1000"/>
              </a:spcBef>
              <a:spcAft>
                <a:spcPts val="0"/>
              </a:spcAft>
              <a:buClr>
                <a:schemeClr val="dk1"/>
              </a:buClr>
              <a:buSzPts val="2800"/>
              <a:buChar char="•"/>
            </a:pPr>
            <a:r>
              <a:rPr lang="en-GB">
                <a:solidFill>
                  <a:schemeClr val="dk1"/>
                </a:solidFill>
                <a:latin typeface="Century Gothic"/>
                <a:ea typeface="Century Gothic"/>
                <a:cs typeface="Century Gothic"/>
                <a:sym typeface="Century Gothic"/>
              </a:rPr>
              <a:t>Saves up for his holiday</a:t>
            </a:r>
            <a:endParaRPr/>
          </a:p>
          <a:p>
            <a:pPr marL="228600" lvl="0" indent="-228600" algn="l" rtl="0">
              <a:lnSpc>
                <a:spcPct val="90000"/>
              </a:lnSpc>
              <a:spcBef>
                <a:spcPts val="1000"/>
              </a:spcBef>
              <a:spcAft>
                <a:spcPts val="0"/>
              </a:spcAft>
              <a:buClr>
                <a:schemeClr val="dk1"/>
              </a:buClr>
              <a:buSzPts val="2800"/>
              <a:buChar char="•"/>
            </a:pPr>
            <a:r>
              <a:rPr lang="en-GB">
                <a:solidFill>
                  <a:schemeClr val="dk1"/>
                </a:solidFill>
                <a:latin typeface="Century Gothic"/>
                <a:ea typeface="Century Gothic"/>
                <a:cs typeface="Century Gothic"/>
                <a:sym typeface="Century Gothic"/>
              </a:rPr>
              <a:t>Can’t sleep when it is too hot.</a:t>
            </a:r>
            <a:endParaRPr/>
          </a:p>
          <a:p>
            <a:pPr marL="228600" lvl="0" indent="-228600" algn="l" rtl="0">
              <a:lnSpc>
                <a:spcPct val="90000"/>
              </a:lnSpc>
              <a:spcBef>
                <a:spcPts val="1000"/>
              </a:spcBef>
              <a:spcAft>
                <a:spcPts val="0"/>
              </a:spcAft>
              <a:buClr>
                <a:schemeClr val="dk1"/>
              </a:buClr>
              <a:buSzPts val="2800"/>
              <a:buChar char="•"/>
            </a:pPr>
            <a:r>
              <a:rPr lang="en-GB">
                <a:solidFill>
                  <a:schemeClr val="dk1"/>
                </a:solidFill>
                <a:latin typeface="Century Gothic"/>
                <a:ea typeface="Century Gothic"/>
                <a:cs typeface="Century Gothic"/>
                <a:sym typeface="Century Gothic"/>
              </a:rPr>
              <a:t>Doesn’t speak Italian</a:t>
            </a:r>
            <a:endParaRPr/>
          </a:p>
          <a:p>
            <a:pPr marL="228600" lvl="0" indent="-50800" algn="l" rtl="0">
              <a:lnSpc>
                <a:spcPct val="90000"/>
              </a:lnSpc>
              <a:spcBef>
                <a:spcPts val="1000"/>
              </a:spcBef>
              <a:spcAft>
                <a:spcPts val="0"/>
              </a:spcAft>
              <a:buClr>
                <a:schemeClr val="dk1"/>
              </a:buClr>
              <a:buSzPts val="2800"/>
              <a:buNone/>
            </a:pPr>
            <a:endParaRPr/>
          </a:p>
        </p:txBody>
      </p:sp>
      <p:pic>
        <p:nvPicPr>
          <p:cNvPr id="101" name="Google Shape;101;p3" descr="Adam Barley Pause • OneDanceTribe"/>
          <p:cNvPicPr preferRelativeResize="0"/>
          <p:nvPr/>
        </p:nvPicPr>
        <p:blipFill rotWithShape="1">
          <a:blip r:embed="rId3">
            <a:alphaModFix/>
          </a:blip>
          <a:srcRect/>
          <a:stretch/>
        </p:blipFill>
        <p:spPr>
          <a:xfrm>
            <a:off x="4078288" y="-43233"/>
            <a:ext cx="4013200" cy="2013393"/>
          </a:xfrm>
          <a:prstGeom prst="rect">
            <a:avLst/>
          </a:prstGeom>
          <a:noFill/>
          <a:ln>
            <a:noFill/>
          </a:ln>
        </p:spPr>
      </p:pic>
    </p:spTree>
    <p:extLst>
      <p:ext uri="{BB962C8B-B14F-4D97-AF65-F5344CB8AC3E}">
        <p14:creationId xmlns:p14="http://schemas.microsoft.com/office/powerpoint/2010/main" val="752304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anim calcmode="lin" valueType="num">
                                      <p:cBhvr additive="base">
                                        <p:cTn id="7" dur="500"/>
                                        <p:tgtEl>
                                          <p:spTgt spid="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Arial"/>
              <a:buNone/>
            </a:pPr>
            <a:r>
              <a:rPr lang="en-GB"/>
              <a:t>Marketing different products</a:t>
            </a:r>
            <a:endParaRPr/>
          </a:p>
        </p:txBody>
      </p:sp>
      <p:sp>
        <p:nvSpPr>
          <p:cNvPr id="107" name="Google Shape;107;p4"/>
          <p:cNvSpPr txBox="1">
            <a:spLocks noGrp="1"/>
          </p:cNvSpPr>
          <p:nvPr>
            <p:ph type="body" idx="1"/>
          </p:nvPr>
        </p:nvSpPr>
        <p:spPr>
          <a:xfrm>
            <a:off x="838200" y="1825625"/>
            <a:ext cx="10515600" cy="4351338"/>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normAutofit lnSpcReduction="10000"/>
          </a:bodyPr>
          <a:lstStyle/>
          <a:p>
            <a:pPr marL="0" lvl="0" indent="0" algn="l" rtl="0">
              <a:lnSpc>
                <a:spcPct val="80000"/>
              </a:lnSpc>
              <a:spcBef>
                <a:spcPts val="0"/>
              </a:spcBef>
              <a:spcAft>
                <a:spcPts val="0"/>
              </a:spcAft>
              <a:buClr>
                <a:schemeClr val="dk1"/>
              </a:buClr>
              <a:buSzPts val="2400"/>
              <a:buNone/>
            </a:pPr>
            <a:r>
              <a:rPr lang="en-GB" sz="2400" dirty="0">
                <a:solidFill>
                  <a:schemeClr val="dk1"/>
                </a:solidFill>
                <a:latin typeface="Century Gothic"/>
                <a:ea typeface="Century Gothic"/>
                <a:cs typeface="Century Gothic"/>
                <a:sym typeface="Century Gothic"/>
              </a:rPr>
              <a:t>Watch these videos for different tourism products </a:t>
            </a:r>
            <a:r>
              <a:rPr lang="en-GB" sz="2400" dirty="0" smtClean="0">
                <a:solidFill>
                  <a:schemeClr val="dk1"/>
                </a:solidFill>
                <a:latin typeface="Century Gothic"/>
                <a:ea typeface="Century Gothic"/>
                <a:cs typeface="Century Gothic"/>
                <a:sym typeface="Century Gothic"/>
              </a:rPr>
              <a:t>and answer the questions on  your hand out. </a:t>
            </a:r>
            <a:endParaRPr dirty="0"/>
          </a:p>
          <a:p>
            <a:pPr marL="0" lvl="0" indent="0" algn="l" rtl="0">
              <a:lnSpc>
                <a:spcPct val="80000"/>
              </a:lnSpc>
              <a:spcBef>
                <a:spcPts val="1000"/>
              </a:spcBef>
              <a:spcAft>
                <a:spcPts val="0"/>
              </a:spcAft>
              <a:buClr>
                <a:schemeClr val="dk1"/>
              </a:buClr>
              <a:buSzPts val="2400"/>
              <a:buNone/>
            </a:pPr>
            <a:endParaRPr sz="2400" dirty="0"/>
          </a:p>
          <a:p>
            <a:pPr marL="0" lvl="0" indent="0" algn="l" rtl="0">
              <a:lnSpc>
                <a:spcPct val="80000"/>
              </a:lnSpc>
              <a:spcBef>
                <a:spcPts val="1000"/>
              </a:spcBef>
              <a:spcAft>
                <a:spcPts val="0"/>
              </a:spcAft>
              <a:buClr>
                <a:schemeClr val="dk1"/>
              </a:buClr>
              <a:buSzPts val="2400"/>
              <a:buNone/>
            </a:pPr>
            <a:r>
              <a:rPr lang="en-GB" sz="2400" u="sng" dirty="0">
                <a:solidFill>
                  <a:schemeClr val="dk1"/>
                </a:solidFill>
                <a:latin typeface="Century Gothic"/>
                <a:ea typeface="Century Gothic"/>
                <a:cs typeface="Century Gothic"/>
                <a:sym typeface="Century Gothic"/>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Amber Dale Luxury Hotel and Spa</a:t>
            </a:r>
            <a:endParaRPr sz="2400" dirty="0"/>
          </a:p>
          <a:p>
            <a:pPr marL="0" lvl="0" indent="0" algn="l" rtl="0">
              <a:lnSpc>
                <a:spcPct val="80000"/>
              </a:lnSpc>
              <a:spcBef>
                <a:spcPts val="1000"/>
              </a:spcBef>
              <a:spcAft>
                <a:spcPts val="0"/>
              </a:spcAft>
              <a:buClr>
                <a:schemeClr val="dk1"/>
              </a:buClr>
              <a:buSzPts val="2400"/>
              <a:buNone/>
            </a:pPr>
            <a:r>
              <a:rPr lang="en-GB" sz="2400" u="sng" dirty="0">
                <a:solidFill>
                  <a:schemeClr val="dk1"/>
                </a:solidFill>
                <a:latin typeface="Century Gothic"/>
                <a:ea typeface="Century Gothic"/>
                <a:cs typeface="Century Gothic"/>
                <a:sym typeface="Century Gothic"/>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PGL</a:t>
            </a:r>
            <a:endParaRPr sz="2400" dirty="0"/>
          </a:p>
          <a:p>
            <a:pPr marL="0" lvl="0" indent="0" algn="l" rtl="0">
              <a:lnSpc>
                <a:spcPct val="80000"/>
              </a:lnSpc>
              <a:spcBef>
                <a:spcPts val="1000"/>
              </a:spcBef>
              <a:spcAft>
                <a:spcPts val="0"/>
              </a:spcAft>
              <a:buClr>
                <a:schemeClr val="dk1"/>
              </a:buClr>
              <a:buSzPts val="2400"/>
              <a:buNone/>
            </a:pPr>
            <a:endParaRPr sz="2400" dirty="0"/>
          </a:p>
          <a:p>
            <a:pPr marL="0" lvl="0" indent="0" algn="l" rtl="0">
              <a:lnSpc>
                <a:spcPct val="80000"/>
              </a:lnSpc>
              <a:spcBef>
                <a:spcPts val="1000"/>
              </a:spcBef>
              <a:spcAft>
                <a:spcPts val="0"/>
              </a:spcAft>
              <a:buClr>
                <a:schemeClr val="dk1"/>
              </a:buClr>
              <a:buSzPts val="2400"/>
              <a:buNone/>
            </a:pPr>
            <a:r>
              <a:rPr lang="en-GB" sz="2400" dirty="0">
                <a:solidFill>
                  <a:schemeClr val="dk1"/>
                </a:solidFill>
                <a:latin typeface="Century Gothic"/>
                <a:ea typeface="Century Gothic"/>
                <a:cs typeface="Century Gothic"/>
                <a:sym typeface="Century Gothic"/>
              </a:rPr>
              <a:t>Who are the target markets for these holidays?</a:t>
            </a:r>
            <a:endParaRPr dirty="0"/>
          </a:p>
          <a:p>
            <a:pPr marL="0" lvl="0" indent="0" algn="l" rtl="0">
              <a:lnSpc>
                <a:spcPct val="80000"/>
              </a:lnSpc>
              <a:spcBef>
                <a:spcPts val="1000"/>
              </a:spcBef>
              <a:spcAft>
                <a:spcPts val="0"/>
              </a:spcAft>
              <a:buClr>
                <a:schemeClr val="dk1"/>
              </a:buClr>
              <a:buSzPts val="2400"/>
              <a:buNone/>
            </a:pPr>
            <a:r>
              <a:rPr lang="en-GB" sz="2400" dirty="0">
                <a:solidFill>
                  <a:schemeClr val="dk1"/>
                </a:solidFill>
                <a:latin typeface="Century Gothic"/>
                <a:ea typeface="Century Gothic"/>
                <a:cs typeface="Century Gothic"/>
                <a:sym typeface="Century Gothic"/>
              </a:rPr>
              <a:t>What are the needs of the customers?</a:t>
            </a:r>
            <a:endParaRPr dirty="0"/>
          </a:p>
          <a:p>
            <a:pPr marL="0" lvl="0" indent="0" algn="l" rtl="0">
              <a:lnSpc>
                <a:spcPct val="80000"/>
              </a:lnSpc>
              <a:spcBef>
                <a:spcPts val="1000"/>
              </a:spcBef>
              <a:spcAft>
                <a:spcPts val="0"/>
              </a:spcAft>
              <a:buClr>
                <a:schemeClr val="dk1"/>
              </a:buClr>
              <a:buSzPts val="2400"/>
              <a:buNone/>
            </a:pPr>
            <a:r>
              <a:rPr lang="en-GB" sz="2400" dirty="0">
                <a:solidFill>
                  <a:schemeClr val="dk1"/>
                </a:solidFill>
                <a:latin typeface="Century Gothic"/>
                <a:ea typeface="Century Gothic"/>
                <a:cs typeface="Century Gothic"/>
                <a:sym typeface="Century Gothic"/>
              </a:rPr>
              <a:t>What products and services are offered to meet the needs of the customer?</a:t>
            </a:r>
            <a:endParaRPr dirty="0"/>
          </a:p>
          <a:p>
            <a:pPr marL="0" lvl="0" indent="0" algn="l" rtl="0">
              <a:lnSpc>
                <a:spcPct val="80000"/>
              </a:lnSpc>
              <a:spcBef>
                <a:spcPts val="1000"/>
              </a:spcBef>
              <a:spcAft>
                <a:spcPts val="0"/>
              </a:spcAft>
              <a:buClr>
                <a:schemeClr val="dk1"/>
              </a:buClr>
              <a:buSzPts val="2400"/>
              <a:buNone/>
            </a:pPr>
            <a:r>
              <a:rPr lang="en-GB" sz="2400" dirty="0">
                <a:solidFill>
                  <a:schemeClr val="dk1"/>
                </a:solidFill>
                <a:latin typeface="Century Gothic"/>
                <a:ea typeface="Century Gothic"/>
                <a:cs typeface="Century Gothic"/>
                <a:sym typeface="Century Gothic"/>
              </a:rPr>
              <a:t>What factors might influence a customers decision to book the holiday?</a:t>
            </a:r>
            <a:endParaRPr dirty="0"/>
          </a:p>
        </p:txBody>
      </p:sp>
      <p:pic>
        <p:nvPicPr>
          <p:cNvPr id="108" name="Google Shape;108;p4" descr="Adam Barley Pause • OneDanceTribe"/>
          <p:cNvPicPr preferRelativeResize="0"/>
          <p:nvPr/>
        </p:nvPicPr>
        <p:blipFill rotWithShape="1">
          <a:blip r:embed="rId5">
            <a:alphaModFix/>
          </a:blip>
          <a:srcRect/>
          <a:stretch/>
        </p:blipFill>
        <p:spPr>
          <a:xfrm>
            <a:off x="8333874" y="2180492"/>
            <a:ext cx="2753226" cy="1658526"/>
          </a:xfrm>
          <a:prstGeom prst="rect">
            <a:avLst/>
          </a:prstGeom>
          <a:noFill/>
          <a:ln>
            <a:noFill/>
          </a:ln>
        </p:spPr>
      </p:pic>
    </p:spTree>
    <p:extLst>
      <p:ext uri="{BB962C8B-B14F-4D97-AF65-F5344CB8AC3E}">
        <p14:creationId xmlns:p14="http://schemas.microsoft.com/office/powerpoint/2010/main" val="994307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8"/>
                                        </p:tgtEl>
                                        <p:attrNameLst>
                                          <p:attrName>style.visibility</p:attrName>
                                        </p:attrNameLst>
                                      </p:cBhvr>
                                      <p:to>
                                        <p:strVal val="visible"/>
                                      </p:to>
                                    </p:set>
                                    <p:anim calcmode="lin" valueType="num">
                                      <p:cBhvr additive="base">
                                        <p:cTn id="7" dur="500"/>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24"/>
          <p:cNvSpPr txBox="1">
            <a:spLocks noGrp="1"/>
          </p:cNvSpPr>
          <p:nvPr>
            <p:ph type="title"/>
          </p:nvPr>
        </p:nvSpPr>
        <p:spPr>
          <a:xfrm>
            <a:off x="838200" y="365125"/>
            <a:ext cx="10515600" cy="1325563"/>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GB" i="0" dirty="0">
                <a:latin typeface="Arial"/>
                <a:ea typeface="Arial"/>
                <a:cs typeface="Arial"/>
                <a:sym typeface="Arial"/>
              </a:rPr>
              <a:t>Factors that can influence customer decisions</a:t>
            </a:r>
            <a:endParaRPr i="0" dirty="0">
              <a:latin typeface="Arial"/>
              <a:ea typeface="Arial"/>
              <a:cs typeface="Arial"/>
              <a:sym typeface="Arial"/>
            </a:endParaRPr>
          </a:p>
        </p:txBody>
      </p:sp>
      <p:sp>
        <p:nvSpPr>
          <p:cNvPr id="299" name="Google Shape;299;p24"/>
          <p:cNvSpPr txBox="1">
            <a:spLocks noGrp="1"/>
          </p:cNvSpPr>
          <p:nvPr>
            <p:ph type="body" idx="1"/>
          </p:nvPr>
        </p:nvSpPr>
        <p:spPr>
          <a:xfrm>
            <a:off x="838200" y="1825624"/>
            <a:ext cx="5181600" cy="4797117"/>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228600" lvl="0" indent="-228600" algn="l" rtl="0">
              <a:lnSpc>
                <a:spcPct val="70000"/>
              </a:lnSpc>
              <a:spcBef>
                <a:spcPts val="0"/>
              </a:spcBef>
              <a:spcAft>
                <a:spcPts val="0"/>
              </a:spcAft>
              <a:buClr>
                <a:schemeClr val="dk1"/>
              </a:buClr>
              <a:buSzPts val="2590"/>
              <a:buChar char="•"/>
            </a:pPr>
            <a:r>
              <a:rPr lang="en-GB" sz="2590" dirty="0"/>
              <a:t>Is it a desire or a need?</a:t>
            </a:r>
            <a:endParaRPr dirty="0"/>
          </a:p>
          <a:p>
            <a:pPr marL="228600" lvl="0" indent="-228600" algn="l" rtl="0">
              <a:lnSpc>
                <a:spcPct val="100000"/>
              </a:lnSpc>
              <a:spcBef>
                <a:spcPts val="0"/>
              </a:spcBef>
              <a:spcAft>
                <a:spcPts val="0"/>
              </a:spcAft>
              <a:buClr>
                <a:schemeClr val="dk1"/>
              </a:buClr>
              <a:buSzPts val="2590"/>
              <a:buChar char="•"/>
            </a:pPr>
            <a:r>
              <a:rPr lang="en-GB" sz="2590" dirty="0"/>
              <a:t>Confidence in the organisation/brand</a:t>
            </a:r>
            <a:endParaRPr dirty="0"/>
          </a:p>
          <a:p>
            <a:pPr marL="228600" lvl="0" indent="-228600" algn="l" rtl="0">
              <a:lnSpc>
                <a:spcPct val="70000"/>
              </a:lnSpc>
              <a:spcBef>
                <a:spcPts val="1000"/>
              </a:spcBef>
              <a:spcAft>
                <a:spcPts val="0"/>
              </a:spcAft>
              <a:buClr>
                <a:schemeClr val="dk1"/>
              </a:buClr>
              <a:buSzPts val="2590"/>
              <a:buChar char="•"/>
            </a:pPr>
            <a:r>
              <a:rPr lang="en-GB" sz="2590" dirty="0"/>
              <a:t>Perceived and actual </a:t>
            </a:r>
            <a:r>
              <a:rPr lang="en-GB" sz="2590" b="1" dirty="0"/>
              <a:t>quality </a:t>
            </a:r>
            <a:r>
              <a:rPr lang="en-GB" sz="2590" dirty="0"/>
              <a:t>of product/service. E.g. </a:t>
            </a:r>
            <a:r>
              <a:rPr lang="en-GB" sz="2590" dirty="0" smtClean="0"/>
              <a:t>B.A ‘v’ Easyjet</a:t>
            </a:r>
            <a:endParaRPr dirty="0"/>
          </a:p>
          <a:p>
            <a:pPr marL="228600" lvl="0" indent="-228600" algn="l" rtl="0">
              <a:lnSpc>
                <a:spcPct val="70000"/>
              </a:lnSpc>
              <a:spcBef>
                <a:spcPts val="1000"/>
              </a:spcBef>
              <a:spcAft>
                <a:spcPts val="0"/>
              </a:spcAft>
              <a:buClr>
                <a:schemeClr val="dk1"/>
              </a:buClr>
              <a:buSzPts val="2590"/>
              <a:buChar char="•"/>
            </a:pPr>
            <a:r>
              <a:rPr lang="en-GB" sz="2590" dirty="0"/>
              <a:t>Reputation/image</a:t>
            </a:r>
            <a:endParaRPr dirty="0"/>
          </a:p>
          <a:p>
            <a:pPr marL="228600" lvl="0" indent="-228600" algn="l" rtl="0">
              <a:lnSpc>
                <a:spcPct val="70000"/>
              </a:lnSpc>
              <a:spcBef>
                <a:spcPts val="1000"/>
              </a:spcBef>
              <a:spcAft>
                <a:spcPts val="0"/>
              </a:spcAft>
              <a:buClr>
                <a:schemeClr val="dk1"/>
              </a:buClr>
              <a:buSzPts val="2590"/>
              <a:buChar char="•"/>
            </a:pPr>
            <a:r>
              <a:rPr lang="en-GB" sz="2590" dirty="0"/>
              <a:t>Effective marketing communications such as use of direct marketing, social media, TV adverts</a:t>
            </a:r>
            <a:endParaRPr dirty="0"/>
          </a:p>
          <a:p>
            <a:pPr marL="228600" lvl="0" indent="-228600" algn="l" rtl="0">
              <a:lnSpc>
                <a:spcPct val="70000"/>
              </a:lnSpc>
              <a:spcBef>
                <a:spcPts val="1000"/>
              </a:spcBef>
              <a:spcAft>
                <a:spcPts val="0"/>
              </a:spcAft>
              <a:buClr>
                <a:schemeClr val="dk1"/>
              </a:buClr>
              <a:buSzPts val="2590"/>
              <a:buChar char="•"/>
            </a:pPr>
            <a:r>
              <a:rPr lang="en-GB" sz="2590" dirty="0"/>
              <a:t>Customer service</a:t>
            </a:r>
            <a:endParaRPr dirty="0"/>
          </a:p>
          <a:p>
            <a:pPr marL="228600" lvl="0" indent="-228600" algn="l" rtl="0">
              <a:lnSpc>
                <a:spcPct val="70000"/>
              </a:lnSpc>
              <a:spcBef>
                <a:spcPts val="1000"/>
              </a:spcBef>
              <a:spcAft>
                <a:spcPts val="0"/>
              </a:spcAft>
              <a:buClr>
                <a:schemeClr val="dk1"/>
              </a:buClr>
              <a:buSzPts val="2590"/>
              <a:buChar char="•"/>
            </a:pPr>
            <a:r>
              <a:rPr lang="en-GB" sz="2590" dirty="0"/>
              <a:t>Value for money</a:t>
            </a:r>
            <a:endParaRPr dirty="0"/>
          </a:p>
        </p:txBody>
      </p:sp>
      <p:sp>
        <p:nvSpPr>
          <p:cNvPr id="300" name="Google Shape;300;p24"/>
          <p:cNvSpPr txBox="1">
            <a:spLocks noGrp="1"/>
          </p:cNvSpPr>
          <p:nvPr>
            <p:ph type="body" idx="2"/>
          </p:nvPr>
        </p:nvSpPr>
        <p:spPr>
          <a:xfrm>
            <a:off x="6172200" y="1825625"/>
            <a:ext cx="5181600" cy="4797116"/>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70000"/>
              </a:lnSpc>
              <a:spcBef>
                <a:spcPts val="0"/>
              </a:spcBef>
              <a:spcAft>
                <a:spcPts val="0"/>
              </a:spcAft>
              <a:buClr>
                <a:schemeClr val="dk1"/>
              </a:buClr>
              <a:buSzPts val="2590"/>
              <a:buNone/>
            </a:pPr>
            <a:endParaRPr sz="2590"/>
          </a:p>
          <a:p>
            <a:pPr marL="0" lvl="0" indent="0" algn="l" rtl="0">
              <a:lnSpc>
                <a:spcPct val="70000"/>
              </a:lnSpc>
              <a:spcBef>
                <a:spcPts val="0"/>
              </a:spcBef>
              <a:spcAft>
                <a:spcPts val="0"/>
              </a:spcAft>
              <a:buClr>
                <a:schemeClr val="dk1"/>
              </a:buClr>
              <a:buSzPts val="2590"/>
              <a:buNone/>
            </a:pPr>
            <a:endParaRPr sz="2590"/>
          </a:p>
          <a:p>
            <a:pPr marL="0" lvl="0" indent="0" algn="l" rtl="0">
              <a:lnSpc>
                <a:spcPct val="70000"/>
              </a:lnSpc>
              <a:spcBef>
                <a:spcPts val="0"/>
              </a:spcBef>
              <a:spcAft>
                <a:spcPts val="0"/>
              </a:spcAft>
              <a:buClr>
                <a:schemeClr val="dk1"/>
              </a:buClr>
              <a:buSzPts val="2590"/>
              <a:buNone/>
            </a:pPr>
            <a:r>
              <a:rPr lang="en-GB" sz="2590"/>
              <a:t>The 4Ps of the </a:t>
            </a:r>
            <a:r>
              <a:rPr lang="en-GB" sz="2590" b="1"/>
              <a:t>Marketing Mix</a:t>
            </a:r>
            <a:r>
              <a:rPr lang="en-GB" sz="2590"/>
              <a:t>:</a:t>
            </a:r>
            <a:endParaRPr/>
          </a:p>
          <a:p>
            <a:pPr marL="228600" lvl="0" indent="-64135" algn="l" rtl="0">
              <a:lnSpc>
                <a:spcPct val="70000"/>
              </a:lnSpc>
              <a:spcBef>
                <a:spcPts val="1000"/>
              </a:spcBef>
              <a:spcAft>
                <a:spcPts val="0"/>
              </a:spcAft>
              <a:buClr>
                <a:schemeClr val="dk1"/>
              </a:buClr>
              <a:buSzPts val="2590"/>
              <a:buNone/>
            </a:pPr>
            <a:endParaRPr sz="2590"/>
          </a:p>
          <a:p>
            <a:pPr marL="228600" lvl="0" indent="-228600" algn="l" rtl="0">
              <a:lnSpc>
                <a:spcPct val="70000"/>
              </a:lnSpc>
              <a:spcBef>
                <a:spcPts val="1000"/>
              </a:spcBef>
              <a:spcAft>
                <a:spcPts val="0"/>
              </a:spcAft>
              <a:buClr>
                <a:schemeClr val="dk1"/>
              </a:buClr>
              <a:buSzPts val="2590"/>
              <a:buFont typeface="Calibri"/>
              <a:buChar char="-"/>
            </a:pPr>
            <a:r>
              <a:rPr lang="en-GB" sz="2590"/>
              <a:t>Product</a:t>
            </a:r>
            <a:endParaRPr/>
          </a:p>
          <a:p>
            <a:pPr marL="228600" lvl="0" indent="-228600" algn="l" rtl="0">
              <a:lnSpc>
                <a:spcPct val="70000"/>
              </a:lnSpc>
              <a:spcBef>
                <a:spcPts val="1000"/>
              </a:spcBef>
              <a:spcAft>
                <a:spcPts val="0"/>
              </a:spcAft>
              <a:buClr>
                <a:schemeClr val="dk1"/>
              </a:buClr>
              <a:buSzPts val="2590"/>
              <a:buFont typeface="Calibri"/>
              <a:buChar char="-"/>
            </a:pPr>
            <a:r>
              <a:rPr lang="en-GB" sz="2590"/>
              <a:t>Place</a:t>
            </a:r>
            <a:endParaRPr/>
          </a:p>
          <a:p>
            <a:pPr marL="228600" lvl="0" indent="-228600" algn="l" rtl="0">
              <a:lnSpc>
                <a:spcPct val="70000"/>
              </a:lnSpc>
              <a:spcBef>
                <a:spcPts val="1000"/>
              </a:spcBef>
              <a:spcAft>
                <a:spcPts val="0"/>
              </a:spcAft>
              <a:buClr>
                <a:schemeClr val="dk1"/>
              </a:buClr>
              <a:buSzPts val="2590"/>
              <a:buFont typeface="Calibri"/>
              <a:buChar char="-"/>
            </a:pPr>
            <a:r>
              <a:rPr lang="en-GB" sz="2590"/>
              <a:t>Price </a:t>
            </a:r>
            <a:endParaRPr/>
          </a:p>
          <a:p>
            <a:pPr marL="228600" lvl="0" indent="-228600" algn="l" rtl="0">
              <a:lnSpc>
                <a:spcPct val="70000"/>
              </a:lnSpc>
              <a:spcBef>
                <a:spcPts val="1000"/>
              </a:spcBef>
              <a:spcAft>
                <a:spcPts val="0"/>
              </a:spcAft>
              <a:buClr>
                <a:schemeClr val="dk1"/>
              </a:buClr>
              <a:buSzPts val="2590"/>
              <a:buFont typeface="Calibri"/>
              <a:buChar char="-"/>
            </a:pPr>
            <a:r>
              <a:rPr lang="en-GB" sz="2590"/>
              <a:t>Promotion</a:t>
            </a:r>
            <a:endParaRPr/>
          </a:p>
        </p:txBody>
      </p:sp>
      <p:pic>
        <p:nvPicPr>
          <p:cNvPr id="301" name="Google Shape;301;p24" descr="Image result for the 4 ps"/>
          <p:cNvPicPr preferRelativeResize="0"/>
          <p:nvPr/>
        </p:nvPicPr>
        <p:blipFill rotWithShape="1">
          <a:blip r:embed="rId3">
            <a:alphaModFix/>
          </a:blip>
          <a:srcRect/>
          <a:stretch/>
        </p:blipFill>
        <p:spPr>
          <a:xfrm>
            <a:off x="8438530" y="3429000"/>
            <a:ext cx="2524125" cy="1809750"/>
          </a:xfrm>
          <a:prstGeom prst="rect">
            <a:avLst/>
          </a:prstGeom>
          <a:noFill/>
          <a:ln>
            <a:noFill/>
          </a:ln>
        </p:spPr>
      </p:pic>
    </p:spTree>
    <p:extLst>
      <p:ext uri="{BB962C8B-B14F-4D97-AF65-F5344CB8AC3E}">
        <p14:creationId xmlns:p14="http://schemas.microsoft.com/office/powerpoint/2010/main" val="1548163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21"/>
          <p:cNvSpPr txBox="1">
            <a:spLocks noGrp="1"/>
          </p:cNvSpPr>
          <p:nvPr>
            <p:ph type="title"/>
          </p:nvPr>
        </p:nvSpPr>
        <p:spPr>
          <a:xfrm>
            <a:off x="838200" y="216131"/>
            <a:ext cx="10515600" cy="1754712"/>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GB" i="0" dirty="0">
                <a:latin typeface="Arial"/>
                <a:ea typeface="Arial"/>
                <a:cs typeface="Arial"/>
                <a:sym typeface="Arial"/>
              </a:rPr>
              <a:t>Considering customer needs when carrying out marketing activities and communications.</a:t>
            </a:r>
            <a:endParaRPr i="0" dirty="0">
              <a:latin typeface="Arial"/>
              <a:ea typeface="Arial"/>
              <a:cs typeface="Arial"/>
              <a:sym typeface="Arial"/>
            </a:endParaRPr>
          </a:p>
        </p:txBody>
      </p:sp>
      <p:sp>
        <p:nvSpPr>
          <p:cNvPr id="280" name="Google Shape;280;p21"/>
          <p:cNvSpPr txBox="1">
            <a:spLocks noGrp="1"/>
          </p:cNvSpPr>
          <p:nvPr>
            <p:ph type="body" idx="1"/>
          </p:nvPr>
        </p:nvSpPr>
        <p:spPr>
          <a:xfrm>
            <a:off x="838201" y="2129590"/>
            <a:ext cx="10515599" cy="4523873"/>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chemeClr val="dk1"/>
              </a:buClr>
              <a:buSzPts val="2380"/>
              <a:buNone/>
            </a:pPr>
            <a:r>
              <a:rPr lang="en-GB" sz="2380" dirty="0">
                <a:solidFill>
                  <a:schemeClr val="dk1"/>
                </a:solidFill>
                <a:latin typeface="Century Gothic"/>
                <a:ea typeface="Century Gothic"/>
                <a:cs typeface="Century Gothic"/>
                <a:sym typeface="Century Gothic"/>
              </a:rPr>
              <a:t>What do </a:t>
            </a:r>
            <a:r>
              <a:rPr lang="en-GB" sz="2380" dirty="0" smtClean="0">
                <a:solidFill>
                  <a:schemeClr val="dk1"/>
                </a:solidFill>
                <a:latin typeface="Century Gothic"/>
                <a:ea typeface="Century Gothic"/>
                <a:cs typeface="Century Gothic"/>
                <a:sym typeface="Century Gothic"/>
              </a:rPr>
              <a:t>marketers </a:t>
            </a:r>
            <a:r>
              <a:rPr lang="en-GB" sz="2380" dirty="0">
                <a:solidFill>
                  <a:schemeClr val="dk1"/>
                </a:solidFill>
                <a:latin typeface="Century Gothic"/>
                <a:ea typeface="Century Gothic"/>
                <a:cs typeface="Century Gothic"/>
                <a:sym typeface="Century Gothic"/>
              </a:rPr>
              <a:t>need to consider about their potential customers?</a:t>
            </a:r>
            <a:endParaRPr dirty="0"/>
          </a:p>
          <a:p>
            <a:pPr marL="228600" lvl="0" indent="-228600" algn="l" rtl="0">
              <a:lnSpc>
                <a:spcPct val="80000"/>
              </a:lnSpc>
              <a:spcBef>
                <a:spcPts val="1000"/>
              </a:spcBef>
              <a:spcAft>
                <a:spcPts val="0"/>
              </a:spcAft>
              <a:buClr>
                <a:schemeClr val="dk1"/>
              </a:buClr>
              <a:buSzPts val="2380"/>
              <a:buFont typeface="Calibri"/>
              <a:buChar char="-"/>
            </a:pPr>
            <a:r>
              <a:rPr lang="en-GB" sz="2380" dirty="0">
                <a:solidFill>
                  <a:schemeClr val="dk1"/>
                </a:solidFill>
                <a:latin typeface="Century Gothic"/>
                <a:ea typeface="Century Gothic"/>
                <a:cs typeface="Century Gothic"/>
                <a:sym typeface="Century Gothic"/>
              </a:rPr>
              <a:t>Customers’ stated and unstated needs</a:t>
            </a:r>
            <a:endParaRPr dirty="0"/>
          </a:p>
          <a:p>
            <a:pPr marL="228600" lvl="0" indent="-228600" algn="l" rtl="0">
              <a:lnSpc>
                <a:spcPct val="80000"/>
              </a:lnSpc>
              <a:spcBef>
                <a:spcPts val="1000"/>
              </a:spcBef>
              <a:spcAft>
                <a:spcPts val="0"/>
              </a:spcAft>
              <a:buClr>
                <a:schemeClr val="dk1"/>
              </a:buClr>
              <a:buSzPts val="2380"/>
              <a:buFont typeface="Calibri"/>
              <a:buChar char="-"/>
            </a:pPr>
            <a:r>
              <a:rPr lang="en-GB" sz="2380" dirty="0">
                <a:solidFill>
                  <a:schemeClr val="dk1"/>
                </a:solidFill>
                <a:latin typeface="Century Gothic"/>
                <a:ea typeface="Century Gothic"/>
                <a:cs typeface="Century Gothic"/>
                <a:sym typeface="Century Gothic"/>
              </a:rPr>
              <a:t>Do customers have any cultural and language needs? E.g. dietary requirements</a:t>
            </a:r>
            <a:endParaRPr dirty="0"/>
          </a:p>
          <a:p>
            <a:pPr marL="228600" lvl="0" indent="-228600" algn="l" rtl="0">
              <a:lnSpc>
                <a:spcPct val="80000"/>
              </a:lnSpc>
              <a:spcBef>
                <a:spcPts val="1000"/>
              </a:spcBef>
              <a:spcAft>
                <a:spcPts val="0"/>
              </a:spcAft>
              <a:buClr>
                <a:schemeClr val="dk1"/>
              </a:buClr>
              <a:buSzPts val="2380"/>
              <a:buFont typeface="Calibri"/>
              <a:buChar char="-"/>
            </a:pPr>
            <a:r>
              <a:rPr lang="en-GB" sz="2380" dirty="0">
                <a:solidFill>
                  <a:schemeClr val="dk1"/>
                </a:solidFill>
                <a:latin typeface="Century Gothic"/>
                <a:ea typeface="Century Gothic"/>
                <a:cs typeface="Century Gothic"/>
                <a:sym typeface="Century Gothic"/>
              </a:rPr>
              <a:t>Do customers have any special needs? E.g. medical conditions, mobility problems</a:t>
            </a:r>
            <a:endParaRPr dirty="0"/>
          </a:p>
          <a:p>
            <a:pPr marL="228600" lvl="0" indent="-228600" algn="l" rtl="0">
              <a:lnSpc>
                <a:spcPct val="80000"/>
              </a:lnSpc>
              <a:spcBef>
                <a:spcPts val="1000"/>
              </a:spcBef>
              <a:spcAft>
                <a:spcPts val="0"/>
              </a:spcAft>
              <a:buClr>
                <a:schemeClr val="dk1"/>
              </a:buClr>
              <a:buSzPts val="2380"/>
              <a:buFont typeface="Calibri"/>
              <a:buChar char="-"/>
            </a:pPr>
            <a:r>
              <a:rPr lang="en-GB" sz="2380" dirty="0">
                <a:solidFill>
                  <a:schemeClr val="dk1"/>
                </a:solidFill>
                <a:latin typeface="Century Gothic"/>
                <a:ea typeface="Century Gothic"/>
                <a:cs typeface="Century Gothic"/>
                <a:sym typeface="Century Gothic"/>
              </a:rPr>
              <a:t>Do customers have any needs relating to age? Gender? Socio-economic group? Family circumstances</a:t>
            </a:r>
            <a:r>
              <a:rPr lang="en-GB" sz="2380" dirty="0" smtClean="0">
                <a:solidFill>
                  <a:schemeClr val="dk1"/>
                </a:solidFill>
                <a:latin typeface="Century Gothic"/>
                <a:ea typeface="Century Gothic"/>
                <a:cs typeface="Century Gothic"/>
                <a:sym typeface="Century Gothic"/>
              </a:rPr>
              <a:t>?</a:t>
            </a:r>
          </a:p>
          <a:p>
            <a:pPr marL="228600" lvl="0" indent="-228600" algn="l" rtl="0">
              <a:lnSpc>
                <a:spcPct val="80000"/>
              </a:lnSpc>
              <a:spcBef>
                <a:spcPts val="1000"/>
              </a:spcBef>
              <a:spcAft>
                <a:spcPts val="0"/>
              </a:spcAft>
              <a:buClr>
                <a:schemeClr val="dk1"/>
              </a:buClr>
              <a:buSzPts val="2380"/>
              <a:buFont typeface="Calibri"/>
              <a:buChar char="-"/>
            </a:pPr>
            <a:r>
              <a:rPr lang="en-GB" sz="2380" dirty="0" smtClean="0">
                <a:solidFill>
                  <a:schemeClr val="dk1"/>
                </a:solidFill>
                <a:latin typeface="Century Gothic"/>
                <a:sym typeface="Century Gothic"/>
              </a:rPr>
              <a:t>These needs must be considered when carrying out marketing activities for example; making sure that content is unlikely to cause offence to different cultural groups, do leaflets need to be in different languages and promoting accessibility measures at hotels/attractions</a:t>
            </a:r>
            <a:endParaRPr sz="2380" dirty="0"/>
          </a:p>
        </p:txBody>
      </p:sp>
    </p:spTree>
    <p:extLst>
      <p:ext uri="{BB962C8B-B14F-4D97-AF65-F5344CB8AC3E}">
        <p14:creationId xmlns:p14="http://schemas.microsoft.com/office/powerpoint/2010/main" val="33529842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21"/>
          <p:cNvSpPr txBox="1">
            <a:spLocks noGrp="1"/>
          </p:cNvSpPr>
          <p:nvPr>
            <p:ph type="title"/>
          </p:nvPr>
        </p:nvSpPr>
        <p:spPr>
          <a:xfrm>
            <a:off x="838200" y="216131"/>
            <a:ext cx="10515600" cy="1754712"/>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spcBef>
                <a:spcPts val="0"/>
              </a:spcBef>
              <a:buClr>
                <a:schemeClr val="dk1"/>
              </a:buClr>
              <a:buSzPts val="4400"/>
            </a:pPr>
            <a:r>
              <a:rPr lang="en-GB" b="1" u="sng" dirty="0"/>
              <a:t>Why do both marketing and customer service </a:t>
            </a:r>
            <a:r>
              <a:rPr lang="en-GB" b="1" u="sng" dirty="0" smtClean="0"/>
              <a:t> teams need </a:t>
            </a:r>
            <a:r>
              <a:rPr lang="en-GB" b="1" u="sng" dirty="0"/>
              <a:t>to work together with their social media campaigns and posts?  </a:t>
            </a:r>
            <a:endParaRPr i="0" dirty="0">
              <a:latin typeface="Arial"/>
              <a:ea typeface="Arial"/>
              <a:cs typeface="Arial"/>
              <a:sym typeface="Arial"/>
            </a:endParaRPr>
          </a:p>
        </p:txBody>
      </p:sp>
      <p:sp>
        <p:nvSpPr>
          <p:cNvPr id="280" name="Google Shape;280;p21"/>
          <p:cNvSpPr txBox="1">
            <a:spLocks noGrp="1"/>
          </p:cNvSpPr>
          <p:nvPr>
            <p:ph type="body" idx="1"/>
          </p:nvPr>
        </p:nvSpPr>
        <p:spPr>
          <a:xfrm>
            <a:off x="838200" y="2638686"/>
            <a:ext cx="10515599" cy="3238331"/>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lvl="0" indent="0">
              <a:lnSpc>
                <a:spcPct val="80000"/>
              </a:lnSpc>
              <a:spcBef>
                <a:spcPts val="0"/>
              </a:spcBef>
              <a:buClr>
                <a:schemeClr val="dk1"/>
              </a:buClr>
              <a:buSzPts val="2380"/>
              <a:buNone/>
            </a:pPr>
            <a:r>
              <a:rPr lang="en-GB" sz="2400" dirty="0"/>
              <a:t>Find some examples of social media reviews which would involve both departments, explain why and evaluate the benefits of this </a:t>
            </a:r>
            <a:r>
              <a:rPr lang="en-GB" sz="2400" dirty="0" smtClean="0"/>
              <a:t>collaboration (use class activity to help you inform your answers).  </a:t>
            </a:r>
            <a:r>
              <a:rPr lang="en-GB" sz="2400" dirty="0"/>
              <a:t/>
            </a:r>
            <a:br>
              <a:rPr lang="en-GB" sz="2400" dirty="0"/>
            </a:br>
            <a:endParaRPr lang="en-GB" sz="2400" dirty="0" smtClean="0"/>
          </a:p>
          <a:p>
            <a:pPr marL="0" lvl="0" indent="0">
              <a:lnSpc>
                <a:spcPct val="80000"/>
              </a:lnSpc>
              <a:spcBef>
                <a:spcPts val="0"/>
              </a:spcBef>
              <a:buClr>
                <a:schemeClr val="dk1"/>
              </a:buClr>
              <a:buSzPts val="2380"/>
              <a:buNone/>
            </a:pPr>
            <a:r>
              <a:rPr lang="en-GB" sz="2380" dirty="0">
                <a:hlinkClick r:id="rId3"/>
              </a:rPr>
              <a:t>https://</a:t>
            </a:r>
            <a:r>
              <a:rPr lang="en-GB" sz="2380" dirty="0" smtClean="0">
                <a:hlinkClick r:id="rId3"/>
              </a:rPr>
              <a:t>www.tripadvisor.co.uk/Attractions-g635924-Activities-Godalming_Surrey_England.html</a:t>
            </a:r>
            <a:endParaRPr lang="en-GB" sz="2380" dirty="0" smtClean="0"/>
          </a:p>
          <a:p>
            <a:pPr marL="0" lvl="0" indent="0">
              <a:lnSpc>
                <a:spcPct val="80000"/>
              </a:lnSpc>
              <a:spcBef>
                <a:spcPts val="0"/>
              </a:spcBef>
              <a:buClr>
                <a:schemeClr val="dk1"/>
              </a:buClr>
              <a:buSzPts val="2380"/>
              <a:buNone/>
            </a:pPr>
            <a:endParaRPr lang="en-GB" sz="2380" dirty="0"/>
          </a:p>
          <a:p>
            <a:pPr marL="0" lvl="0" indent="0">
              <a:lnSpc>
                <a:spcPct val="80000"/>
              </a:lnSpc>
              <a:spcBef>
                <a:spcPts val="0"/>
              </a:spcBef>
              <a:buClr>
                <a:schemeClr val="dk1"/>
              </a:buClr>
              <a:buSzPts val="2380"/>
              <a:buNone/>
            </a:pPr>
            <a:r>
              <a:rPr lang="en-GB" sz="2380" dirty="0">
                <a:hlinkClick r:id="rId4"/>
              </a:rPr>
              <a:t>https://</a:t>
            </a:r>
            <a:r>
              <a:rPr lang="en-GB" sz="2380" dirty="0" smtClean="0">
                <a:hlinkClick r:id="rId4"/>
              </a:rPr>
              <a:t>uk.trustpilot.com/review/www.hilton.co.uk</a:t>
            </a:r>
            <a:endParaRPr lang="en-GB" sz="2380" dirty="0" smtClean="0"/>
          </a:p>
          <a:p>
            <a:pPr marL="0" lvl="0" indent="0">
              <a:lnSpc>
                <a:spcPct val="80000"/>
              </a:lnSpc>
              <a:spcBef>
                <a:spcPts val="0"/>
              </a:spcBef>
              <a:buClr>
                <a:schemeClr val="dk1"/>
              </a:buClr>
              <a:buSzPts val="2380"/>
              <a:buNone/>
            </a:pPr>
            <a:endParaRPr lang="en-GB" sz="2380" dirty="0" smtClean="0"/>
          </a:p>
          <a:p>
            <a:pPr marL="0" lvl="0" indent="0">
              <a:lnSpc>
                <a:spcPct val="80000"/>
              </a:lnSpc>
              <a:spcBef>
                <a:spcPts val="0"/>
              </a:spcBef>
              <a:buClr>
                <a:schemeClr val="dk1"/>
              </a:buClr>
              <a:buSzPts val="2380"/>
              <a:buNone/>
            </a:pPr>
            <a:r>
              <a:rPr lang="en-GB" sz="2380" dirty="0">
                <a:hlinkClick r:id="rId5"/>
              </a:rPr>
              <a:t>https://</a:t>
            </a:r>
            <a:r>
              <a:rPr lang="en-GB" sz="2380" dirty="0" smtClean="0">
                <a:hlinkClick r:id="rId5"/>
              </a:rPr>
              <a:t>www.feefo.com/en-GB/reviews/tui-uk?displayFeedbackType=BOTH&amp;timeFrame=YEAR</a:t>
            </a:r>
            <a:endParaRPr lang="en-GB" sz="2380" dirty="0" smtClean="0"/>
          </a:p>
          <a:p>
            <a:pPr marL="0" lvl="0" indent="0">
              <a:lnSpc>
                <a:spcPct val="80000"/>
              </a:lnSpc>
              <a:spcBef>
                <a:spcPts val="0"/>
              </a:spcBef>
              <a:buClr>
                <a:schemeClr val="dk1"/>
              </a:buClr>
              <a:buSzPts val="2380"/>
              <a:buNone/>
            </a:pPr>
            <a:endParaRPr sz="2380" dirty="0"/>
          </a:p>
        </p:txBody>
      </p:sp>
    </p:spTree>
    <p:extLst>
      <p:ext uri="{BB962C8B-B14F-4D97-AF65-F5344CB8AC3E}">
        <p14:creationId xmlns:p14="http://schemas.microsoft.com/office/powerpoint/2010/main" val="39876722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Activity (homework) </a:t>
            </a:r>
            <a:endParaRPr lang="en-GB" dirty="0"/>
          </a:p>
        </p:txBody>
      </p:sp>
      <p:sp>
        <p:nvSpPr>
          <p:cNvPr id="3" name="Content Placeholder 2"/>
          <p:cNvSpPr>
            <a:spLocks noGrp="1"/>
          </p:cNvSpPr>
          <p:nvPr>
            <p:ph idx="1"/>
          </p:nvPr>
        </p:nvSpPr>
        <p:spPr>
          <a:xfrm>
            <a:off x="838200" y="1776857"/>
            <a:ext cx="10515600" cy="4351338"/>
          </a:xfrm>
        </p:spPr>
        <p:txBody>
          <a:bodyPr/>
          <a:lstStyle/>
          <a:p>
            <a:r>
              <a:rPr lang="en-GB" dirty="0" smtClean="0"/>
              <a:t>Look at the customer reviews for the five different tourism organisations and answer the following questions: </a:t>
            </a:r>
          </a:p>
          <a:p>
            <a:pPr lvl="0"/>
            <a:r>
              <a:rPr lang="en-GB" dirty="0"/>
              <a:t>Describe the problem</a:t>
            </a:r>
          </a:p>
          <a:p>
            <a:pPr lvl="0"/>
            <a:r>
              <a:rPr lang="en-GB" dirty="0"/>
              <a:t>Suggest how the problem could be resolved</a:t>
            </a:r>
          </a:p>
          <a:p>
            <a:pPr lvl="0"/>
            <a:r>
              <a:rPr lang="en-GB" dirty="0"/>
              <a:t>Identify any issue which could affect the marketing of the product or service.</a:t>
            </a:r>
          </a:p>
          <a:p>
            <a:pPr lvl="0"/>
            <a:r>
              <a:rPr lang="en-GB" dirty="0"/>
              <a:t>What information might the marketing department need from the customer service department?</a:t>
            </a:r>
          </a:p>
          <a:p>
            <a:endParaRPr lang="en-GB" dirty="0"/>
          </a:p>
        </p:txBody>
      </p:sp>
    </p:spTree>
    <p:extLst>
      <p:ext uri="{BB962C8B-B14F-4D97-AF65-F5344CB8AC3E}">
        <p14:creationId xmlns:p14="http://schemas.microsoft.com/office/powerpoint/2010/main" val="3479387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GB"/>
              <a:t> </a:t>
            </a:r>
            <a:endParaRPr/>
          </a:p>
        </p:txBody>
      </p:sp>
      <p:sp>
        <p:nvSpPr>
          <p:cNvPr id="253" name="Google Shape;253;p18"/>
          <p:cNvSpPr txBox="1">
            <a:spLocks noGrp="1"/>
          </p:cNvSpPr>
          <p:nvPr>
            <p:ph type="body" idx="1"/>
          </p:nvPr>
        </p:nvSpPr>
        <p:spPr>
          <a:xfrm>
            <a:off x="838200" y="1086678"/>
            <a:ext cx="10515600" cy="474427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4000"/>
              <a:buNone/>
            </a:pPr>
            <a:r>
              <a:rPr lang="en-GB" sz="4000" i="1">
                <a:latin typeface="Arial"/>
                <a:ea typeface="Arial"/>
                <a:cs typeface="Arial"/>
                <a:sym typeface="Arial"/>
              </a:rPr>
              <a:t>‘Every product you buy, every service you use, every store you visit, every media message you receive and every choice you make, has been influenced by the forces of marketing’ </a:t>
            </a:r>
            <a:endParaRPr>
              <a:latin typeface="Arial"/>
              <a:ea typeface="Arial"/>
              <a:cs typeface="Arial"/>
              <a:sym typeface="Arial"/>
            </a:endParaRPr>
          </a:p>
          <a:p>
            <a:pPr marL="0" lvl="0" indent="0" algn="l" rtl="0">
              <a:lnSpc>
                <a:spcPct val="90000"/>
              </a:lnSpc>
              <a:spcBef>
                <a:spcPts val="1000"/>
              </a:spcBef>
              <a:spcAft>
                <a:spcPts val="0"/>
              </a:spcAft>
              <a:buClr>
                <a:schemeClr val="dk1"/>
              </a:buClr>
              <a:buSzPts val="4000"/>
              <a:buNone/>
            </a:pPr>
            <a:r>
              <a:rPr lang="en-GB" sz="4000" i="1"/>
              <a:t> </a:t>
            </a:r>
            <a:r>
              <a:rPr lang="en-GB" i="1"/>
              <a:t>Source: The Chartered Institute of Marketing.</a:t>
            </a:r>
            <a:endParaRPr/>
          </a:p>
          <a:p>
            <a:pPr marL="0" lvl="0" indent="0" algn="l" rtl="0">
              <a:lnSpc>
                <a:spcPct val="90000"/>
              </a:lnSpc>
              <a:spcBef>
                <a:spcPts val="1000"/>
              </a:spcBef>
              <a:spcAft>
                <a:spcPts val="0"/>
              </a:spcAft>
              <a:buClr>
                <a:schemeClr val="dk1"/>
              </a:buClr>
              <a:buSzPts val="2800"/>
              <a:buNone/>
            </a:pPr>
            <a:r>
              <a:rPr lang="en-GB" i="1"/>
              <a:t> </a:t>
            </a:r>
            <a:endParaRPr/>
          </a:p>
        </p:txBody>
      </p:sp>
      <p:pic>
        <p:nvPicPr>
          <p:cNvPr id="254" name="Google Shape;254;p18" descr="A picture containing room, drawing&#10;&#10;Description automatically generated"/>
          <p:cNvPicPr preferRelativeResize="0"/>
          <p:nvPr/>
        </p:nvPicPr>
        <p:blipFill rotWithShape="1">
          <a:blip r:embed="rId3">
            <a:alphaModFix/>
          </a:blip>
          <a:srcRect/>
          <a:stretch/>
        </p:blipFill>
        <p:spPr>
          <a:xfrm>
            <a:off x="8218665" y="4510539"/>
            <a:ext cx="4386302" cy="2275455"/>
          </a:xfrm>
          <a:prstGeom prst="rect">
            <a:avLst/>
          </a:prstGeom>
          <a:noFill/>
          <a:ln>
            <a:noFill/>
          </a:ln>
        </p:spPr>
      </p:pic>
    </p:spTree>
    <p:extLst>
      <p:ext uri="{BB962C8B-B14F-4D97-AF65-F5344CB8AC3E}">
        <p14:creationId xmlns:p14="http://schemas.microsoft.com/office/powerpoint/2010/main" val="38815512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21"/>
          <p:cNvSpPr txBox="1">
            <a:spLocks noGrp="1"/>
          </p:cNvSpPr>
          <p:nvPr>
            <p:ph type="title"/>
          </p:nvPr>
        </p:nvSpPr>
        <p:spPr>
          <a:xfrm>
            <a:off x="838200" y="216131"/>
            <a:ext cx="10515600" cy="1754712"/>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spcBef>
                <a:spcPts val="0"/>
              </a:spcBef>
              <a:buClr>
                <a:schemeClr val="dk1"/>
              </a:buClr>
              <a:buSzPts val="4400"/>
            </a:pPr>
            <a:r>
              <a:rPr lang="en-GB" sz="3600" b="1" u="sng" dirty="0" smtClean="0"/>
              <a:t/>
            </a:r>
            <a:br>
              <a:rPr lang="en-GB" sz="3600" b="1" u="sng" dirty="0" smtClean="0"/>
            </a:br>
            <a:r>
              <a:rPr lang="en-GB" sz="3600" b="1" u="sng" dirty="0" smtClean="0"/>
              <a:t>How </a:t>
            </a:r>
            <a:r>
              <a:rPr lang="en-GB" sz="3600" b="1" u="sng" dirty="0"/>
              <a:t>can both departments work together to encourage repeat business?</a:t>
            </a:r>
            <a:r>
              <a:rPr lang="en-GB" sz="3600" dirty="0"/>
              <a:t> </a:t>
            </a:r>
            <a:r>
              <a:rPr lang="en-GB" dirty="0"/>
              <a:t/>
            </a:r>
            <a:br>
              <a:rPr lang="en-GB" dirty="0"/>
            </a:br>
            <a:endParaRPr i="0" dirty="0">
              <a:latin typeface="Arial"/>
              <a:ea typeface="Arial"/>
              <a:cs typeface="Arial"/>
              <a:sym typeface="Arial"/>
            </a:endParaRPr>
          </a:p>
        </p:txBody>
      </p:sp>
      <p:sp>
        <p:nvSpPr>
          <p:cNvPr id="280" name="Google Shape;280;p21"/>
          <p:cNvSpPr txBox="1">
            <a:spLocks noGrp="1"/>
          </p:cNvSpPr>
          <p:nvPr>
            <p:ph type="body" idx="1"/>
          </p:nvPr>
        </p:nvSpPr>
        <p:spPr>
          <a:xfrm>
            <a:off x="838200" y="2638686"/>
            <a:ext cx="10515599" cy="365383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lvl="0" indent="0">
              <a:lnSpc>
                <a:spcPct val="80000"/>
              </a:lnSpc>
              <a:spcBef>
                <a:spcPts val="0"/>
              </a:spcBef>
              <a:buClr>
                <a:schemeClr val="dk1"/>
              </a:buClr>
              <a:buSzPts val="2380"/>
              <a:buNone/>
            </a:pPr>
            <a:r>
              <a:rPr lang="en-GB" sz="2400" dirty="0"/>
              <a:t>Which tourism organisations use Loyalty schemes well to retain new customers – research and discuss the benefits to the business?  Why do both teams need to work together on this approach</a:t>
            </a:r>
            <a:r>
              <a:rPr lang="en-GB" sz="2400" dirty="0" smtClean="0"/>
              <a:t>?</a:t>
            </a:r>
          </a:p>
          <a:p>
            <a:pPr marL="0" lvl="0" indent="0">
              <a:lnSpc>
                <a:spcPct val="80000"/>
              </a:lnSpc>
              <a:spcBef>
                <a:spcPts val="0"/>
              </a:spcBef>
              <a:buClr>
                <a:schemeClr val="dk1"/>
              </a:buClr>
              <a:buSzPts val="2380"/>
              <a:buNone/>
            </a:pPr>
            <a:endParaRPr lang="en-GB" sz="2400" dirty="0"/>
          </a:p>
          <a:p>
            <a:pPr marL="0" lvl="0" indent="0">
              <a:lnSpc>
                <a:spcPct val="80000"/>
              </a:lnSpc>
              <a:spcBef>
                <a:spcPts val="0"/>
              </a:spcBef>
              <a:buClr>
                <a:schemeClr val="dk1"/>
              </a:buClr>
              <a:buSzPts val="2380"/>
              <a:buNone/>
            </a:pPr>
            <a:r>
              <a:rPr lang="en-GB" sz="2400" dirty="0">
                <a:hlinkClick r:id="rId3"/>
              </a:rPr>
              <a:t>https://rocketmarketinggroup.com/5-reasons-why-customer-loyalty-programmes-are-so-important</a:t>
            </a:r>
            <a:r>
              <a:rPr lang="en-GB" sz="2400" dirty="0" smtClean="0">
                <a:hlinkClick r:id="rId3"/>
              </a:rPr>
              <a:t>/</a:t>
            </a:r>
            <a:endParaRPr lang="en-GB" sz="2400" dirty="0" smtClean="0"/>
          </a:p>
          <a:p>
            <a:pPr marL="0" lvl="0" indent="0">
              <a:lnSpc>
                <a:spcPct val="80000"/>
              </a:lnSpc>
              <a:spcBef>
                <a:spcPts val="0"/>
              </a:spcBef>
              <a:buClr>
                <a:schemeClr val="dk1"/>
              </a:buClr>
              <a:buSzPts val="2380"/>
              <a:buNone/>
            </a:pPr>
            <a:endParaRPr lang="en-GB" sz="2400" dirty="0" smtClean="0"/>
          </a:p>
          <a:p>
            <a:pPr marL="0" lvl="0" indent="0">
              <a:lnSpc>
                <a:spcPct val="80000"/>
              </a:lnSpc>
              <a:spcBef>
                <a:spcPts val="0"/>
              </a:spcBef>
              <a:buClr>
                <a:schemeClr val="dk1"/>
              </a:buClr>
              <a:buSzPts val="2380"/>
              <a:buNone/>
            </a:pPr>
            <a:r>
              <a:rPr lang="en-GB" sz="2400" dirty="0">
                <a:hlinkClick r:id="rId4"/>
              </a:rPr>
              <a:t>https://www.travelperk.com/blog/best-corporate-hotel-loyalty-programs-europe</a:t>
            </a:r>
            <a:r>
              <a:rPr lang="en-GB" sz="2400" dirty="0" smtClean="0">
                <a:hlinkClick r:id="rId4"/>
              </a:rPr>
              <a:t>/</a:t>
            </a:r>
            <a:endParaRPr lang="en-GB" sz="2400" dirty="0" smtClean="0"/>
          </a:p>
          <a:p>
            <a:pPr marL="0" lvl="0" indent="0">
              <a:lnSpc>
                <a:spcPct val="80000"/>
              </a:lnSpc>
              <a:spcBef>
                <a:spcPts val="0"/>
              </a:spcBef>
              <a:buClr>
                <a:schemeClr val="dk1"/>
              </a:buClr>
              <a:buSzPts val="2380"/>
              <a:buNone/>
            </a:pPr>
            <a:endParaRPr lang="en-GB" sz="2400" dirty="0"/>
          </a:p>
          <a:p>
            <a:pPr marL="0" lvl="0" indent="0">
              <a:lnSpc>
                <a:spcPct val="80000"/>
              </a:lnSpc>
              <a:spcBef>
                <a:spcPts val="0"/>
              </a:spcBef>
              <a:buClr>
                <a:schemeClr val="dk1"/>
              </a:buClr>
              <a:buSzPts val="2380"/>
              <a:buNone/>
            </a:pPr>
            <a:r>
              <a:rPr lang="en-GB" sz="2400" dirty="0">
                <a:hlinkClick r:id="rId5"/>
              </a:rPr>
              <a:t>https://www.travelperk.com/blog/airline-loyalty-programs-comparison</a:t>
            </a:r>
            <a:r>
              <a:rPr lang="en-GB" sz="2400" dirty="0" smtClean="0">
                <a:hlinkClick r:id="rId5"/>
              </a:rPr>
              <a:t>/</a:t>
            </a:r>
            <a:endParaRPr lang="en-GB" sz="2400" dirty="0" smtClean="0"/>
          </a:p>
          <a:p>
            <a:pPr marL="0" lvl="0" indent="0">
              <a:lnSpc>
                <a:spcPct val="80000"/>
              </a:lnSpc>
              <a:spcBef>
                <a:spcPts val="0"/>
              </a:spcBef>
              <a:buClr>
                <a:schemeClr val="dk1"/>
              </a:buClr>
              <a:buSzPts val="2380"/>
              <a:buNone/>
            </a:pPr>
            <a:r>
              <a:rPr lang="en-GB" sz="2400" dirty="0"/>
              <a:t/>
            </a:r>
            <a:br>
              <a:rPr lang="en-GB" sz="2400" dirty="0"/>
            </a:br>
            <a:r>
              <a:rPr lang="en-GB" sz="2400" dirty="0">
                <a:hlinkClick r:id="rId6"/>
              </a:rPr>
              <a:t>https://www.tiqets.com/venues/blog/attracting-repeat-visitors</a:t>
            </a:r>
            <a:r>
              <a:rPr lang="en-GB" sz="2400" dirty="0" smtClean="0">
                <a:hlinkClick r:id="rId6"/>
              </a:rPr>
              <a:t>/</a:t>
            </a:r>
            <a:endParaRPr lang="en-GB" sz="2400" dirty="0" smtClean="0"/>
          </a:p>
          <a:p>
            <a:pPr marL="0" lvl="0" indent="0">
              <a:lnSpc>
                <a:spcPct val="80000"/>
              </a:lnSpc>
              <a:spcBef>
                <a:spcPts val="0"/>
              </a:spcBef>
              <a:buClr>
                <a:schemeClr val="dk1"/>
              </a:buClr>
              <a:buSzPts val="2380"/>
              <a:buNone/>
            </a:pPr>
            <a:endParaRPr sz="2380" dirty="0"/>
          </a:p>
        </p:txBody>
      </p:sp>
    </p:spTree>
    <p:extLst>
      <p:ext uri="{BB962C8B-B14F-4D97-AF65-F5344CB8AC3E}">
        <p14:creationId xmlns:p14="http://schemas.microsoft.com/office/powerpoint/2010/main" val="16381143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21"/>
          <p:cNvSpPr txBox="1">
            <a:spLocks noGrp="1"/>
          </p:cNvSpPr>
          <p:nvPr>
            <p:ph type="title"/>
          </p:nvPr>
        </p:nvSpPr>
        <p:spPr>
          <a:xfrm>
            <a:off x="838200" y="216131"/>
            <a:ext cx="10515600" cy="1754712"/>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r>
              <a:rPr lang="en-GB" sz="3600" b="1" u="sng" dirty="0" smtClean="0"/>
              <a:t/>
            </a:r>
            <a:br>
              <a:rPr lang="en-GB" sz="3600" b="1" u="sng" dirty="0" smtClean="0"/>
            </a:br>
            <a:r>
              <a:rPr lang="en-GB" b="1" u="sng" dirty="0"/>
              <a:t>Which </a:t>
            </a:r>
            <a:r>
              <a:rPr lang="en-GB" b="1" u="sng" dirty="0" smtClean="0"/>
              <a:t>organisations are </a:t>
            </a:r>
            <a:r>
              <a:rPr lang="en-GB" b="1" u="sng" dirty="0"/>
              <a:t>using technology to its best and leading the way with its marketing and customer approach? </a:t>
            </a:r>
            <a:r>
              <a:rPr lang="en-GB" dirty="0"/>
              <a:t/>
            </a:r>
            <a:br>
              <a:rPr lang="en-GB" dirty="0"/>
            </a:br>
            <a:endParaRPr i="0" dirty="0">
              <a:latin typeface="Arial"/>
              <a:ea typeface="Arial"/>
              <a:cs typeface="Arial"/>
              <a:sym typeface="Arial"/>
            </a:endParaRPr>
          </a:p>
        </p:txBody>
      </p:sp>
      <p:sp>
        <p:nvSpPr>
          <p:cNvPr id="280" name="Google Shape;280;p21"/>
          <p:cNvSpPr txBox="1">
            <a:spLocks noGrp="1"/>
          </p:cNvSpPr>
          <p:nvPr>
            <p:ph type="body" idx="1"/>
          </p:nvPr>
        </p:nvSpPr>
        <p:spPr>
          <a:xfrm>
            <a:off x="946484" y="2494307"/>
            <a:ext cx="10515599" cy="3238331"/>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lvl="0" indent="0">
              <a:lnSpc>
                <a:spcPct val="80000"/>
              </a:lnSpc>
              <a:spcBef>
                <a:spcPts val="0"/>
              </a:spcBef>
              <a:buClr>
                <a:schemeClr val="dk1"/>
              </a:buClr>
              <a:buSzPts val="2380"/>
              <a:buNone/>
            </a:pPr>
            <a:r>
              <a:rPr lang="en-GB" sz="2400" dirty="0"/>
              <a:t>Analyse the effectiveness of </a:t>
            </a:r>
            <a:r>
              <a:rPr lang="en-GB" sz="2400" dirty="0" smtClean="0"/>
              <a:t>the following organisations approach </a:t>
            </a:r>
            <a:r>
              <a:rPr lang="en-GB" sz="2400" dirty="0"/>
              <a:t>to marketing and how it ultimately benefits the organisation and the customer. How will this benefit the marketing and the customer service team ultimately?  </a:t>
            </a:r>
            <a:br>
              <a:rPr lang="en-GB" sz="2400" dirty="0"/>
            </a:br>
            <a:r>
              <a:rPr lang="en-GB" sz="2400" dirty="0"/>
              <a:t/>
            </a:r>
            <a:br>
              <a:rPr lang="en-GB" sz="2400" dirty="0"/>
            </a:br>
            <a:r>
              <a:rPr lang="en-GB" sz="2400" dirty="0">
                <a:hlinkClick r:id="rId4"/>
              </a:rPr>
              <a:t>https://www.brandwatch.com/case-studies/virgin-holidays-digital/view</a:t>
            </a:r>
            <a:r>
              <a:rPr lang="en-GB" sz="2400" dirty="0" smtClean="0">
                <a:hlinkClick r:id="rId4"/>
              </a:rPr>
              <a:t>/</a:t>
            </a:r>
            <a:endParaRPr lang="en-GB" sz="2400" dirty="0" smtClean="0"/>
          </a:p>
          <a:p>
            <a:pPr marL="0" lvl="0" indent="0">
              <a:lnSpc>
                <a:spcPct val="80000"/>
              </a:lnSpc>
              <a:spcBef>
                <a:spcPts val="0"/>
              </a:spcBef>
              <a:buClr>
                <a:schemeClr val="dk1"/>
              </a:buClr>
              <a:buSzPts val="2380"/>
              <a:buNone/>
            </a:pPr>
            <a:r>
              <a:rPr lang="en-GB" sz="2400" dirty="0"/>
              <a:t/>
            </a:r>
            <a:br>
              <a:rPr lang="en-GB" sz="2400" dirty="0"/>
            </a:br>
            <a:r>
              <a:rPr lang="en-GB" sz="2400" dirty="0">
                <a:hlinkClick r:id="rId5"/>
              </a:rPr>
              <a:t>https://www.brandwatch.com/case-studies/american-airlines/view</a:t>
            </a:r>
            <a:r>
              <a:rPr lang="en-GB" sz="2400" dirty="0" smtClean="0">
                <a:hlinkClick r:id="rId5"/>
              </a:rPr>
              <a:t>/</a:t>
            </a:r>
            <a:endParaRPr lang="en-GB" sz="2400" dirty="0" smtClean="0"/>
          </a:p>
          <a:p>
            <a:pPr marL="0" lvl="0" indent="0">
              <a:lnSpc>
                <a:spcPct val="80000"/>
              </a:lnSpc>
              <a:spcBef>
                <a:spcPts val="0"/>
              </a:spcBef>
              <a:buClr>
                <a:schemeClr val="dk1"/>
              </a:buClr>
              <a:buSzPts val="2380"/>
              <a:buNone/>
            </a:pPr>
            <a:endParaRPr lang="en-GB" sz="2400" dirty="0"/>
          </a:p>
          <a:p>
            <a:pPr marL="0" lvl="0" indent="0">
              <a:lnSpc>
                <a:spcPct val="80000"/>
              </a:lnSpc>
              <a:spcBef>
                <a:spcPts val="0"/>
              </a:spcBef>
              <a:buClr>
                <a:schemeClr val="dk1"/>
              </a:buClr>
              <a:buSzPts val="2380"/>
              <a:buNone/>
            </a:pPr>
            <a:r>
              <a:rPr lang="en-GB" sz="2400" dirty="0"/>
              <a:t/>
            </a:r>
            <a:br>
              <a:rPr lang="en-GB" sz="2400" dirty="0"/>
            </a:br>
            <a:endParaRPr sz="2380" dirty="0"/>
          </a:p>
        </p:txBody>
      </p:sp>
      <p:graphicFrame>
        <p:nvGraphicFramePr>
          <p:cNvPr id="2" name="Object 1"/>
          <p:cNvGraphicFramePr>
            <a:graphicFrameLocks noChangeAspect="1"/>
          </p:cNvGraphicFramePr>
          <p:nvPr>
            <p:extLst>
              <p:ext uri="{D42A27DB-BD31-4B8C-83A1-F6EECF244321}">
                <p14:modId xmlns:p14="http://schemas.microsoft.com/office/powerpoint/2010/main" val="3622338432"/>
              </p:ext>
            </p:extLst>
          </p:nvPr>
        </p:nvGraphicFramePr>
        <p:xfrm>
          <a:off x="10003303" y="4388130"/>
          <a:ext cx="1700390" cy="2406066"/>
        </p:xfrm>
        <a:graphic>
          <a:graphicData uri="http://schemas.openxmlformats.org/presentationml/2006/ole">
            <mc:AlternateContent xmlns:mc="http://schemas.openxmlformats.org/markup-compatibility/2006">
              <mc:Choice xmlns:v="urn:schemas-microsoft-com:vml" Requires="v">
                <p:oleObj spid="_x0000_s1036" name="Acrobat Document" r:id="rId6" imgW="5667116" imgH="8019988" progId="AcroExch.Document.7">
                  <p:embed/>
                </p:oleObj>
              </mc:Choice>
              <mc:Fallback>
                <p:oleObj name="Acrobat Document" r:id="rId6" imgW="5667116" imgH="8019988" progId="AcroExch.Document.7">
                  <p:embed/>
                  <p:pic>
                    <p:nvPicPr>
                      <p:cNvPr id="0" name=""/>
                      <p:cNvPicPr/>
                      <p:nvPr/>
                    </p:nvPicPr>
                    <p:blipFill>
                      <a:blip r:embed="rId7"/>
                      <a:stretch>
                        <a:fillRect/>
                      </a:stretch>
                    </p:blipFill>
                    <p:spPr>
                      <a:xfrm>
                        <a:off x="10003303" y="4388130"/>
                        <a:ext cx="1700390" cy="2406066"/>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297372519"/>
              </p:ext>
            </p:extLst>
          </p:nvPr>
        </p:nvGraphicFramePr>
        <p:xfrm>
          <a:off x="7876506" y="4740740"/>
          <a:ext cx="1401967" cy="1983795"/>
        </p:xfrm>
        <a:graphic>
          <a:graphicData uri="http://schemas.openxmlformats.org/presentationml/2006/ole">
            <mc:AlternateContent xmlns:mc="http://schemas.openxmlformats.org/markup-compatibility/2006">
              <mc:Choice xmlns:v="urn:schemas-microsoft-com:vml" Requires="v">
                <p:oleObj spid="_x0000_s1037" name="Acrobat Document" r:id="rId8" imgW="5667116" imgH="8019988" progId="AcroExch.Document.7">
                  <p:embed/>
                </p:oleObj>
              </mc:Choice>
              <mc:Fallback>
                <p:oleObj name="Acrobat Document" r:id="rId8" imgW="5667116" imgH="8019988" progId="AcroExch.Document.7">
                  <p:embed/>
                  <p:pic>
                    <p:nvPicPr>
                      <p:cNvPr id="0" name=""/>
                      <p:cNvPicPr/>
                      <p:nvPr/>
                    </p:nvPicPr>
                    <p:blipFill>
                      <a:blip r:embed="rId9"/>
                      <a:stretch>
                        <a:fillRect/>
                      </a:stretch>
                    </p:blipFill>
                    <p:spPr>
                      <a:xfrm>
                        <a:off x="7876506" y="4740740"/>
                        <a:ext cx="1401967" cy="1983795"/>
                      </a:xfrm>
                      <a:prstGeom prst="rect">
                        <a:avLst/>
                      </a:prstGeom>
                    </p:spPr>
                  </p:pic>
                </p:oleObj>
              </mc:Fallback>
            </mc:AlternateContent>
          </a:graphicData>
        </a:graphic>
      </p:graphicFrame>
    </p:spTree>
    <p:extLst>
      <p:ext uri="{BB962C8B-B14F-4D97-AF65-F5344CB8AC3E}">
        <p14:creationId xmlns:p14="http://schemas.microsoft.com/office/powerpoint/2010/main" val="11819234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21"/>
          <p:cNvSpPr txBox="1">
            <a:spLocks noGrp="1"/>
          </p:cNvSpPr>
          <p:nvPr>
            <p:ph type="title"/>
          </p:nvPr>
        </p:nvSpPr>
        <p:spPr>
          <a:xfrm>
            <a:off x="838200" y="216131"/>
            <a:ext cx="10515600" cy="1754712"/>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spcBef>
                <a:spcPts val="0"/>
              </a:spcBef>
              <a:buClr>
                <a:schemeClr val="dk1"/>
              </a:buClr>
              <a:buSzPts val="4400"/>
            </a:pPr>
            <a:r>
              <a:rPr lang="en-GB" sz="3600" b="1" u="sng" dirty="0" smtClean="0"/>
              <a:t/>
            </a:r>
            <a:br>
              <a:rPr lang="en-GB" sz="3600" b="1" u="sng" dirty="0" smtClean="0"/>
            </a:br>
            <a:r>
              <a:rPr lang="en-GB" sz="3600" b="1" u="sng" dirty="0" smtClean="0"/>
              <a:t>Balancing Customer satisfaction with organisational aims and objectives</a:t>
            </a:r>
            <a:r>
              <a:rPr lang="en-GB" dirty="0"/>
              <a:t/>
            </a:r>
            <a:br>
              <a:rPr lang="en-GB" dirty="0"/>
            </a:br>
            <a:endParaRPr i="0" dirty="0">
              <a:latin typeface="Arial"/>
              <a:ea typeface="Arial"/>
              <a:cs typeface="Arial"/>
              <a:sym typeface="Arial"/>
            </a:endParaRPr>
          </a:p>
        </p:txBody>
      </p:sp>
      <p:sp>
        <p:nvSpPr>
          <p:cNvPr id="280" name="Google Shape;280;p21"/>
          <p:cNvSpPr txBox="1">
            <a:spLocks noGrp="1"/>
          </p:cNvSpPr>
          <p:nvPr>
            <p:ph type="body" idx="1"/>
          </p:nvPr>
        </p:nvSpPr>
        <p:spPr>
          <a:xfrm>
            <a:off x="838200" y="2638686"/>
            <a:ext cx="10515599" cy="3238331"/>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lvl="0" indent="0">
              <a:lnSpc>
                <a:spcPct val="80000"/>
              </a:lnSpc>
              <a:spcBef>
                <a:spcPts val="0"/>
              </a:spcBef>
              <a:buClr>
                <a:schemeClr val="dk1"/>
              </a:buClr>
              <a:buSzPts val="2380"/>
              <a:buNone/>
            </a:pPr>
            <a:r>
              <a:rPr lang="en-GB" sz="2400" dirty="0" smtClean="0"/>
              <a:t>Customer satisfaction is of the utmost importance to the reputation and commercial success of a business.  However, there may be times when customer expectations are unrealistic, unsafe or too costly to meet.  A good example of this is Stonehenge, where the public may expect to be able to go up to and touch the stones and walk within them, but for the protection of this historic site, restrictions and zoning have been put in place to meet the organisational aims of protecting one of our most important historic sites in the UK. </a:t>
            </a:r>
          </a:p>
          <a:p>
            <a:pPr marL="0" lvl="0" indent="0">
              <a:lnSpc>
                <a:spcPct val="80000"/>
              </a:lnSpc>
              <a:spcBef>
                <a:spcPts val="0"/>
              </a:spcBef>
              <a:buClr>
                <a:schemeClr val="dk1"/>
              </a:buClr>
              <a:buSzPts val="2380"/>
              <a:buNone/>
            </a:pPr>
            <a:r>
              <a:rPr lang="en-GB" sz="2400" dirty="0" smtClean="0"/>
              <a:t>Specific access to the site, such as Midsummers Night/Day needs to be pre-arranged with English Heritage and take place within non working hours of the attraction. </a:t>
            </a:r>
          </a:p>
          <a:p>
            <a:pPr marL="0" lvl="0" indent="0">
              <a:lnSpc>
                <a:spcPct val="80000"/>
              </a:lnSpc>
              <a:spcBef>
                <a:spcPts val="0"/>
              </a:spcBef>
              <a:buClr>
                <a:schemeClr val="dk1"/>
              </a:buClr>
              <a:buSzPts val="2380"/>
              <a:buNone/>
            </a:pPr>
            <a:endParaRPr sz="2380" dirty="0"/>
          </a:p>
        </p:txBody>
      </p:sp>
    </p:spTree>
    <p:extLst>
      <p:ext uri="{BB962C8B-B14F-4D97-AF65-F5344CB8AC3E}">
        <p14:creationId xmlns:p14="http://schemas.microsoft.com/office/powerpoint/2010/main" val="13306353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19"/>
          <p:cNvSpPr txBox="1">
            <a:spLocks noGrp="1"/>
          </p:cNvSpPr>
          <p:nvPr>
            <p:ph type="title"/>
          </p:nvPr>
        </p:nvSpPr>
        <p:spPr>
          <a:xfrm>
            <a:off x="838200" y="209856"/>
            <a:ext cx="10515600" cy="941161"/>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Arial"/>
              <a:buNone/>
            </a:pPr>
            <a:r>
              <a:rPr lang="en-GB" i="0">
                <a:latin typeface="Arial"/>
                <a:ea typeface="Arial"/>
                <a:cs typeface="Arial"/>
                <a:sym typeface="Arial"/>
              </a:rPr>
              <a:t>Different types of visitors </a:t>
            </a:r>
            <a:endParaRPr/>
          </a:p>
        </p:txBody>
      </p:sp>
      <p:sp>
        <p:nvSpPr>
          <p:cNvPr id="260" name="Google Shape;260;p19"/>
          <p:cNvSpPr txBox="1">
            <a:spLocks noGrp="1"/>
          </p:cNvSpPr>
          <p:nvPr>
            <p:ph type="body" idx="1"/>
          </p:nvPr>
        </p:nvSpPr>
        <p:spPr>
          <a:xfrm>
            <a:off x="317241" y="1156996"/>
            <a:ext cx="11532637" cy="5335879"/>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FF0000"/>
              </a:buClr>
              <a:buSzPts val="2800"/>
              <a:buNone/>
            </a:pPr>
            <a:r>
              <a:rPr lang="en-GB" b="1" u="sng" dirty="0">
                <a:solidFill>
                  <a:srgbClr val="FF0000"/>
                </a:solidFill>
              </a:rPr>
              <a:t>Individuals: </a:t>
            </a:r>
            <a:r>
              <a:rPr lang="en-GB" dirty="0"/>
              <a:t>Individuals can be solo adults or children. Anyone that is visiting that attraction on their own.</a:t>
            </a:r>
            <a:endParaRPr dirty="0"/>
          </a:p>
          <a:p>
            <a:pPr marL="0" lvl="0" indent="0" algn="l" rtl="0">
              <a:lnSpc>
                <a:spcPct val="90000"/>
              </a:lnSpc>
              <a:spcBef>
                <a:spcPts val="1000"/>
              </a:spcBef>
              <a:spcAft>
                <a:spcPts val="0"/>
              </a:spcAft>
              <a:buClr>
                <a:srgbClr val="FF0000"/>
              </a:buClr>
              <a:buSzPts val="2800"/>
              <a:buNone/>
            </a:pPr>
            <a:r>
              <a:rPr lang="en-GB" b="1" u="sng" dirty="0">
                <a:solidFill>
                  <a:srgbClr val="FF0000"/>
                </a:solidFill>
              </a:rPr>
              <a:t>Families: </a:t>
            </a:r>
            <a:r>
              <a:rPr lang="en-GB" dirty="0"/>
              <a:t>Families can be of any age e.g. Two adults with two children 10. You always need to consider the age of the children as this will change the expectations of the parents. </a:t>
            </a:r>
            <a:endParaRPr dirty="0"/>
          </a:p>
          <a:p>
            <a:pPr marL="0" lvl="0" indent="0" algn="l" rtl="0">
              <a:lnSpc>
                <a:spcPct val="90000"/>
              </a:lnSpc>
              <a:spcBef>
                <a:spcPts val="1000"/>
              </a:spcBef>
              <a:spcAft>
                <a:spcPts val="0"/>
              </a:spcAft>
              <a:buClr>
                <a:srgbClr val="FF0000"/>
              </a:buClr>
              <a:buSzPts val="2800"/>
              <a:buNone/>
            </a:pPr>
            <a:r>
              <a:rPr lang="en-GB" b="1" u="sng" dirty="0">
                <a:solidFill>
                  <a:srgbClr val="FF0000"/>
                </a:solidFill>
              </a:rPr>
              <a:t>Groups: </a:t>
            </a:r>
            <a:r>
              <a:rPr lang="en-GB" dirty="0"/>
              <a:t>This could be school groups, elderly coach tours or a specific tour group.</a:t>
            </a:r>
            <a:endParaRPr dirty="0"/>
          </a:p>
          <a:p>
            <a:pPr marL="0" lvl="0" indent="0" algn="l" rtl="0">
              <a:lnSpc>
                <a:spcPct val="90000"/>
              </a:lnSpc>
              <a:spcBef>
                <a:spcPts val="1000"/>
              </a:spcBef>
              <a:spcAft>
                <a:spcPts val="0"/>
              </a:spcAft>
              <a:buClr>
                <a:srgbClr val="FF0000"/>
              </a:buClr>
              <a:buSzPts val="2800"/>
              <a:buNone/>
            </a:pPr>
            <a:r>
              <a:rPr lang="en-GB" b="1" u="sng" dirty="0">
                <a:solidFill>
                  <a:srgbClr val="FF0000"/>
                </a:solidFill>
              </a:rPr>
              <a:t>Overseas Visitors</a:t>
            </a:r>
            <a:r>
              <a:rPr lang="en-GB" dirty="0"/>
              <a:t>: Not all overseas visitors will speak English so it is important to consider what their needs and expectations are.</a:t>
            </a:r>
            <a:endParaRPr dirty="0"/>
          </a:p>
          <a:p>
            <a:pPr marL="0" lvl="0" indent="0" algn="l" rtl="0">
              <a:lnSpc>
                <a:spcPct val="90000"/>
              </a:lnSpc>
              <a:spcBef>
                <a:spcPts val="1000"/>
              </a:spcBef>
              <a:spcAft>
                <a:spcPts val="0"/>
              </a:spcAft>
              <a:buClr>
                <a:srgbClr val="FF0000"/>
              </a:buClr>
              <a:buSzPts val="2800"/>
              <a:buNone/>
            </a:pPr>
            <a:r>
              <a:rPr lang="en-GB" b="1" u="sng" dirty="0">
                <a:solidFill>
                  <a:srgbClr val="FF0000"/>
                </a:solidFill>
              </a:rPr>
              <a:t>People with specific needs: </a:t>
            </a:r>
            <a:r>
              <a:rPr lang="en-GB" dirty="0"/>
              <a:t>This can be anything from a visible disability to allergies. It is important to consider all needs, even ones that you cannot </a:t>
            </a:r>
            <a:r>
              <a:rPr lang="en-GB" dirty="0" smtClean="0"/>
              <a:t>see.</a:t>
            </a:r>
          </a:p>
          <a:p>
            <a:pPr marL="0" lvl="0" indent="0" algn="l" rtl="0">
              <a:lnSpc>
                <a:spcPct val="90000"/>
              </a:lnSpc>
              <a:spcBef>
                <a:spcPts val="1000"/>
              </a:spcBef>
              <a:spcAft>
                <a:spcPts val="0"/>
              </a:spcAft>
              <a:buClr>
                <a:srgbClr val="FF0000"/>
              </a:buClr>
              <a:buSzPts val="2800"/>
              <a:buNone/>
            </a:pPr>
            <a:r>
              <a:rPr lang="en-GB" b="1" u="sng" dirty="0" smtClean="0">
                <a:solidFill>
                  <a:srgbClr val="FF0000"/>
                </a:solidFill>
              </a:rPr>
              <a:t>Business: </a:t>
            </a:r>
            <a:r>
              <a:rPr lang="en-GB" dirty="0" smtClean="0"/>
              <a:t>A business tourist will have very different needs to that of a leisure tourist from transport, accommodation and working needs</a:t>
            </a:r>
            <a:endParaRPr lang="en-GB" b="1" u="sng" dirty="0" smtClean="0">
              <a:solidFill>
                <a:srgbClr val="FF0000"/>
              </a:solidFill>
            </a:endParaRPr>
          </a:p>
        </p:txBody>
      </p:sp>
    </p:spTree>
    <p:extLst>
      <p:ext uri="{BB962C8B-B14F-4D97-AF65-F5344CB8AC3E}">
        <p14:creationId xmlns:p14="http://schemas.microsoft.com/office/powerpoint/2010/main" val="9953250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Market Segmentation (again!)</a:t>
            </a:r>
            <a:endParaRPr lang="en-GB" dirty="0"/>
          </a:p>
        </p:txBody>
      </p:sp>
      <p:sp>
        <p:nvSpPr>
          <p:cNvPr id="3" name="Content Placeholder 2"/>
          <p:cNvSpPr>
            <a:spLocks noGrp="1"/>
          </p:cNvSpPr>
          <p:nvPr>
            <p:ph idx="1"/>
          </p:nvPr>
        </p:nvSpPr>
        <p:spPr/>
        <p:txBody>
          <a:bodyPr/>
          <a:lstStyle/>
          <a:p>
            <a:r>
              <a:rPr lang="en-GB" dirty="0" smtClean="0"/>
              <a:t>Market segmentation allows the marketing team to analyse these basic groups more specifically to provide detail on who is purchasing products and services and why.  They can then use this information to tailor the marketing mix to best meet the needs of these different customers. </a:t>
            </a:r>
            <a:endParaRPr lang="en-GB" dirty="0"/>
          </a:p>
        </p:txBody>
      </p:sp>
    </p:spTree>
    <p:extLst>
      <p:ext uri="{BB962C8B-B14F-4D97-AF65-F5344CB8AC3E}">
        <p14:creationId xmlns:p14="http://schemas.microsoft.com/office/powerpoint/2010/main" val="3897931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5" name="Google Shape;165;p10"/>
          <p:cNvPicPr preferRelativeResize="0"/>
          <p:nvPr/>
        </p:nvPicPr>
        <p:blipFill rotWithShape="1">
          <a:blip r:embed="rId3">
            <a:alphaModFix/>
          </a:blip>
          <a:srcRect/>
          <a:stretch/>
        </p:blipFill>
        <p:spPr>
          <a:xfrm>
            <a:off x="2087217" y="302700"/>
            <a:ext cx="8017565" cy="6013174"/>
          </a:xfrm>
          <a:prstGeom prst="rect">
            <a:avLst/>
          </a:prstGeom>
          <a:noFill/>
          <a:ln>
            <a:noFill/>
          </a:ln>
        </p:spPr>
      </p:pic>
      <p:sp>
        <p:nvSpPr>
          <p:cNvPr id="166" name="Google Shape;166;p10"/>
          <p:cNvSpPr/>
          <p:nvPr/>
        </p:nvSpPr>
        <p:spPr>
          <a:xfrm rot="-5400000">
            <a:off x="-2620510" y="2836586"/>
            <a:ext cx="620811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000" b="0" cap="none">
                <a:solidFill>
                  <a:schemeClr val="dk1"/>
                </a:solidFill>
                <a:latin typeface="Arial"/>
                <a:ea typeface="Arial"/>
                <a:cs typeface="Arial"/>
                <a:sym typeface="Arial"/>
              </a:rPr>
              <a:t>Market Segmentation</a:t>
            </a:r>
            <a:endParaRPr/>
          </a:p>
        </p:txBody>
      </p:sp>
    </p:spTree>
    <p:extLst>
      <p:ext uri="{BB962C8B-B14F-4D97-AF65-F5344CB8AC3E}">
        <p14:creationId xmlns:p14="http://schemas.microsoft.com/office/powerpoint/2010/main" val="2397304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graphicFrame>
        <p:nvGraphicFramePr>
          <p:cNvPr id="179" name="Google Shape;179;p12"/>
          <p:cNvGraphicFramePr/>
          <p:nvPr/>
        </p:nvGraphicFramePr>
        <p:xfrm>
          <a:off x="291977" y="1829375"/>
          <a:ext cx="11550825" cy="4216470"/>
        </p:xfrm>
        <a:graphic>
          <a:graphicData uri="http://schemas.openxmlformats.org/drawingml/2006/table">
            <a:tbl>
              <a:tblPr firstRow="1" bandRow="1">
                <a:noFill/>
              </a:tblPr>
              <a:tblGrid>
                <a:gridCol w="1401800">
                  <a:extLst>
                    <a:ext uri="{9D8B030D-6E8A-4147-A177-3AD203B41FA5}">
                      <a16:colId xmlns:a16="http://schemas.microsoft.com/office/drawing/2014/main" val="20000"/>
                    </a:ext>
                  </a:extLst>
                </a:gridCol>
                <a:gridCol w="6298750">
                  <a:extLst>
                    <a:ext uri="{9D8B030D-6E8A-4147-A177-3AD203B41FA5}">
                      <a16:colId xmlns:a16="http://schemas.microsoft.com/office/drawing/2014/main" val="20001"/>
                    </a:ext>
                  </a:extLst>
                </a:gridCol>
                <a:gridCol w="3850275">
                  <a:extLst>
                    <a:ext uri="{9D8B030D-6E8A-4147-A177-3AD203B41FA5}">
                      <a16:colId xmlns:a16="http://schemas.microsoft.com/office/drawing/2014/main" val="20002"/>
                    </a:ext>
                  </a:extLst>
                </a:gridCol>
              </a:tblGrid>
              <a:tr h="370850">
                <a:tc>
                  <a:txBody>
                    <a:bodyPr/>
                    <a:lstStyle/>
                    <a:p>
                      <a:pPr marL="0" marR="0" lvl="0" indent="0" algn="l" rtl="0">
                        <a:spcBef>
                          <a:spcPts val="0"/>
                        </a:spcBef>
                        <a:spcAft>
                          <a:spcPts val="0"/>
                        </a:spcAft>
                        <a:buNone/>
                      </a:pPr>
                      <a:r>
                        <a:rPr lang="en-GB" sz="1800" u="none" strike="noStrike" cap="none"/>
                        <a:t>Group</a:t>
                      </a:r>
                      <a:endParaRPr/>
                    </a:p>
                  </a:txBody>
                  <a:tcPr marL="91450" marR="91450" marT="45725" marB="45725"/>
                </a:tc>
                <a:tc>
                  <a:txBody>
                    <a:bodyPr/>
                    <a:lstStyle/>
                    <a:p>
                      <a:pPr marL="0" marR="0" lvl="0" indent="0" algn="l" rtl="0">
                        <a:spcBef>
                          <a:spcPts val="0"/>
                        </a:spcBef>
                        <a:spcAft>
                          <a:spcPts val="0"/>
                        </a:spcAft>
                        <a:buNone/>
                      </a:pPr>
                      <a:r>
                        <a:rPr lang="en-GB" sz="1800"/>
                        <a:t>Type</a:t>
                      </a:r>
                      <a:endParaRPr/>
                    </a:p>
                  </a:txBody>
                  <a:tcPr marL="91450" marR="91450" marT="45725" marB="45725"/>
                </a:tc>
                <a:tc>
                  <a:txBody>
                    <a:bodyPr/>
                    <a:lstStyle/>
                    <a:p>
                      <a:pPr marL="0" marR="0" lvl="0" indent="0" algn="l" rtl="0">
                        <a:spcBef>
                          <a:spcPts val="0"/>
                        </a:spcBef>
                        <a:spcAft>
                          <a:spcPts val="0"/>
                        </a:spcAft>
                        <a:buNone/>
                      </a:pPr>
                      <a:r>
                        <a:rPr lang="en-GB" sz="1800"/>
                        <a:t>Example</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GB" sz="1800"/>
                        <a:t>A</a:t>
                      </a:r>
                      <a:endParaRPr/>
                    </a:p>
                  </a:txBody>
                  <a:tcPr marL="91450" marR="91450" marT="45725" marB="45725"/>
                </a:tc>
                <a:tc>
                  <a:txBody>
                    <a:bodyPr/>
                    <a:lstStyle/>
                    <a:p>
                      <a:pPr marL="0" marR="0" lvl="0" indent="0" algn="l" rtl="0">
                        <a:spcBef>
                          <a:spcPts val="0"/>
                        </a:spcBef>
                        <a:spcAft>
                          <a:spcPts val="0"/>
                        </a:spcAft>
                        <a:buNone/>
                      </a:pPr>
                      <a:r>
                        <a:rPr lang="en-GB" sz="1800"/>
                        <a:t>Upper Middle Class</a:t>
                      </a:r>
                      <a:endParaRPr/>
                    </a:p>
                  </a:txBody>
                  <a:tcPr marL="91450" marR="91450" marT="45725" marB="45725"/>
                </a:tc>
                <a:tc>
                  <a:txBody>
                    <a:bodyPr/>
                    <a:lstStyle/>
                    <a:p>
                      <a:pPr marL="0" marR="0" lvl="0" indent="0" algn="l" rtl="0">
                        <a:spcBef>
                          <a:spcPts val="0"/>
                        </a:spcBef>
                        <a:spcAft>
                          <a:spcPts val="0"/>
                        </a:spcAft>
                        <a:buNone/>
                      </a:pPr>
                      <a:r>
                        <a:rPr lang="en-GB" sz="1800"/>
                        <a:t>Higher managerial, administrative or professional</a:t>
                      </a:r>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GB" sz="1800"/>
                        <a:t>B</a:t>
                      </a:r>
                      <a:endParaRPr/>
                    </a:p>
                  </a:txBody>
                  <a:tcPr marL="91450" marR="91450" marT="45725" marB="45725"/>
                </a:tc>
                <a:tc>
                  <a:txBody>
                    <a:bodyPr/>
                    <a:lstStyle/>
                    <a:p>
                      <a:pPr marL="0" marR="0" lvl="0" indent="0" algn="l" rtl="0">
                        <a:spcBef>
                          <a:spcPts val="0"/>
                        </a:spcBef>
                        <a:spcAft>
                          <a:spcPts val="0"/>
                        </a:spcAft>
                        <a:buNone/>
                      </a:pPr>
                      <a:r>
                        <a:rPr lang="en-GB" sz="1800"/>
                        <a:t>Middle Class</a:t>
                      </a:r>
                      <a:endParaRPr/>
                    </a:p>
                  </a:txBody>
                  <a:tcPr marL="91450" marR="91450" marT="45725" marB="45725"/>
                </a:tc>
                <a:tc>
                  <a:txBody>
                    <a:bodyPr/>
                    <a:lstStyle/>
                    <a:p>
                      <a:pPr marL="0" marR="0" lvl="0" indent="0" algn="l" rtl="0">
                        <a:spcBef>
                          <a:spcPts val="0"/>
                        </a:spcBef>
                        <a:spcAft>
                          <a:spcPts val="0"/>
                        </a:spcAft>
                        <a:buNone/>
                      </a:pPr>
                      <a:r>
                        <a:rPr lang="en-GB" sz="1800"/>
                        <a:t>Intermediate managerial, administrative or professional</a:t>
                      </a:r>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GB" sz="1800"/>
                        <a:t>C</a:t>
                      </a:r>
                      <a:endParaRPr/>
                    </a:p>
                  </a:txBody>
                  <a:tcPr marL="91450" marR="91450" marT="45725" marB="45725"/>
                </a:tc>
                <a:tc>
                  <a:txBody>
                    <a:bodyPr/>
                    <a:lstStyle/>
                    <a:p>
                      <a:pPr marL="0" marR="0" lvl="0" indent="0" algn="l" rtl="0">
                        <a:spcBef>
                          <a:spcPts val="0"/>
                        </a:spcBef>
                        <a:spcAft>
                          <a:spcPts val="0"/>
                        </a:spcAft>
                        <a:buNone/>
                      </a:pPr>
                      <a:r>
                        <a:rPr lang="en-GB" sz="1800"/>
                        <a:t>Lower Middle Class</a:t>
                      </a:r>
                      <a:endParaRPr/>
                    </a:p>
                  </a:txBody>
                  <a:tcPr marL="91450" marR="91450" marT="45725" marB="45725"/>
                </a:tc>
                <a:tc>
                  <a:txBody>
                    <a:bodyPr/>
                    <a:lstStyle/>
                    <a:p>
                      <a:pPr marL="0" marR="0" lvl="0" indent="0" algn="l" rtl="0">
                        <a:spcBef>
                          <a:spcPts val="0"/>
                        </a:spcBef>
                        <a:spcAft>
                          <a:spcPts val="0"/>
                        </a:spcAft>
                        <a:buNone/>
                      </a:pPr>
                      <a:r>
                        <a:rPr lang="en-GB" sz="1800"/>
                        <a:t>Supervisor or clerical, junior managerial, administrative or professional</a:t>
                      </a:r>
                      <a:endParaRPr/>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n-GB" sz="1800"/>
                        <a:t>C2</a:t>
                      </a:r>
                      <a:endParaRPr/>
                    </a:p>
                  </a:txBody>
                  <a:tcPr marL="91450" marR="91450" marT="45725" marB="45725"/>
                </a:tc>
                <a:tc>
                  <a:txBody>
                    <a:bodyPr/>
                    <a:lstStyle/>
                    <a:p>
                      <a:pPr marL="0" marR="0" lvl="0" indent="0" algn="l" rtl="0">
                        <a:spcBef>
                          <a:spcPts val="0"/>
                        </a:spcBef>
                        <a:spcAft>
                          <a:spcPts val="0"/>
                        </a:spcAft>
                        <a:buNone/>
                      </a:pPr>
                      <a:r>
                        <a:rPr lang="en-GB" sz="1800"/>
                        <a:t>Skilled Working Class</a:t>
                      </a:r>
                      <a:endParaRPr/>
                    </a:p>
                  </a:txBody>
                  <a:tcPr marL="91450" marR="91450" marT="45725" marB="45725"/>
                </a:tc>
                <a:tc>
                  <a:txBody>
                    <a:bodyPr/>
                    <a:lstStyle/>
                    <a:p>
                      <a:pPr marL="0" marR="0" lvl="0" indent="0" algn="l" rtl="0">
                        <a:spcBef>
                          <a:spcPts val="0"/>
                        </a:spcBef>
                        <a:spcAft>
                          <a:spcPts val="0"/>
                        </a:spcAft>
                        <a:buNone/>
                      </a:pPr>
                      <a:r>
                        <a:rPr lang="en-GB" sz="1800"/>
                        <a:t>Skilled manual workers</a:t>
                      </a:r>
                      <a:endParaRPr/>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spcBef>
                          <a:spcPts val="0"/>
                        </a:spcBef>
                        <a:spcAft>
                          <a:spcPts val="0"/>
                        </a:spcAft>
                        <a:buNone/>
                      </a:pPr>
                      <a:r>
                        <a:rPr lang="en-GB" sz="1800"/>
                        <a:t>D</a:t>
                      </a:r>
                      <a:endParaRPr/>
                    </a:p>
                  </a:txBody>
                  <a:tcPr marL="91450" marR="91450" marT="45725" marB="45725"/>
                </a:tc>
                <a:tc>
                  <a:txBody>
                    <a:bodyPr/>
                    <a:lstStyle/>
                    <a:p>
                      <a:pPr marL="0" marR="0" lvl="0" indent="0" algn="l" rtl="0">
                        <a:spcBef>
                          <a:spcPts val="0"/>
                        </a:spcBef>
                        <a:spcAft>
                          <a:spcPts val="0"/>
                        </a:spcAft>
                        <a:buNone/>
                      </a:pPr>
                      <a:r>
                        <a:rPr lang="en-GB" sz="1800"/>
                        <a:t>Working Class</a:t>
                      </a:r>
                      <a:endParaRPr/>
                    </a:p>
                  </a:txBody>
                  <a:tcPr marL="91450" marR="91450" marT="45725" marB="45725"/>
                </a:tc>
                <a:tc>
                  <a:txBody>
                    <a:bodyPr/>
                    <a:lstStyle/>
                    <a:p>
                      <a:pPr marL="0" marR="0" lvl="0" indent="0" algn="l" rtl="0">
                        <a:spcBef>
                          <a:spcPts val="0"/>
                        </a:spcBef>
                        <a:spcAft>
                          <a:spcPts val="0"/>
                        </a:spcAft>
                        <a:buNone/>
                      </a:pPr>
                      <a:r>
                        <a:rPr lang="en-GB" sz="1800"/>
                        <a:t>Semi-skilled and unskilled manual workers</a:t>
                      </a:r>
                      <a:endParaRPr/>
                    </a:p>
                  </a:txBody>
                  <a:tcPr marL="91450" marR="91450" marT="45725" marB="45725"/>
                </a:tc>
                <a:extLst>
                  <a:ext uri="{0D108BD9-81ED-4DB2-BD59-A6C34878D82A}">
                    <a16:rowId xmlns:a16="http://schemas.microsoft.com/office/drawing/2014/main" val="10005"/>
                  </a:ext>
                </a:extLst>
              </a:tr>
              <a:tr h="370850">
                <a:tc>
                  <a:txBody>
                    <a:bodyPr/>
                    <a:lstStyle/>
                    <a:p>
                      <a:pPr marL="0" marR="0" lvl="0" indent="0" algn="l" rtl="0">
                        <a:spcBef>
                          <a:spcPts val="0"/>
                        </a:spcBef>
                        <a:spcAft>
                          <a:spcPts val="0"/>
                        </a:spcAft>
                        <a:buNone/>
                      </a:pPr>
                      <a:r>
                        <a:rPr lang="en-GB" sz="1800"/>
                        <a:t>E</a:t>
                      </a:r>
                      <a:endParaRPr/>
                    </a:p>
                  </a:txBody>
                  <a:tcPr marL="91450" marR="91450" marT="45725" marB="45725"/>
                </a:tc>
                <a:tc>
                  <a:txBody>
                    <a:bodyPr/>
                    <a:lstStyle/>
                    <a:p>
                      <a:pPr marL="0" marR="0" lvl="0" indent="0" algn="l" rtl="0">
                        <a:spcBef>
                          <a:spcPts val="0"/>
                        </a:spcBef>
                        <a:spcAft>
                          <a:spcPts val="0"/>
                        </a:spcAft>
                        <a:buNone/>
                      </a:pPr>
                      <a:r>
                        <a:rPr lang="en-GB" sz="1800"/>
                        <a:t>Those at lowest level of subsistence</a:t>
                      </a:r>
                      <a:endParaRPr/>
                    </a:p>
                  </a:txBody>
                  <a:tcPr marL="91450" marR="91450" marT="45725" marB="45725"/>
                </a:tc>
                <a:tc>
                  <a:txBody>
                    <a:bodyPr/>
                    <a:lstStyle/>
                    <a:p>
                      <a:pPr marL="0" marR="0" lvl="0" indent="0" algn="l" rtl="0">
                        <a:spcBef>
                          <a:spcPts val="0"/>
                        </a:spcBef>
                        <a:spcAft>
                          <a:spcPts val="0"/>
                        </a:spcAft>
                        <a:buNone/>
                      </a:pPr>
                      <a:r>
                        <a:rPr lang="en-GB" sz="1800"/>
                        <a:t>State pensioners, casual or lowest-grade workers. </a:t>
                      </a:r>
                      <a:endParaRPr/>
                    </a:p>
                  </a:txBody>
                  <a:tcPr marL="91450" marR="91450" marT="45725" marB="45725"/>
                </a:tc>
                <a:extLst>
                  <a:ext uri="{0D108BD9-81ED-4DB2-BD59-A6C34878D82A}">
                    <a16:rowId xmlns:a16="http://schemas.microsoft.com/office/drawing/2014/main" val="10006"/>
                  </a:ext>
                </a:extLst>
              </a:tr>
            </a:tbl>
          </a:graphicData>
        </a:graphic>
      </p:graphicFrame>
      <p:sp>
        <p:nvSpPr>
          <p:cNvPr id="180" name="Google Shape;180;p12"/>
          <p:cNvSpPr txBox="1">
            <a:spLocks noGrp="1"/>
          </p:cNvSpPr>
          <p:nvPr>
            <p:ph type="title"/>
          </p:nvPr>
        </p:nvSpPr>
        <p:spPr>
          <a:xfrm>
            <a:off x="207115" y="152341"/>
            <a:ext cx="11715595" cy="114379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Arial"/>
              <a:buNone/>
            </a:pPr>
            <a:r>
              <a:rPr lang="en-GB" i="0">
                <a:latin typeface="Arial"/>
                <a:ea typeface="Arial"/>
                <a:cs typeface="Arial"/>
                <a:sym typeface="Arial"/>
              </a:rPr>
              <a:t>Socio-Economic Segmentation</a:t>
            </a:r>
            <a:endParaRPr/>
          </a:p>
        </p:txBody>
      </p:sp>
    </p:spTree>
    <p:extLst>
      <p:ext uri="{BB962C8B-B14F-4D97-AF65-F5344CB8AC3E}">
        <p14:creationId xmlns:p14="http://schemas.microsoft.com/office/powerpoint/2010/main" val="864267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Google Shape;172;p11" descr="Profile variables in Marketing Strategy Tutorial 09 June 2020 ..."/>
          <p:cNvPicPr preferRelativeResize="0"/>
          <p:nvPr/>
        </p:nvPicPr>
        <p:blipFill rotWithShape="1">
          <a:blip r:embed="rId3">
            <a:alphaModFix/>
          </a:blip>
          <a:srcRect/>
          <a:stretch/>
        </p:blipFill>
        <p:spPr>
          <a:xfrm>
            <a:off x="3764132" y="141812"/>
            <a:ext cx="8151643" cy="6569706"/>
          </a:xfrm>
          <a:prstGeom prst="rect">
            <a:avLst/>
          </a:prstGeom>
          <a:noFill/>
          <a:ln>
            <a:noFill/>
          </a:ln>
        </p:spPr>
      </p:pic>
      <p:sp>
        <p:nvSpPr>
          <p:cNvPr id="173" name="Google Shape;173;p11"/>
          <p:cNvSpPr/>
          <p:nvPr/>
        </p:nvSpPr>
        <p:spPr>
          <a:xfrm rot="-5400000">
            <a:off x="-2474149" y="2836586"/>
            <a:ext cx="5915402"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000" b="0" cap="none">
                <a:solidFill>
                  <a:schemeClr val="dk1"/>
                </a:solidFill>
                <a:latin typeface="Arial"/>
                <a:ea typeface="Arial"/>
                <a:cs typeface="Arial"/>
                <a:sym typeface="Arial"/>
              </a:rPr>
              <a:t>ACORN Classification</a:t>
            </a:r>
            <a:endParaRPr/>
          </a:p>
        </p:txBody>
      </p:sp>
      <p:pic>
        <p:nvPicPr>
          <p:cNvPr id="174" name="Google Shape;174;p11" descr="A1 Road Sign clip art Free vector in Open office drawing svg ..."/>
          <p:cNvPicPr preferRelativeResize="0"/>
          <p:nvPr/>
        </p:nvPicPr>
        <p:blipFill rotWithShape="1">
          <a:blip r:embed="rId4">
            <a:alphaModFix/>
          </a:blip>
          <a:srcRect/>
          <a:stretch/>
        </p:blipFill>
        <p:spPr>
          <a:xfrm>
            <a:off x="104683" y="6302999"/>
            <a:ext cx="757727" cy="468528"/>
          </a:xfrm>
          <a:prstGeom prst="rect">
            <a:avLst/>
          </a:prstGeom>
          <a:noFill/>
          <a:ln>
            <a:noFill/>
          </a:ln>
        </p:spPr>
      </p:pic>
    </p:spTree>
    <p:extLst>
      <p:ext uri="{BB962C8B-B14F-4D97-AF65-F5344CB8AC3E}">
        <p14:creationId xmlns:p14="http://schemas.microsoft.com/office/powerpoint/2010/main" val="3021349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3"/>
          <p:cNvSpPr txBox="1">
            <a:spLocks noGrp="1"/>
          </p:cNvSpPr>
          <p:nvPr>
            <p:ph type="title"/>
          </p:nvPr>
        </p:nvSpPr>
        <p:spPr>
          <a:xfrm>
            <a:off x="838200" y="365125"/>
            <a:ext cx="10515600" cy="1325563"/>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rial"/>
              <a:buNone/>
            </a:pPr>
            <a:r>
              <a:rPr lang="en-GB" i="0">
                <a:latin typeface="Arial"/>
                <a:ea typeface="Arial"/>
                <a:cs typeface="Arial"/>
                <a:sym typeface="Arial"/>
              </a:rPr>
              <a:t>Task: Market Segmentation</a:t>
            </a:r>
            <a:endParaRPr/>
          </a:p>
        </p:txBody>
      </p:sp>
      <p:sp>
        <p:nvSpPr>
          <p:cNvPr id="186" name="Google Shape;186;p13"/>
          <p:cNvSpPr txBox="1">
            <a:spLocks noGrp="1"/>
          </p:cNvSpPr>
          <p:nvPr>
            <p:ph type="body" idx="1"/>
          </p:nvPr>
        </p:nvSpPr>
        <p:spPr>
          <a:xfrm>
            <a:off x="838200" y="1825626"/>
            <a:ext cx="10515600" cy="3780045"/>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chemeClr val="dk1"/>
              </a:buClr>
              <a:buSzPts val="2590"/>
              <a:buChar char="•"/>
            </a:pPr>
            <a:r>
              <a:rPr lang="en-GB" sz="2590" dirty="0"/>
              <a:t>Using your knowledge of market segmentation what </a:t>
            </a:r>
            <a:r>
              <a:rPr lang="en-GB" sz="2590" dirty="0" smtClean="0"/>
              <a:t>sort </a:t>
            </a:r>
            <a:r>
              <a:rPr lang="en-GB" sz="2590" dirty="0"/>
              <a:t>of people are likely to be interested in these tourism activities?</a:t>
            </a:r>
            <a:endParaRPr dirty="0"/>
          </a:p>
          <a:p>
            <a:pPr marL="228600" lvl="0" indent="-64135" algn="l" rtl="0">
              <a:lnSpc>
                <a:spcPct val="100000"/>
              </a:lnSpc>
              <a:spcBef>
                <a:spcPts val="1000"/>
              </a:spcBef>
              <a:spcAft>
                <a:spcPts val="0"/>
              </a:spcAft>
              <a:buClr>
                <a:schemeClr val="dk1"/>
              </a:buClr>
              <a:buSzPts val="2590"/>
              <a:buNone/>
            </a:pPr>
            <a:endParaRPr sz="2590" dirty="0"/>
          </a:p>
          <a:p>
            <a:pPr marL="228600" lvl="0" indent="-228600" algn="l" rtl="0">
              <a:lnSpc>
                <a:spcPct val="100000"/>
              </a:lnSpc>
              <a:spcBef>
                <a:spcPts val="1000"/>
              </a:spcBef>
              <a:spcAft>
                <a:spcPts val="0"/>
              </a:spcAft>
              <a:buClr>
                <a:schemeClr val="dk1"/>
              </a:buClr>
              <a:buSzPts val="2590"/>
              <a:buChar char="•"/>
            </a:pPr>
            <a:r>
              <a:rPr lang="en-GB" sz="2590" dirty="0"/>
              <a:t>A week in a caravan on the Isle of Sheppey.</a:t>
            </a:r>
            <a:endParaRPr dirty="0"/>
          </a:p>
          <a:p>
            <a:pPr marL="228600" lvl="0" indent="-228600" algn="l" rtl="0">
              <a:lnSpc>
                <a:spcPct val="100000"/>
              </a:lnSpc>
              <a:spcBef>
                <a:spcPts val="1000"/>
              </a:spcBef>
              <a:spcAft>
                <a:spcPts val="0"/>
              </a:spcAft>
              <a:buClr>
                <a:schemeClr val="dk1"/>
              </a:buClr>
              <a:buSzPts val="2590"/>
              <a:buChar char="•"/>
            </a:pPr>
            <a:r>
              <a:rPr lang="en-GB" sz="2590" dirty="0" smtClean="0"/>
              <a:t>A </a:t>
            </a:r>
            <a:r>
              <a:rPr lang="en-GB" sz="2590" dirty="0"/>
              <a:t>last minute break to a summer sun destination.</a:t>
            </a:r>
            <a:endParaRPr dirty="0"/>
          </a:p>
          <a:p>
            <a:pPr marL="228600" lvl="0" indent="-64135" algn="l" rtl="0">
              <a:lnSpc>
                <a:spcPct val="100000"/>
              </a:lnSpc>
              <a:spcBef>
                <a:spcPts val="1000"/>
              </a:spcBef>
              <a:spcAft>
                <a:spcPts val="0"/>
              </a:spcAft>
              <a:buClr>
                <a:schemeClr val="dk1"/>
              </a:buClr>
              <a:buSzPts val="2590"/>
              <a:buNone/>
            </a:pPr>
            <a:endParaRPr sz="2590" dirty="0"/>
          </a:p>
        </p:txBody>
      </p:sp>
      <p:pic>
        <p:nvPicPr>
          <p:cNvPr id="187" name="Google Shape;187;p13" descr="A1 Road Sign clip art Free vector in Open office drawing svg ..."/>
          <p:cNvPicPr preferRelativeResize="0"/>
          <p:nvPr/>
        </p:nvPicPr>
        <p:blipFill rotWithShape="1">
          <a:blip r:embed="rId3">
            <a:alphaModFix/>
          </a:blip>
          <a:srcRect/>
          <a:stretch/>
        </p:blipFill>
        <p:spPr>
          <a:xfrm>
            <a:off x="104683" y="6302999"/>
            <a:ext cx="757727" cy="468528"/>
          </a:xfrm>
          <a:prstGeom prst="rect">
            <a:avLst/>
          </a:prstGeom>
          <a:noFill/>
          <a:ln>
            <a:noFill/>
          </a:ln>
        </p:spPr>
      </p:pic>
    </p:spTree>
    <p:extLst>
      <p:ext uri="{BB962C8B-B14F-4D97-AF65-F5344CB8AC3E}">
        <p14:creationId xmlns:p14="http://schemas.microsoft.com/office/powerpoint/2010/main" val="4214441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4"/>
          <p:cNvSpPr/>
          <p:nvPr/>
        </p:nvSpPr>
        <p:spPr>
          <a:xfrm>
            <a:off x="1524000" y="1"/>
            <a:ext cx="4572000" cy="3429000"/>
          </a:xfrm>
          <a:prstGeom prst="rect">
            <a:avLst/>
          </a:prstGeom>
          <a:solidFill>
            <a:schemeClr val="lt1"/>
          </a:solidFill>
          <a:ln w="12700" cap="flat" cmpd="sng">
            <a:solidFill>
              <a:srgbClr val="9333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93" name="Google Shape;193;p14"/>
          <p:cNvSpPr/>
          <p:nvPr/>
        </p:nvSpPr>
        <p:spPr>
          <a:xfrm>
            <a:off x="6096000" y="1"/>
            <a:ext cx="4572000" cy="3428999"/>
          </a:xfrm>
          <a:prstGeom prst="rect">
            <a:avLst/>
          </a:prstGeom>
          <a:solidFill>
            <a:schemeClr val="lt1"/>
          </a:solidFill>
          <a:ln w="12700" cap="flat" cmpd="sng">
            <a:solidFill>
              <a:srgbClr val="9333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94" name="Google Shape;194;p14"/>
          <p:cNvSpPr/>
          <p:nvPr/>
        </p:nvSpPr>
        <p:spPr>
          <a:xfrm>
            <a:off x="6096000" y="3429000"/>
            <a:ext cx="4572000" cy="3429000"/>
          </a:xfrm>
          <a:prstGeom prst="rect">
            <a:avLst/>
          </a:prstGeom>
          <a:solidFill>
            <a:schemeClr val="lt1"/>
          </a:solidFill>
          <a:ln w="12700" cap="flat" cmpd="sng">
            <a:solidFill>
              <a:srgbClr val="9333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95" name="Google Shape;195;p14"/>
          <p:cNvSpPr/>
          <p:nvPr/>
        </p:nvSpPr>
        <p:spPr>
          <a:xfrm>
            <a:off x="1524000" y="3429000"/>
            <a:ext cx="4572000" cy="3429001"/>
          </a:xfrm>
          <a:prstGeom prst="rect">
            <a:avLst/>
          </a:prstGeom>
          <a:solidFill>
            <a:schemeClr val="lt1"/>
          </a:solidFill>
          <a:ln w="12700" cap="flat" cmpd="sng">
            <a:solidFill>
              <a:srgbClr val="9333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96" name="Google Shape;196;p14"/>
          <p:cNvSpPr txBox="1"/>
          <p:nvPr/>
        </p:nvSpPr>
        <p:spPr>
          <a:xfrm>
            <a:off x="1524001" y="0"/>
            <a:ext cx="266368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Century Gothic"/>
                <a:ea typeface="Century Gothic"/>
                <a:cs typeface="Century Gothic"/>
                <a:sym typeface="Century Gothic"/>
              </a:rPr>
              <a:t>Geographic</a:t>
            </a:r>
            <a:endParaRPr/>
          </a:p>
        </p:txBody>
      </p:sp>
      <p:sp>
        <p:nvSpPr>
          <p:cNvPr id="197" name="Google Shape;197;p14"/>
          <p:cNvSpPr txBox="1"/>
          <p:nvPr/>
        </p:nvSpPr>
        <p:spPr>
          <a:xfrm>
            <a:off x="8824404" y="1"/>
            <a:ext cx="184359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Century Gothic"/>
                <a:ea typeface="Century Gothic"/>
                <a:cs typeface="Century Gothic"/>
                <a:sym typeface="Century Gothic"/>
              </a:rPr>
              <a:t>Demographic</a:t>
            </a:r>
            <a:endParaRPr/>
          </a:p>
        </p:txBody>
      </p:sp>
      <p:sp>
        <p:nvSpPr>
          <p:cNvPr id="198" name="Google Shape;198;p14"/>
          <p:cNvSpPr txBox="1"/>
          <p:nvPr/>
        </p:nvSpPr>
        <p:spPr>
          <a:xfrm>
            <a:off x="1524001" y="6488667"/>
            <a:ext cx="266368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Century Gothic"/>
                <a:ea typeface="Century Gothic"/>
                <a:cs typeface="Century Gothic"/>
                <a:sym typeface="Century Gothic"/>
              </a:rPr>
              <a:t>Behavioural</a:t>
            </a:r>
            <a:endParaRPr/>
          </a:p>
        </p:txBody>
      </p:sp>
      <p:sp>
        <p:nvSpPr>
          <p:cNvPr id="199" name="Google Shape;199;p14"/>
          <p:cNvSpPr txBox="1"/>
          <p:nvPr/>
        </p:nvSpPr>
        <p:spPr>
          <a:xfrm>
            <a:off x="8513686" y="6488668"/>
            <a:ext cx="202842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Century Gothic"/>
                <a:ea typeface="Century Gothic"/>
                <a:cs typeface="Century Gothic"/>
                <a:sym typeface="Century Gothic"/>
              </a:rPr>
              <a:t>Psychographic</a:t>
            </a:r>
            <a:endParaRPr/>
          </a:p>
        </p:txBody>
      </p:sp>
      <p:pic>
        <p:nvPicPr>
          <p:cNvPr id="200" name="Google Shape;200;p14"/>
          <p:cNvPicPr preferRelativeResize="0"/>
          <p:nvPr/>
        </p:nvPicPr>
        <p:blipFill rotWithShape="1">
          <a:blip r:embed="rId3">
            <a:alphaModFix/>
          </a:blip>
          <a:srcRect/>
          <a:stretch/>
        </p:blipFill>
        <p:spPr>
          <a:xfrm>
            <a:off x="4558748" y="2374347"/>
            <a:ext cx="3074504" cy="2049669"/>
          </a:xfrm>
          <a:prstGeom prst="rect">
            <a:avLst/>
          </a:prstGeom>
          <a:noFill/>
          <a:ln>
            <a:noFill/>
          </a:ln>
        </p:spPr>
      </p:pic>
      <p:pic>
        <p:nvPicPr>
          <p:cNvPr id="201" name="Google Shape;201;p14" descr="A1 Road Sign clip art Free vector in Open office drawing svg ..."/>
          <p:cNvPicPr preferRelativeResize="0"/>
          <p:nvPr/>
        </p:nvPicPr>
        <p:blipFill rotWithShape="1">
          <a:blip r:embed="rId4">
            <a:alphaModFix/>
          </a:blip>
          <a:srcRect/>
          <a:stretch/>
        </p:blipFill>
        <p:spPr>
          <a:xfrm>
            <a:off x="104683" y="6302999"/>
            <a:ext cx="757727" cy="468528"/>
          </a:xfrm>
          <a:prstGeom prst="rect">
            <a:avLst/>
          </a:prstGeom>
          <a:noFill/>
          <a:ln>
            <a:noFill/>
          </a:ln>
        </p:spPr>
      </p:pic>
      <p:sp>
        <p:nvSpPr>
          <p:cNvPr id="202" name="Google Shape;202;p14"/>
          <p:cNvSpPr/>
          <p:nvPr/>
        </p:nvSpPr>
        <p:spPr>
          <a:xfrm>
            <a:off x="104683" y="115410"/>
            <a:ext cx="1315744" cy="2459114"/>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dirty="0">
                <a:solidFill>
                  <a:srgbClr val="9E2D69"/>
                </a:solidFill>
                <a:latin typeface="Century Gothic"/>
                <a:ea typeface="Century Gothic"/>
                <a:cs typeface="Century Gothic"/>
                <a:sym typeface="Century Gothic"/>
              </a:rPr>
              <a:t>Geographic</a:t>
            </a:r>
            <a:endParaRPr dirty="0"/>
          </a:p>
          <a:p>
            <a:pPr marL="0" marR="0" lvl="0" indent="0" algn="ctr" rtl="0">
              <a:spcBef>
                <a:spcPts val="0"/>
              </a:spcBef>
              <a:spcAft>
                <a:spcPts val="0"/>
              </a:spcAft>
              <a:buNone/>
            </a:pPr>
            <a:endParaRPr sz="1400" dirty="0">
              <a:solidFill>
                <a:srgbClr val="9E2D69"/>
              </a:solidFill>
              <a:latin typeface="Century Gothic"/>
              <a:ea typeface="Century Gothic"/>
              <a:cs typeface="Century Gothic"/>
              <a:sym typeface="Century Gothic"/>
            </a:endParaRPr>
          </a:p>
          <a:p>
            <a:pPr marL="0" marR="0" lvl="0" indent="0" algn="ctr" rtl="0">
              <a:spcBef>
                <a:spcPts val="0"/>
              </a:spcBef>
              <a:spcAft>
                <a:spcPts val="0"/>
              </a:spcAft>
              <a:buNone/>
            </a:pPr>
            <a:r>
              <a:rPr lang="en-GB" sz="1400" dirty="0">
                <a:solidFill>
                  <a:srgbClr val="9E2D69"/>
                </a:solidFill>
                <a:latin typeface="Century Gothic"/>
                <a:ea typeface="Century Gothic"/>
                <a:cs typeface="Century Gothic"/>
                <a:sym typeface="Century Gothic"/>
              </a:rPr>
              <a:t>Location</a:t>
            </a:r>
            <a:endParaRPr dirty="0"/>
          </a:p>
          <a:p>
            <a:pPr marL="0" marR="0" lvl="0" indent="0" algn="ctr" rtl="0">
              <a:spcBef>
                <a:spcPts val="0"/>
              </a:spcBef>
              <a:spcAft>
                <a:spcPts val="0"/>
              </a:spcAft>
              <a:buNone/>
            </a:pPr>
            <a:r>
              <a:rPr lang="en-GB" sz="1400" dirty="0">
                <a:solidFill>
                  <a:srgbClr val="9E2D69"/>
                </a:solidFill>
                <a:latin typeface="Century Gothic"/>
                <a:ea typeface="Century Gothic"/>
                <a:cs typeface="Century Gothic"/>
                <a:sym typeface="Century Gothic"/>
              </a:rPr>
              <a:t>Region</a:t>
            </a:r>
            <a:endParaRPr dirty="0"/>
          </a:p>
          <a:p>
            <a:pPr marL="0" marR="0" lvl="0" indent="0" algn="ctr" rtl="0">
              <a:spcBef>
                <a:spcPts val="0"/>
              </a:spcBef>
              <a:spcAft>
                <a:spcPts val="0"/>
              </a:spcAft>
              <a:buNone/>
            </a:pPr>
            <a:r>
              <a:rPr lang="en-GB" sz="1400" dirty="0">
                <a:solidFill>
                  <a:srgbClr val="9E2D69"/>
                </a:solidFill>
                <a:latin typeface="Century Gothic"/>
                <a:ea typeface="Century Gothic"/>
                <a:cs typeface="Century Gothic"/>
                <a:sym typeface="Century Gothic"/>
              </a:rPr>
              <a:t>Urban/Rural</a:t>
            </a:r>
            <a:endParaRPr dirty="0"/>
          </a:p>
          <a:p>
            <a:pPr marL="0" marR="0" lvl="0" indent="0" algn="ctr" rtl="0">
              <a:spcBef>
                <a:spcPts val="0"/>
              </a:spcBef>
              <a:spcAft>
                <a:spcPts val="0"/>
              </a:spcAft>
              <a:buNone/>
            </a:pPr>
            <a:r>
              <a:rPr lang="en-GB" sz="1400" dirty="0">
                <a:solidFill>
                  <a:srgbClr val="9E2D69"/>
                </a:solidFill>
                <a:latin typeface="Century Gothic"/>
                <a:ea typeface="Century Gothic"/>
                <a:cs typeface="Century Gothic"/>
                <a:sym typeface="Century Gothic"/>
              </a:rPr>
              <a:t>ACORN</a:t>
            </a:r>
            <a:endParaRPr dirty="0"/>
          </a:p>
        </p:txBody>
      </p:sp>
      <p:sp>
        <p:nvSpPr>
          <p:cNvPr id="203" name="Google Shape;203;p14"/>
          <p:cNvSpPr/>
          <p:nvPr/>
        </p:nvSpPr>
        <p:spPr>
          <a:xfrm>
            <a:off x="10771573" y="369332"/>
            <a:ext cx="1315744" cy="2459114"/>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200">
                <a:solidFill>
                  <a:srgbClr val="9E2D69"/>
                </a:solidFill>
                <a:latin typeface="Century Gothic"/>
                <a:ea typeface="Century Gothic"/>
                <a:cs typeface="Century Gothic"/>
                <a:sym typeface="Century Gothic"/>
              </a:rPr>
              <a:t>Demographic</a:t>
            </a:r>
            <a:endParaRPr/>
          </a:p>
          <a:p>
            <a:pPr marL="0" marR="0" lvl="0" indent="0" algn="ctr" rtl="0">
              <a:spcBef>
                <a:spcPts val="0"/>
              </a:spcBef>
              <a:spcAft>
                <a:spcPts val="0"/>
              </a:spcAft>
              <a:buNone/>
            </a:pPr>
            <a:endParaRPr sz="1200">
              <a:solidFill>
                <a:srgbClr val="9E2D69"/>
              </a:solidFill>
              <a:latin typeface="Century Gothic"/>
              <a:ea typeface="Century Gothic"/>
              <a:cs typeface="Century Gothic"/>
              <a:sym typeface="Century Gothic"/>
            </a:endParaRPr>
          </a:p>
          <a:p>
            <a:pPr marL="0" marR="0" lvl="0" indent="0" algn="ctr" rtl="0">
              <a:spcBef>
                <a:spcPts val="0"/>
              </a:spcBef>
              <a:spcAft>
                <a:spcPts val="0"/>
              </a:spcAft>
              <a:buNone/>
            </a:pPr>
            <a:r>
              <a:rPr lang="en-GB" sz="1200">
                <a:solidFill>
                  <a:srgbClr val="9E2D69"/>
                </a:solidFill>
                <a:latin typeface="Century Gothic"/>
                <a:ea typeface="Century Gothic"/>
                <a:cs typeface="Century Gothic"/>
                <a:sym typeface="Century Gothic"/>
              </a:rPr>
              <a:t>Age</a:t>
            </a:r>
            <a:endParaRPr/>
          </a:p>
          <a:p>
            <a:pPr marL="0" marR="0" lvl="0" indent="0" algn="ctr" rtl="0">
              <a:spcBef>
                <a:spcPts val="0"/>
              </a:spcBef>
              <a:spcAft>
                <a:spcPts val="0"/>
              </a:spcAft>
              <a:buNone/>
            </a:pPr>
            <a:r>
              <a:rPr lang="en-GB" sz="1200">
                <a:solidFill>
                  <a:srgbClr val="9E2D69"/>
                </a:solidFill>
                <a:latin typeface="Century Gothic"/>
                <a:ea typeface="Century Gothic"/>
                <a:cs typeface="Century Gothic"/>
                <a:sym typeface="Century Gothic"/>
              </a:rPr>
              <a:t>Gender</a:t>
            </a:r>
            <a:endParaRPr/>
          </a:p>
          <a:p>
            <a:pPr marL="0" marR="0" lvl="0" indent="0" algn="ctr" rtl="0">
              <a:spcBef>
                <a:spcPts val="0"/>
              </a:spcBef>
              <a:spcAft>
                <a:spcPts val="0"/>
              </a:spcAft>
              <a:buNone/>
            </a:pPr>
            <a:r>
              <a:rPr lang="en-GB" sz="1200">
                <a:solidFill>
                  <a:srgbClr val="9E2D69"/>
                </a:solidFill>
                <a:latin typeface="Century Gothic"/>
                <a:ea typeface="Century Gothic"/>
                <a:cs typeface="Century Gothic"/>
                <a:sym typeface="Century Gothic"/>
              </a:rPr>
              <a:t>Occupation</a:t>
            </a:r>
            <a:endParaRPr/>
          </a:p>
          <a:p>
            <a:pPr marL="0" marR="0" lvl="0" indent="0" algn="ctr" rtl="0">
              <a:spcBef>
                <a:spcPts val="0"/>
              </a:spcBef>
              <a:spcAft>
                <a:spcPts val="0"/>
              </a:spcAft>
              <a:buNone/>
            </a:pPr>
            <a:r>
              <a:rPr lang="en-GB" sz="1200">
                <a:solidFill>
                  <a:srgbClr val="9E2D69"/>
                </a:solidFill>
                <a:latin typeface="Century Gothic"/>
                <a:ea typeface="Century Gothic"/>
                <a:cs typeface="Century Gothic"/>
                <a:sym typeface="Century Gothic"/>
              </a:rPr>
              <a:t>Socio-economic group</a:t>
            </a:r>
            <a:endParaRPr/>
          </a:p>
        </p:txBody>
      </p:sp>
      <p:sp>
        <p:nvSpPr>
          <p:cNvPr id="204" name="Google Shape;204;p14"/>
          <p:cNvSpPr/>
          <p:nvPr/>
        </p:nvSpPr>
        <p:spPr>
          <a:xfrm>
            <a:off x="97502" y="3399181"/>
            <a:ext cx="1315744" cy="2459114"/>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200">
                <a:solidFill>
                  <a:srgbClr val="9E2D69"/>
                </a:solidFill>
                <a:latin typeface="Century Gothic"/>
                <a:ea typeface="Century Gothic"/>
                <a:cs typeface="Century Gothic"/>
                <a:sym typeface="Century Gothic"/>
              </a:rPr>
              <a:t>Behavioural </a:t>
            </a:r>
            <a:endParaRPr/>
          </a:p>
          <a:p>
            <a:pPr marL="0" marR="0" lvl="0" indent="0" algn="ctr" rtl="0">
              <a:spcBef>
                <a:spcPts val="0"/>
              </a:spcBef>
              <a:spcAft>
                <a:spcPts val="0"/>
              </a:spcAft>
              <a:buNone/>
            </a:pPr>
            <a:endParaRPr sz="1200">
              <a:solidFill>
                <a:srgbClr val="9E2D69"/>
              </a:solidFill>
              <a:latin typeface="Century Gothic"/>
              <a:ea typeface="Century Gothic"/>
              <a:cs typeface="Century Gothic"/>
              <a:sym typeface="Century Gothic"/>
            </a:endParaRPr>
          </a:p>
          <a:p>
            <a:pPr marL="0" marR="0" lvl="0" indent="0" algn="ctr" rtl="0">
              <a:spcBef>
                <a:spcPts val="0"/>
              </a:spcBef>
              <a:spcAft>
                <a:spcPts val="0"/>
              </a:spcAft>
              <a:buNone/>
            </a:pPr>
            <a:r>
              <a:rPr lang="en-GB" sz="1200">
                <a:solidFill>
                  <a:srgbClr val="9E2D69"/>
                </a:solidFill>
                <a:latin typeface="Century Gothic"/>
                <a:ea typeface="Century Gothic"/>
                <a:cs typeface="Century Gothic"/>
                <a:sym typeface="Century Gothic"/>
              </a:rPr>
              <a:t>Rate of usage</a:t>
            </a:r>
            <a:endParaRPr/>
          </a:p>
          <a:p>
            <a:pPr marL="0" marR="0" lvl="0" indent="0" algn="ctr" rtl="0">
              <a:spcBef>
                <a:spcPts val="0"/>
              </a:spcBef>
              <a:spcAft>
                <a:spcPts val="0"/>
              </a:spcAft>
              <a:buNone/>
            </a:pPr>
            <a:r>
              <a:rPr lang="en-GB" sz="1200">
                <a:solidFill>
                  <a:srgbClr val="9E2D69"/>
                </a:solidFill>
                <a:latin typeface="Century Gothic"/>
                <a:ea typeface="Century Gothic"/>
                <a:cs typeface="Century Gothic"/>
                <a:sym typeface="Century Gothic"/>
              </a:rPr>
              <a:t>Benefits sought</a:t>
            </a:r>
            <a:endParaRPr/>
          </a:p>
          <a:p>
            <a:pPr marL="0" marR="0" lvl="0" indent="0" algn="ctr" rtl="0">
              <a:spcBef>
                <a:spcPts val="0"/>
              </a:spcBef>
              <a:spcAft>
                <a:spcPts val="0"/>
              </a:spcAft>
              <a:buNone/>
            </a:pPr>
            <a:r>
              <a:rPr lang="en-GB" sz="1200">
                <a:solidFill>
                  <a:srgbClr val="9E2D69"/>
                </a:solidFill>
                <a:latin typeface="Century Gothic"/>
                <a:ea typeface="Century Gothic"/>
                <a:cs typeface="Century Gothic"/>
                <a:sym typeface="Century Gothic"/>
              </a:rPr>
              <a:t>Loyalty Status</a:t>
            </a:r>
            <a:endParaRPr/>
          </a:p>
          <a:p>
            <a:pPr marL="0" marR="0" lvl="0" indent="0" algn="ctr" rtl="0">
              <a:spcBef>
                <a:spcPts val="0"/>
              </a:spcBef>
              <a:spcAft>
                <a:spcPts val="0"/>
              </a:spcAft>
              <a:buNone/>
            </a:pPr>
            <a:r>
              <a:rPr lang="en-GB" sz="1200">
                <a:solidFill>
                  <a:srgbClr val="9E2D69"/>
                </a:solidFill>
                <a:latin typeface="Century Gothic"/>
                <a:ea typeface="Century Gothic"/>
                <a:cs typeface="Century Gothic"/>
                <a:sym typeface="Century Gothic"/>
              </a:rPr>
              <a:t>Readiness to purchase </a:t>
            </a:r>
            <a:endParaRPr/>
          </a:p>
        </p:txBody>
      </p:sp>
      <p:sp>
        <p:nvSpPr>
          <p:cNvPr id="205" name="Google Shape;205;p14"/>
          <p:cNvSpPr/>
          <p:nvPr/>
        </p:nvSpPr>
        <p:spPr>
          <a:xfrm>
            <a:off x="10771573" y="3429000"/>
            <a:ext cx="1315744" cy="2459114"/>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200">
                <a:solidFill>
                  <a:srgbClr val="9E2D69"/>
                </a:solidFill>
                <a:latin typeface="Century Gothic"/>
                <a:ea typeface="Century Gothic"/>
                <a:cs typeface="Century Gothic"/>
                <a:sym typeface="Century Gothic"/>
              </a:rPr>
              <a:t>Psychographic</a:t>
            </a:r>
            <a:endParaRPr/>
          </a:p>
          <a:p>
            <a:pPr marL="0" marR="0" lvl="0" indent="0" algn="ctr" rtl="0">
              <a:spcBef>
                <a:spcPts val="0"/>
              </a:spcBef>
              <a:spcAft>
                <a:spcPts val="0"/>
              </a:spcAft>
              <a:buNone/>
            </a:pPr>
            <a:endParaRPr sz="1200">
              <a:solidFill>
                <a:srgbClr val="9E2D69"/>
              </a:solidFill>
              <a:latin typeface="Century Gothic"/>
              <a:ea typeface="Century Gothic"/>
              <a:cs typeface="Century Gothic"/>
              <a:sym typeface="Century Gothic"/>
            </a:endParaRPr>
          </a:p>
          <a:p>
            <a:pPr marL="0" marR="0" lvl="0" indent="0" algn="ctr" rtl="0">
              <a:spcBef>
                <a:spcPts val="0"/>
              </a:spcBef>
              <a:spcAft>
                <a:spcPts val="0"/>
              </a:spcAft>
              <a:buNone/>
            </a:pPr>
            <a:r>
              <a:rPr lang="en-GB" sz="1200">
                <a:solidFill>
                  <a:srgbClr val="9E2D69"/>
                </a:solidFill>
                <a:latin typeface="Century Gothic"/>
                <a:ea typeface="Century Gothic"/>
                <a:cs typeface="Century Gothic"/>
                <a:sym typeface="Century Gothic"/>
              </a:rPr>
              <a:t>Personality</a:t>
            </a:r>
            <a:endParaRPr/>
          </a:p>
          <a:p>
            <a:pPr marL="0" marR="0" lvl="0" indent="0" algn="ctr" rtl="0">
              <a:spcBef>
                <a:spcPts val="0"/>
              </a:spcBef>
              <a:spcAft>
                <a:spcPts val="0"/>
              </a:spcAft>
              <a:buNone/>
            </a:pPr>
            <a:r>
              <a:rPr lang="en-GB" sz="1200">
                <a:solidFill>
                  <a:srgbClr val="9E2D69"/>
                </a:solidFill>
                <a:latin typeface="Century Gothic"/>
                <a:ea typeface="Century Gothic"/>
                <a:cs typeface="Century Gothic"/>
                <a:sym typeface="Century Gothic"/>
              </a:rPr>
              <a:t>Lifestyle</a:t>
            </a:r>
            <a:endParaRPr/>
          </a:p>
          <a:p>
            <a:pPr marL="0" marR="0" lvl="0" indent="0" algn="ctr" rtl="0">
              <a:spcBef>
                <a:spcPts val="0"/>
              </a:spcBef>
              <a:spcAft>
                <a:spcPts val="0"/>
              </a:spcAft>
              <a:buNone/>
            </a:pPr>
            <a:r>
              <a:rPr lang="en-GB" sz="1200">
                <a:solidFill>
                  <a:srgbClr val="9E2D69"/>
                </a:solidFill>
                <a:latin typeface="Century Gothic"/>
                <a:ea typeface="Century Gothic"/>
                <a:cs typeface="Century Gothic"/>
                <a:sym typeface="Century Gothic"/>
              </a:rPr>
              <a:t>Attitudes </a:t>
            </a:r>
            <a:endParaRPr/>
          </a:p>
          <a:p>
            <a:pPr marL="0" marR="0" lvl="0" indent="0" algn="ctr" rtl="0">
              <a:spcBef>
                <a:spcPts val="0"/>
              </a:spcBef>
              <a:spcAft>
                <a:spcPts val="0"/>
              </a:spcAft>
              <a:buNone/>
            </a:pPr>
            <a:r>
              <a:rPr lang="en-GB" sz="1200">
                <a:solidFill>
                  <a:srgbClr val="9E2D69"/>
                </a:solidFill>
                <a:latin typeface="Century Gothic"/>
                <a:ea typeface="Century Gothic"/>
                <a:cs typeface="Century Gothic"/>
                <a:sym typeface="Century Gothic"/>
              </a:rPr>
              <a:t>Class </a:t>
            </a:r>
            <a:endParaRPr/>
          </a:p>
        </p:txBody>
      </p:sp>
      <p:sp>
        <p:nvSpPr>
          <p:cNvPr id="2" name="TextBox 1"/>
          <p:cNvSpPr txBox="1"/>
          <p:nvPr/>
        </p:nvSpPr>
        <p:spPr>
          <a:xfrm>
            <a:off x="3499427" y="30066"/>
            <a:ext cx="4669213" cy="369332"/>
          </a:xfrm>
          <a:prstGeom prst="rect">
            <a:avLst/>
          </a:prstGeom>
          <a:noFill/>
        </p:spPr>
        <p:txBody>
          <a:bodyPr wrap="square" rtlCol="0">
            <a:spAutoFit/>
          </a:bodyPr>
          <a:lstStyle/>
          <a:p>
            <a:r>
              <a:rPr lang="en-GB"/>
              <a:t>A week in a caravan on the Isle of Sheppey.</a:t>
            </a:r>
            <a:endParaRPr lang="en-GB" dirty="0"/>
          </a:p>
        </p:txBody>
      </p:sp>
    </p:spTree>
    <p:extLst>
      <p:ext uri="{BB962C8B-B14F-4D97-AF65-F5344CB8AC3E}">
        <p14:creationId xmlns:p14="http://schemas.microsoft.com/office/powerpoint/2010/main" val="15713293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TotalTime>
  <Words>1355</Words>
  <Application>Microsoft Office PowerPoint</Application>
  <PresentationFormat>Widescreen</PresentationFormat>
  <Paragraphs>204</Paragraphs>
  <Slides>22</Slides>
  <Notes>19</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8" baseType="lpstr">
      <vt:lpstr>Arial</vt:lpstr>
      <vt:lpstr>Calibri</vt:lpstr>
      <vt:lpstr>Calibri Light</vt:lpstr>
      <vt:lpstr>Century Gothic</vt:lpstr>
      <vt:lpstr>Office Theme</vt:lpstr>
      <vt:lpstr>Acrobat Document</vt:lpstr>
      <vt:lpstr>Lesson 2 A2</vt:lpstr>
      <vt:lpstr> </vt:lpstr>
      <vt:lpstr>Different types of visitors </vt:lpstr>
      <vt:lpstr>Market Segmentation (again!)</vt:lpstr>
      <vt:lpstr>PowerPoint Presentation</vt:lpstr>
      <vt:lpstr>Socio-Economic Segmentation</vt:lpstr>
      <vt:lpstr>PowerPoint Presentation</vt:lpstr>
      <vt:lpstr>Task: Market Segmentation</vt:lpstr>
      <vt:lpstr>PowerPoint Presentation</vt:lpstr>
      <vt:lpstr>PowerPoint Presentation</vt:lpstr>
      <vt:lpstr>But who has Influence in making decisions? </vt:lpstr>
      <vt:lpstr>Task: Individual Needs – match up</vt:lpstr>
      <vt:lpstr>Activity</vt:lpstr>
      <vt:lpstr>PowerPoint Presentation</vt:lpstr>
      <vt:lpstr>Marketing different products</vt:lpstr>
      <vt:lpstr>Factors that can influence customer decisions</vt:lpstr>
      <vt:lpstr>Considering customer needs when carrying out marketing activities and communications.</vt:lpstr>
      <vt:lpstr>Why do both marketing and customer service  teams need to work together with their social media campaigns and posts?  </vt:lpstr>
      <vt:lpstr>Activity (homework) </vt:lpstr>
      <vt:lpstr> How can both departments work together to encourage repeat business?  </vt:lpstr>
      <vt:lpstr> Which organisations are using technology to its best and leading the way with its marketing and customer approach?  </vt:lpstr>
      <vt:lpstr> Balancing Customer satisfaction with organisational aims and objectives </vt:lpstr>
    </vt:vector>
  </TitlesOfParts>
  <Company>Godalming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 Sharp</dc:creator>
  <cp:lastModifiedBy>Helen Sharp</cp:lastModifiedBy>
  <cp:revision>19</cp:revision>
  <dcterms:created xsi:type="dcterms:W3CDTF">2022-01-10T10:28:33Z</dcterms:created>
  <dcterms:modified xsi:type="dcterms:W3CDTF">2022-01-18T13:08:00Z</dcterms:modified>
</cp:coreProperties>
</file>