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Independent film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 1 section C</a:t>
            </a:r>
          </a:p>
          <a:p>
            <a:r>
              <a:rPr lang="en-GB" dirty="0" smtClean="0"/>
              <a:t>GCSE Film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20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independent film?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552" y="2386584"/>
            <a:ext cx="8046720" cy="335344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One that receives less than 50% of its funding from the big 6 major film studios. It typically has a small budget and is driven by character experiences. It can be hard to identify a strong genre. </a:t>
            </a:r>
          </a:p>
          <a:p>
            <a:endParaRPr lang="en-GB" dirty="0"/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</a:rPr>
              <a:t>Sony (Columbia, MGM, United Artists)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</a:rPr>
              <a:t>21st Century Fox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</a:rPr>
              <a:t>Walt Disney </a:t>
            </a:r>
            <a:r>
              <a:rPr lang="en-GB" dirty="0" err="1" smtClean="0">
                <a:solidFill>
                  <a:srgbClr val="0070C0"/>
                </a:solidFill>
              </a:rPr>
              <a:t>Pitcures</a:t>
            </a:r>
            <a:endParaRPr lang="en-GB" dirty="0" smtClean="0">
              <a:solidFill>
                <a:srgbClr val="0070C0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</a:rPr>
              <a:t>Warner Brothers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</a:rPr>
              <a:t>Paramount Pictures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</a:rPr>
              <a:t>Universal Pictures</a:t>
            </a:r>
          </a:p>
        </p:txBody>
      </p:sp>
    </p:spTree>
    <p:extLst>
      <p:ext uri="{BB962C8B-B14F-4D97-AF65-F5344CB8AC3E}">
        <p14:creationId xmlns:p14="http://schemas.microsoft.com/office/powerpoint/2010/main" val="374654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438" y="333756"/>
            <a:ext cx="7729728" cy="1188720"/>
          </a:xfrm>
        </p:spPr>
        <p:txBody>
          <a:bodyPr/>
          <a:lstStyle/>
          <a:p>
            <a:r>
              <a:rPr lang="en-GB" dirty="0" smtClean="0"/>
              <a:t>Compare a blockbuster and independent film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599998"/>
              </p:ext>
            </p:extLst>
          </p:nvPr>
        </p:nvGraphicFramePr>
        <p:xfrm>
          <a:off x="2229040" y="1596009"/>
          <a:ext cx="773112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563">
                  <a:extLst>
                    <a:ext uri="{9D8B030D-6E8A-4147-A177-3AD203B41FA5}">
                      <a16:colId xmlns:a16="http://schemas.microsoft.com/office/drawing/2014/main" val="1915912904"/>
                    </a:ext>
                  </a:extLst>
                </a:gridCol>
                <a:gridCol w="3865563">
                  <a:extLst>
                    <a:ext uri="{9D8B030D-6E8A-4147-A177-3AD203B41FA5}">
                      <a16:colId xmlns:a16="http://schemas.microsoft.com/office/drawing/2014/main" val="1425309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Whiplash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Blockbuster:</a:t>
                      </a:r>
                    </a:p>
                    <a:p>
                      <a:r>
                        <a:rPr lang="en-GB" dirty="0" smtClean="0"/>
                        <a:t>Ghostbusters:</a:t>
                      </a:r>
                      <a:r>
                        <a:rPr lang="en-GB" baseline="0" dirty="0" smtClean="0"/>
                        <a:t> Afterlife</a:t>
                      </a:r>
                    </a:p>
                    <a:p>
                      <a:r>
                        <a:rPr lang="en-GB" baseline="0" dirty="0" smtClean="0"/>
                        <a:t>No Time to Die</a:t>
                      </a:r>
                    </a:p>
                    <a:p>
                      <a:r>
                        <a:rPr lang="en-GB" baseline="0" dirty="0" smtClean="0"/>
                        <a:t>Spiderman: Homecoming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867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Production Co.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Production Co.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00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Budget: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Budget: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81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Box Office: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Box Office: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971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Visual effects: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Visual effects: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21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Genre: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Genre: 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977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Star power: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Star power: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802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96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 a context poster</a:t>
            </a:r>
            <a:br>
              <a:rPr lang="en-GB" dirty="0" smtClean="0"/>
            </a:br>
            <a:r>
              <a:rPr lang="en-GB" sz="1100" dirty="0" smtClean="0"/>
              <a:t>(use the factsheet on GOL as a starting point)</a:t>
            </a:r>
            <a:endParaRPr lang="en-GB" sz="1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873291"/>
              </p:ext>
            </p:extLst>
          </p:nvPr>
        </p:nvGraphicFramePr>
        <p:xfrm>
          <a:off x="2852230" y="2492121"/>
          <a:ext cx="6108891" cy="280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297">
                  <a:extLst>
                    <a:ext uri="{9D8B030D-6E8A-4147-A177-3AD203B41FA5}">
                      <a16:colId xmlns:a16="http://schemas.microsoft.com/office/drawing/2014/main" val="1043305529"/>
                    </a:ext>
                  </a:extLst>
                </a:gridCol>
                <a:gridCol w="2036297">
                  <a:extLst>
                    <a:ext uri="{9D8B030D-6E8A-4147-A177-3AD203B41FA5}">
                      <a16:colId xmlns:a16="http://schemas.microsoft.com/office/drawing/2014/main" val="809106914"/>
                    </a:ext>
                  </a:extLst>
                </a:gridCol>
                <a:gridCol w="2036297">
                  <a:extLst>
                    <a:ext uri="{9D8B030D-6E8A-4147-A177-3AD203B41FA5}">
                      <a16:colId xmlns:a16="http://schemas.microsoft.com/office/drawing/2014/main" val="2107747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Social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Historical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Production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808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Budget</a:t>
                      </a:r>
                    </a:p>
                    <a:p>
                      <a:r>
                        <a:rPr lang="en-GB" sz="1400" dirty="0" smtClean="0"/>
                        <a:t>Box office returns</a:t>
                      </a:r>
                    </a:p>
                    <a:p>
                      <a:r>
                        <a:rPr lang="en-GB" sz="1400" dirty="0" smtClean="0"/>
                        <a:t>Production Co</a:t>
                      </a:r>
                    </a:p>
                    <a:p>
                      <a:r>
                        <a:rPr lang="en-GB" sz="1400" dirty="0" smtClean="0"/>
                        <a:t>Distribution</a:t>
                      </a:r>
                    </a:p>
                    <a:p>
                      <a:r>
                        <a:rPr lang="en-GB" sz="1400" dirty="0" smtClean="0"/>
                        <a:t>Awards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Director/Writer</a:t>
                      </a:r>
                    </a:p>
                    <a:p>
                      <a:r>
                        <a:rPr lang="en-GB" sz="1400" dirty="0" smtClean="0"/>
                        <a:t>Producer</a:t>
                      </a:r>
                    </a:p>
                    <a:p>
                      <a:r>
                        <a:rPr lang="en-GB" sz="1400" dirty="0" smtClean="0"/>
                        <a:t>Main</a:t>
                      </a:r>
                      <a:r>
                        <a:rPr lang="en-GB" sz="1400" baseline="0" dirty="0" smtClean="0"/>
                        <a:t> cast members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Awards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007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31287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37</TotalTime>
  <Words>161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Independent film</vt:lpstr>
      <vt:lpstr>What is an independent film?</vt:lpstr>
      <vt:lpstr>Compare a blockbuster and independent film </vt:lpstr>
      <vt:lpstr>Create a context poster (use the factsheet on GOL as a starting point)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film</dc:title>
  <dc:creator>Gemma Stevens</dc:creator>
  <cp:lastModifiedBy>Gemma Stevens</cp:lastModifiedBy>
  <cp:revision>6</cp:revision>
  <dcterms:created xsi:type="dcterms:W3CDTF">2022-01-19T13:36:52Z</dcterms:created>
  <dcterms:modified xsi:type="dcterms:W3CDTF">2022-01-19T14:14:10Z</dcterms:modified>
</cp:coreProperties>
</file>