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28"/>
  </p:handoutMasterIdLst>
  <p:sldIdLst>
    <p:sldId id="256" r:id="rId5"/>
    <p:sldId id="257" r:id="rId6"/>
    <p:sldId id="258" r:id="rId7"/>
    <p:sldId id="259" r:id="rId8"/>
    <p:sldId id="274" r:id="rId9"/>
    <p:sldId id="275" r:id="rId10"/>
    <p:sldId id="278" r:id="rId11"/>
    <p:sldId id="263" r:id="rId12"/>
    <p:sldId id="264" r:id="rId13"/>
    <p:sldId id="265" r:id="rId14"/>
    <p:sldId id="267" r:id="rId15"/>
    <p:sldId id="279" r:id="rId16"/>
    <p:sldId id="281" r:id="rId17"/>
    <p:sldId id="277" r:id="rId18"/>
    <p:sldId id="276" r:id="rId19"/>
    <p:sldId id="268" r:id="rId20"/>
    <p:sldId id="269" r:id="rId21"/>
    <p:sldId id="283" r:id="rId22"/>
    <p:sldId id="271" r:id="rId23"/>
    <p:sldId id="270" r:id="rId24"/>
    <p:sldId id="272" r:id="rId25"/>
    <p:sldId id="282" r:id="rId26"/>
    <p:sldId id="273"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94660"/>
  </p:normalViewPr>
  <p:slideViewPr>
    <p:cSldViewPr snapToGrid="0">
      <p:cViewPr varScale="1">
        <p:scale>
          <a:sx n="115" d="100"/>
          <a:sy n="115"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31131C0-237F-4ED0-9250-933C12018988}" type="datetimeFigureOut">
              <a:rPr lang="en-GB" smtClean="0"/>
              <a:t>16/01/2022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E1FBF6D-09B0-45E8-9CE9-92F8E4772818}" type="slidenum">
              <a:rPr lang="en-GB" smtClean="0"/>
              <a:t>‹#›</a:t>
            </a:fld>
            <a:endParaRPr lang="en-GB"/>
          </a:p>
        </p:txBody>
      </p:sp>
    </p:spTree>
    <p:extLst>
      <p:ext uri="{BB962C8B-B14F-4D97-AF65-F5344CB8AC3E}">
        <p14:creationId xmlns:p14="http://schemas.microsoft.com/office/powerpoint/2010/main" val="27208038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hyperlink" Target="http://physicaltheatreessay.blogspot.co.uk/2013/02/essay.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COMPONENT 1</a:t>
            </a:r>
            <a:br>
              <a:rPr lang="en-GB" dirty="0" smtClean="0"/>
            </a:br>
            <a:r>
              <a:rPr lang="en-GB" sz="6000" dirty="0" smtClean="0"/>
              <a:t>Portfolio Requirements</a:t>
            </a:r>
            <a:endParaRPr lang="en-GB" sz="6000" dirty="0"/>
          </a:p>
        </p:txBody>
      </p:sp>
      <p:sp>
        <p:nvSpPr>
          <p:cNvPr id="3" name="Subtitle 2"/>
          <p:cNvSpPr>
            <a:spLocks noGrp="1"/>
          </p:cNvSpPr>
          <p:nvPr>
            <p:ph type="subTitle" idx="1"/>
          </p:nvPr>
        </p:nvSpPr>
        <p:spPr/>
        <p:txBody>
          <a:bodyPr/>
          <a:lstStyle/>
          <a:p>
            <a:endParaRPr lang="en-GB" dirty="0" smtClean="0"/>
          </a:p>
          <a:p>
            <a:r>
              <a:rPr lang="en-GB" dirty="0" smtClean="0"/>
              <a:t>Component 1 = 40% of your final grade</a:t>
            </a:r>
            <a:endParaRPr lang="en-GB" dirty="0"/>
          </a:p>
        </p:txBody>
      </p:sp>
    </p:spTree>
    <p:extLst>
      <p:ext uri="{BB962C8B-B14F-4D97-AF65-F5344CB8AC3E}">
        <p14:creationId xmlns:p14="http://schemas.microsoft.com/office/powerpoint/2010/main" val="38606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2400301"/>
            <a:ext cx="8825660" cy="1653180"/>
          </a:xfrm>
        </p:spPr>
        <p:txBody>
          <a:bodyPr/>
          <a:lstStyle/>
          <a:p>
            <a:r>
              <a:rPr lang="en-GB" dirty="0" smtClean="0"/>
              <a:t>We will give SOME FEEDBACK – not weekly – but we aim to give you feedback ON AT LEAST HALF THE QUESTIONS you upload</a:t>
            </a:r>
            <a:endParaRPr lang="en-GB" dirty="0"/>
          </a:p>
        </p:txBody>
      </p:sp>
      <p:sp>
        <p:nvSpPr>
          <p:cNvPr id="6" name="Text Placeholder 5"/>
          <p:cNvSpPr>
            <a:spLocks noGrp="1"/>
          </p:cNvSpPr>
          <p:nvPr>
            <p:ph type="body" idx="1"/>
          </p:nvPr>
        </p:nvSpPr>
        <p:spPr/>
        <p:txBody>
          <a:bodyPr/>
          <a:lstStyle/>
          <a:p>
            <a:r>
              <a:rPr lang="en-GB" dirty="0" smtClean="0"/>
              <a:t>We will then return to the portfolio and spend more time improving your answers ONCE YOU HAVE PERFORMED THE PIECE</a:t>
            </a:r>
            <a:endParaRPr lang="en-GB" dirty="0"/>
          </a:p>
        </p:txBody>
      </p:sp>
    </p:spTree>
    <p:extLst>
      <p:ext uri="{BB962C8B-B14F-4D97-AF65-F5344CB8AC3E}">
        <p14:creationId xmlns:p14="http://schemas.microsoft.com/office/powerpoint/2010/main" val="259790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dirty="0" smtClean="0"/>
              <a:t>EACH WEEK WE WILL FOCUS ON A DIFFERENT QUESTION</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p:txBody>
          <a:bodyPr>
            <a:normAutofit/>
          </a:bodyPr>
          <a:lstStyle/>
          <a:p>
            <a:r>
              <a:rPr lang="en-GB" sz="3600" dirty="0" smtClean="0"/>
              <a:t>This week our focus is QUESTION 2</a:t>
            </a:r>
            <a:endParaRPr lang="en-GB" sz="3600" dirty="0"/>
          </a:p>
        </p:txBody>
      </p:sp>
    </p:spTree>
    <p:extLst>
      <p:ext uri="{BB962C8B-B14F-4D97-AF65-F5344CB8AC3E}">
        <p14:creationId xmlns:p14="http://schemas.microsoft.com/office/powerpoint/2010/main" val="143002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3354" y="3276601"/>
            <a:ext cx="8825660" cy="1653180"/>
          </a:xfrm>
        </p:spPr>
        <p:txBody>
          <a:bodyPr/>
          <a:lstStyle/>
          <a:p>
            <a:r>
              <a:rPr lang="en-US" b="1" dirty="0"/>
              <a:t>Connect your research material/s to key stages in the development process and to performance outcomes (AO1) 600 words</a:t>
            </a:r>
            <a:r>
              <a:rPr lang="en-GB" dirty="0"/>
              <a:t/>
            </a:r>
            <a:br>
              <a:rPr lang="en-GB" dirty="0"/>
            </a:br>
            <a:endParaRPr lang="en-GB" dirty="0"/>
          </a:p>
        </p:txBody>
      </p:sp>
    </p:spTree>
    <p:extLst>
      <p:ext uri="{BB962C8B-B14F-4D97-AF65-F5344CB8AC3E}">
        <p14:creationId xmlns:p14="http://schemas.microsoft.com/office/powerpoint/2010/main" val="72120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53120" y="1324000"/>
            <a:ext cx="10683180" cy="5356200"/>
          </a:xfrm>
        </p:spPr>
        <p:txBody>
          <a:bodyPr>
            <a:noAutofit/>
          </a:bodyPr>
          <a:lstStyle/>
          <a:p>
            <a:pPr eaLnBrk="1" hangingPunct="1">
              <a:buNone/>
            </a:pPr>
            <a:r>
              <a:rPr lang="en-GB" sz="2400" dirty="0">
                <a:solidFill>
                  <a:schemeClr val="bg1"/>
                </a:solidFill>
                <a:latin typeface="Segoe UI Semibold" pitchFamily="34" charset="0"/>
              </a:rPr>
              <a:t>RESEARCH MUST BE EMBEDDED THROUGHOUT. THIS IS WHAT GETS</a:t>
            </a:r>
          </a:p>
          <a:p>
            <a:pPr>
              <a:buNone/>
            </a:pPr>
            <a:r>
              <a:rPr lang="en-GB" sz="2400" dirty="0">
                <a:solidFill>
                  <a:schemeClr val="bg1"/>
                </a:solidFill>
                <a:latin typeface="Segoe UI Semibold" pitchFamily="34" charset="0"/>
              </a:rPr>
              <a:t>YOU THE MARKS. A structure for this answer is as follows:</a:t>
            </a:r>
          </a:p>
          <a:p>
            <a:pPr lvl="0">
              <a:buNone/>
            </a:pPr>
            <a:endParaRPr lang="en-GB" sz="2400" b="1" dirty="0">
              <a:solidFill>
                <a:schemeClr val="bg1"/>
              </a:solidFill>
              <a:latin typeface="Segoe UI Semibold" pitchFamily="34" charset="0"/>
            </a:endParaRPr>
          </a:p>
          <a:p>
            <a:pPr lvl="0">
              <a:buNone/>
            </a:pPr>
            <a:r>
              <a:rPr lang="en-GB" sz="2400" b="1" dirty="0">
                <a:latin typeface="Segoe UI Semibold" pitchFamily="34" charset="0"/>
              </a:rPr>
              <a:t>This is the area we </a:t>
            </a:r>
            <a:r>
              <a:rPr lang="en-GB" sz="2400" b="1" dirty="0" smtClean="0">
                <a:latin typeface="Segoe UI Semibold" pitchFamily="34" charset="0"/>
              </a:rPr>
              <a:t>researched / needed </a:t>
            </a:r>
            <a:r>
              <a:rPr lang="en-GB" sz="2400" b="1" dirty="0">
                <a:latin typeface="Segoe UI Semibold" pitchFamily="34" charset="0"/>
              </a:rPr>
              <a:t>to research</a:t>
            </a:r>
          </a:p>
          <a:p>
            <a:pPr lvl="0">
              <a:buNone/>
            </a:pPr>
            <a:r>
              <a:rPr lang="en-GB" sz="2400" b="1" dirty="0">
                <a:latin typeface="Segoe UI Semibold" pitchFamily="34" charset="0"/>
              </a:rPr>
              <a:t>This is why we needed to carry out that research</a:t>
            </a:r>
            <a:endParaRPr lang="en-GB" sz="2400" dirty="0">
              <a:latin typeface="Segoe UI Semibold" pitchFamily="34" charset="0"/>
            </a:endParaRPr>
          </a:p>
          <a:p>
            <a:pPr lvl="0">
              <a:buNone/>
            </a:pPr>
            <a:r>
              <a:rPr lang="en-GB" sz="2400" b="1" dirty="0">
                <a:latin typeface="Segoe UI Semibold" pitchFamily="34" charset="0"/>
              </a:rPr>
              <a:t>This is where I researched (FOOT </a:t>
            </a:r>
            <a:r>
              <a:rPr lang="en-GB" sz="2400" b="1" dirty="0" smtClean="0">
                <a:latin typeface="Segoe UI Semibold" pitchFamily="34" charset="0"/>
              </a:rPr>
              <a:t>NOTED/ date accessed)</a:t>
            </a:r>
            <a:endParaRPr lang="en-GB" sz="2400" b="1" dirty="0">
              <a:latin typeface="Segoe UI Semibold" pitchFamily="34" charset="0"/>
            </a:endParaRPr>
          </a:p>
          <a:p>
            <a:pPr lvl="0">
              <a:buNone/>
            </a:pPr>
            <a:r>
              <a:rPr lang="en-GB" sz="2400" b="1" dirty="0">
                <a:latin typeface="Segoe UI Semibold" pitchFamily="34" charset="0"/>
              </a:rPr>
              <a:t>This is exactly what I learnt from my </a:t>
            </a:r>
            <a:r>
              <a:rPr lang="en-GB" sz="2400" b="1" dirty="0" smtClean="0">
                <a:latin typeface="Segoe UI Semibold" pitchFamily="34" charset="0"/>
              </a:rPr>
              <a:t>research (some info could be in FN)</a:t>
            </a:r>
            <a:endParaRPr lang="en-GB" sz="2400" dirty="0">
              <a:latin typeface="Segoe UI Semibold" pitchFamily="34" charset="0"/>
            </a:endParaRPr>
          </a:p>
          <a:p>
            <a:pPr lvl="0">
              <a:buNone/>
            </a:pPr>
            <a:r>
              <a:rPr lang="en-GB" sz="2400" u="sng" dirty="0">
                <a:latin typeface="Segoe UI Semibold" pitchFamily="34" charset="0"/>
              </a:rPr>
              <a:t>This is how we used that information in our </a:t>
            </a:r>
            <a:r>
              <a:rPr lang="en-GB" sz="2400" u="sng" dirty="0" smtClean="0">
                <a:latin typeface="Segoe UI Semibold" pitchFamily="34" charset="0"/>
              </a:rPr>
              <a:t>work – THIS IS HOW IT </a:t>
            </a:r>
          </a:p>
          <a:p>
            <a:pPr lvl="0">
              <a:buNone/>
            </a:pPr>
            <a:r>
              <a:rPr lang="en-GB" sz="2400" u="sng" dirty="0" smtClean="0">
                <a:latin typeface="Segoe UI Semibold" pitchFamily="34" charset="0"/>
              </a:rPr>
              <a:t>INFLUNECED PROCESS AND/OR PERFORMANCE</a:t>
            </a:r>
            <a:endParaRPr lang="en-GB" sz="2400" u="sng" dirty="0">
              <a:latin typeface="Segoe UI Semibold" pitchFamily="34" charset="0"/>
            </a:endParaRPr>
          </a:p>
          <a:p>
            <a:pPr>
              <a:buNone/>
            </a:pPr>
            <a:endParaRPr lang="en-GB" sz="2400" b="1" dirty="0" smtClean="0">
              <a:latin typeface="Segoe UI Semibold" pitchFamily="34" charset="0"/>
            </a:endParaRPr>
          </a:p>
          <a:p>
            <a:pPr>
              <a:buNone/>
            </a:pPr>
            <a:r>
              <a:rPr lang="en-GB" sz="2400" b="1" dirty="0" smtClean="0">
                <a:latin typeface="Segoe UI Semibold" pitchFamily="34" charset="0"/>
              </a:rPr>
              <a:t>THEN </a:t>
            </a:r>
            <a:r>
              <a:rPr lang="en-GB" sz="2400" b="1" dirty="0">
                <a:latin typeface="Segoe UI Semibold" pitchFamily="34" charset="0"/>
              </a:rPr>
              <a:t>REPEAT THE STRUCTURE</a:t>
            </a:r>
            <a:endParaRPr lang="en-GB" sz="2400" dirty="0">
              <a:latin typeface="Segoe UI Semibold" pitchFamily="34" charset="0"/>
            </a:endParaRPr>
          </a:p>
        </p:txBody>
      </p:sp>
      <p:sp>
        <p:nvSpPr>
          <p:cNvPr id="75779" name="Text Box 3"/>
          <p:cNvSpPr txBox="1">
            <a:spLocks noChangeArrowheads="1"/>
          </p:cNvSpPr>
          <p:nvPr/>
        </p:nvSpPr>
        <p:spPr bwMode="auto">
          <a:xfrm>
            <a:off x="231775" y="333376"/>
            <a:ext cx="6408738" cy="823913"/>
          </a:xfrm>
          <a:prstGeom prst="rect">
            <a:avLst/>
          </a:prstGeom>
          <a:noFill/>
          <a:ln w="9525">
            <a:noFill/>
            <a:miter lim="800000"/>
            <a:headEnd/>
            <a:tailEnd/>
          </a:ln>
        </p:spPr>
        <p:txBody>
          <a:bodyPr>
            <a:spAutoFit/>
          </a:bodyPr>
          <a:lstStyle/>
          <a:p>
            <a:pPr>
              <a:spcBef>
                <a:spcPct val="50000"/>
              </a:spcBef>
            </a:pPr>
            <a:r>
              <a:rPr lang="en-GB" sz="4800" b="1" dirty="0" smtClean="0">
                <a:solidFill>
                  <a:schemeClr val="tx2"/>
                </a:solidFill>
                <a:latin typeface="Segoe UI Semibold" pitchFamily="34" charset="0"/>
              </a:rPr>
              <a:t>RESEARCH</a:t>
            </a:r>
            <a:endParaRPr lang="en-GB" sz="4800" b="1" dirty="0">
              <a:solidFill>
                <a:schemeClr val="tx2"/>
              </a:solidFill>
              <a:latin typeface="Segoe UI Semibold" pitchFamily="34" charset="0"/>
            </a:endParaRPr>
          </a:p>
        </p:txBody>
      </p:sp>
    </p:spTree>
    <p:extLst>
      <p:ext uri="{BB962C8B-B14F-4D97-AF65-F5344CB8AC3E}">
        <p14:creationId xmlns:p14="http://schemas.microsoft.com/office/powerpoint/2010/main" val="248576438"/>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5779">
                                            <p:txEl>
                                              <p:pRg st="0" end="0"/>
                                            </p:txEl>
                                          </p:spTgt>
                                        </p:tgtEl>
                                        <p:attrNameLst>
                                          <p:attrName>ppt_w</p:attrName>
                                        </p:attrNameLst>
                                      </p:cBhvr>
                                    </p:anim>
                                    <p:anim by="(#ppt_w*0.50)" calcmode="lin" valueType="num">
                                      <p:cBhvr>
                                        <p:cTn id="8" dur="500" decel="50000" autoRev="1" fill="hold">
                                          <p:stCondLst>
                                            <p:cond delay="0"/>
                                          </p:stCondLst>
                                        </p:cTn>
                                        <p:tgtEl>
                                          <p:spTgt spid="75779">
                                            <p:txEl>
                                              <p:pRg st="0" end="0"/>
                                            </p:txEl>
                                          </p:spTgt>
                                        </p:tgtEl>
                                        <p:attrNameLst>
                                          <p:attrName>ppt_x</p:attrName>
                                        </p:attrNameLst>
                                      </p:cBhvr>
                                    </p:anim>
                                    <p:anim from="(-#ppt_h/2)" to="(#ppt_y)" calcmode="lin" valueType="num">
                                      <p:cBhvr>
                                        <p:cTn id="9" dur="1000" fill="hold">
                                          <p:stCondLst>
                                            <p:cond delay="0"/>
                                          </p:stCondLst>
                                        </p:cTn>
                                        <p:tgtEl>
                                          <p:spTgt spid="75779">
                                            <p:txEl>
                                              <p:pRg st="0" end="0"/>
                                            </p:txEl>
                                          </p:spTgt>
                                        </p:tgtEl>
                                        <p:attrNameLst>
                                          <p:attrName>ppt_y</p:attrName>
                                        </p:attrNameLst>
                                      </p:cBhvr>
                                    </p:anim>
                                    <p:animRot by="21600000">
                                      <p:cBhvr>
                                        <p:cTn id="10" dur="1000" fill="hold">
                                          <p:stCondLst>
                                            <p:cond delay="0"/>
                                          </p:stCondLst>
                                        </p:cTn>
                                        <p:tgtEl>
                                          <p:spTgt spid="757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279400"/>
            <a:ext cx="10210800" cy="6489700"/>
          </a:xfrm>
        </p:spPr>
        <p:txBody>
          <a:bodyPr>
            <a:normAutofit/>
          </a:bodyPr>
          <a:lstStyle/>
          <a:p>
            <a:r>
              <a:rPr lang="en-GB" sz="2500" dirty="0"/>
              <a:t>The research refers both to the </a:t>
            </a:r>
            <a:r>
              <a:rPr lang="en-GB" sz="2500" dirty="0" smtClean="0"/>
              <a:t>extract, play text and playwright and </a:t>
            </a:r>
            <a:r>
              <a:rPr lang="en-GB" sz="2500" dirty="0"/>
              <a:t>any individual research that has been undertaken either for specific scenes or as a general way in to your piece. You are also asked to identify ‘significant stages’ – that is, key moments in rehearsal when practical advances were made in the development of your material and your piece.</a:t>
            </a:r>
          </a:p>
          <a:p>
            <a:r>
              <a:rPr lang="en-GB" sz="2500" dirty="0"/>
              <a:t>The key focus here must be on the PRACTICAL APPLICATION of your </a:t>
            </a:r>
            <a:r>
              <a:rPr lang="en-GB" sz="2500" dirty="0" smtClean="0"/>
              <a:t>research. How </a:t>
            </a:r>
            <a:r>
              <a:rPr lang="en-GB" sz="2500" dirty="0"/>
              <a:t>did the </a:t>
            </a:r>
            <a:r>
              <a:rPr lang="en-GB" sz="2500" dirty="0" smtClean="0"/>
              <a:t>research influence </a:t>
            </a:r>
            <a:r>
              <a:rPr lang="en-GB" sz="2500" dirty="0"/>
              <a:t>your piece in terms of plot outline, style of presentation, images of themes? Your personal research might include articles, DVD and film extracts, blogs, paintings or poetry. </a:t>
            </a:r>
            <a:endParaRPr lang="en-GB" sz="2500" dirty="0" smtClean="0"/>
          </a:p>
          <a:p>
            <a:r>
              <a:rPr lang="en-GB" sz="2500" dirty="0" smtClean="0"/>
              <a:t>Write </a:t>
            </a:r>
            <a:r>
              <a:rPr lang="en-GB" sz="2500" dirty="0"/>
              <a:t>about ideas that were both accepted and rejected as a result of exploration, giving full reasons to justify the choices made. Remember to be specific here</a:t>
            </a:r>
            <a:r>
              <a:rPr lang="en-GB" sz="2500" dirty="0" smtClean="0"/>
              <a:t>.</a:t>
            </a:r>
            <a:endParaRPr lang="en-GB" sz="25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700" y="5337996"/>
            <a:ext cx="1671162" cy="1431104"/>
          </a:xfrm>
          <a:prstGeom prst="rect">
            <a:avLst/>
          </a:prstGeom>
        </p:spPr>
      </p:pic>
    </p:spTree>
    <p:extLst>
      <p:ext uri="{BB962C8B-B14F-4D97-AF65-F5344CB8AC3E}">
        <p14:creationId xmlns:p14="http://schemas.microsoft.com/office/powerpoint/2010/main" val="43963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71474" y="1484784"/>
            <a:ext cx="10690225" cy="5068416"/>
          </a:xfrm>
        </p:spPr>
        <p:txBody>
          <a:bodyPr>
            <a:normAutofit/>
          </a:bodyPr>
          <a:lstStyle/>
          <a:p>
            <a:pPr eaLnBrk="1" hangingPunct="1">
              <a:buFont typeface="Wingdings" pitchFamily="2" charset="2"/>
              <a:buNone/>
            </a:pPr>
            <a:r>
              <a:rPr lang="en-GB" b="1" dirty="0" smtClean="0"/>
              <a:t>	</a:t>
            </a:r>
          </a:p>
          <a:p>
            <a:pPr eaLnBrk="1" hangingPunct="1">
              <a:buFont typeface="Wingdings" pitchFamily="2" charset="2"/>
              <a:buNone/>
            </a:pPr>
            <a:r>
              <a:rPr lang="en-GB" b="1" dirty="0" smtClean="0"/>
              <a:t>	</a:t>
            </a:r>
            <a:r>
              <a:rPr lang="en-GB" sz="3200" b="1" dirty="0">
                <a:latin typeface="Segoe UI Semibold" pitchFamily="34" charset="0"/>
                <a:cs typeface="Calibri" pitchFamily="34" charset="0"/>
              </a:rPr>
              <a:t>THIS IS ABOUT RESEARCH </a:t>
            </a:r>
            <a:r>
              <a:rPr lang="en-GB" sz="3200" b="1" dirty="0">
                <a:solidFill>
                  <a:schemeClr val="tx1">
                    <a:lumMod val="75000"/>
                  </a:schemeClr>
                </a:solidFill>
                <a:latin typeface="Segoe UI Semibold" pitchFamily="34" charset="0"/>
                <a:cs typeface="Calibri" pitchFamily="34" charset="0"/>
              </a:rPr>
              <a:t>so – continually mention the word RESEARCH or PRACTICE AS RESEARCH</a:t>
            </a:r>
          </a:p>
          <a:p>
            <a:pPr eaLnBrk="1" hangingPunct="1">
              <a:buFont typeface="Wingdings" pitchFamily="2" charset="2"/>
              <a:buNone/>
            </a:pPr>
            <a:endParaRPr lang="en-GB" sz="3200" b="1" dirty="0">
              <a:solidFill>
                <a:schemeClr val="tx1">
                  <a:lumMod val="75000"/>
                </a:schemeClr>
              </a:solidFill>
              <a:latin typeface="Segoe UI Semibold" pitchFamily="34" charset="0"/>
              <a:cs typeface="Calibri" pitchFamily="34" charset="0"/>
            </a:endParaRPr>
          </a:p>
          <a:p>
            <a:pPr eaLnBrk="1" hangingPunct="1">
              <a:buFont typeface="Wingdings" pitchFamily="2" charset="2"/>
              <a:buNone/>
            </a:pPr>
            <a:r>
              <a:rPr lang="en-GB" sz="3200" b="1" dirty="0">
                <a:solidFill>
                  <a:schemeClr val="tx1">
                    <a:lumMod val="75000"/>
                  </a:schemeClr>
                </a:solidFill>
                <a:latin typeface="Segoe UI Semibold" pitchFamily="34" charset="0"/>
                <a:cs typeface="Calibri" pitchFamily="34" charset="0"/>
              </a:rPr>
              <a:t>	This must have an abundance of </a:t>
            </a:r>
          </a:p>
          <a:p>
            <a:pPr eaLnBrk="1" hangingPunct="1">
              <a:buFont typeface="Wingdings" pitchFamily="2" charset="2"/>
              <a:buNone/>
            </a:pPr>
            <a:r>
              <a:rPr lang="en-GB" sz="3200" b="1" dirty="0">
                <a:solidFill>
                  <a:schemeClr val="tx1">
                    <a:lumMod val="75000"/>
                  </a:schemeClr>
                </a:solidFill>
                <a:latin typeface="Segoe UI Semibold" pitchFamily="34" charset="0"/>
                <a:cs typeface="Calibri" pitchFamily="34" charset="0"/>
              </a:rPr>
              <a:t>	footnotes! </a:t>
            </a:r>
            <a:r>
              <a:rPr lang="en-GB" sz="3200" b="1" dirty="0" smtClean="0">
                <a:solidFill>
                  <a:schemeClr val="tx1">
                    <a:lumMod val="75000"/>
                  </a:schemeClr>
                </a:solidFill>
                <a:latin typeface="Segoe UI Semibold" pitchFamily="34" charset="0"/>
                <a:cs typeface="Calibri" pitchFamily="34" charset="0"/>
              </a:rPr>
              <a:t/>
            </a:r>
            <a:br>
              <a:rPr lang="en-GB" sz="3200" b="1" dirty="0" smtClean="0">
                <a:solidFill>
                  <a:schemeClr val="tx1">
                    <a:lumMod val="75000"/>
                  </a:schemeClr>
                </a:solidFill>
                <a:latin typeface="Segoe UI Semibold" pitchFamily="34" charset="0"/>
                <a:cs typeface="Calibri" pitchFamily="34" charset="0"/>
              </a:rPr>
            </a:br>
            <a:r>
              <a:rPr lang="en-GB" sz="3200" b="1" dirty="0" smtClean="0">
                <a:solidFill>
                  <a:schemeClr val="tx1">
                    <a:lumMod val="75000"/>
                  </a:schemeClr>
                </a:solidFill>
                <a:latin typeface="Segoe UI Semibold" pitchFamily="34" charset="0"/>
                <a:cs typeface="Calibri" pitchFamily="34" charset="0"/>
              </a:rPr>
              <a:t>Each </a:t>
            </a:r>
            <a:r>
              <a:rPr lang="en-GB" sz="3200" b="1" dirty="0">
                <a:solidFill>
                  <a:schemeClr val="tx1">
                    <a:lumMod val="75000"/>
                  </a:schemeClr>
                </a:solidFill>
                <a:latin typeface="Segoe UI Semibold" pitchFamily="34" charset="0"/>
                <a:cs typeface="Calibri" pitchFamily="34" charset="0"/>
              </a:rPr>
              <a:t>piece of research must have a FN source and briefly, share some findings in the </a:t>
            </a:r>
            <a:r>
              <a:rPr lang="en-GB" sz="3200" b="1" dirty="0" smtClean="0">
                <a:solidFill>
                  <a:schemeClr val="tx1">
                    <a:lumMod val="75000"/>
                  </a:schemeClr>
                </a:solidFill>
                <a:latin typeface="Segoe UI Semibold" pitchFamily="34" charset="0"/>
                <a:cs typeface="Calibri" pitchFamily="34" charset="0"/>
              </a:rPr>
              <a:t>FN</a:t>
            </a:r>
            <a:endParaRPr lang="en-GB" sz="2800" b="1" dirty="0" smtClean="0">
              <a:latin typeface="Segoe UI Semibold" pitchFamily="34" charset="0"/>
              <a:cs typeface="Calibri" pitchFamily="34" charset="0"/>
            </a:endParaRPr>
          </a:p>
        </p:txBody>
      </p:sp>
      <p:sp>
        <p:nvSpPr>
          <p:cNvPr id="75779" name="Text Box 3"/>
          <p:cNvSpPr txBox="1">
            <a:spLocks noChangeArrowheads="1"/>
          </p:cNvSpPr>
          <p:nvPr/>
        </p:nvSpPr>
        <p:spPr bwMode="auto">
          <a:xfrm>
            <a:off x="371475" y="422276"/>
            <a:ext cx="6408738" cy="82391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Segoe UI Semibold" pitchFamily="34" charset="0"/>
              </a:rPr>
              <a:t>QUESTION </a:t>
            </a:r>
            <a:r>
              <a:rPr lang="en-GB" sz="4800" b="1" dirty="0" smtClean="0">
                <a:solidFill>
                  <a:schemeClr val="tx2"/>
                </a:solidFill>
                <a:latin typeface="Segoe UI Semibold" pitchFamily="34" charset="0"/>
              </a:rPr>
              <a:t>2</a:t>
            </a:r>
            <a:endParaRPr lang="en-GB" sz="4800" b="1" dirty="0">
              <a:solidFill>
                <a:schemeClr val="tx2"/>
              </a:solidFill>
              <a:latin typeface="Segoe UI Semibold" pitchFamily="34" charset="0"/>
            </a:endParaRPr>
          </a:p>
        </p:txBody>
      </p:sp>
    </p:spTree>
    <p:extLst>
      <p:ext uri="{BB962C8B-B14F-4D97-AF65-F5344CB8AC3E}">
        <p14:creationId xmlns:p14="http://schemas.microsoft.com/office/powerpoint/2010/main" val="3420036043"/>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5779">
                                            <p:txEl>
                                              <p:pRg st="0" end="0"/>
                                            </p:txEl>
                                          </p:spTgt>
                                        </p:tgtEl>
                                        <p:attrNameLst>
                                          <p:attrName>ppt_w</p:attrName>
                                        </p:attrNameLst>
                                      </p:cBhvr>
                                    </p:anim>
                                    <p:anim by="(#ppt_w*0.50)" calcmode="lin" valueType="num">
                                      <p:cBhvr>
                                        <p:cTn id="8" dur="500" decel="50000" autoRev="1" fill="hold">
                                          <p:stCondLst>
                                            <p:cond delay="0"/>
                                          </p:stCondLst>
                                        </p:cTn>
                                        <p:tgtEl>
                                          <p:spTgt spid="75779">
                                            <p:txEl>
                                              <p:pRg st="0" end="0"/>
                                            </p:txEl>
                                          </p:spTgt>
                                        </p:tgtEl>
                                        <p:attrNameLst>
                                          <p:attrName>ppt_x</p:attrName>
                                        </p:attrNameLst>
                                      </p:cBhvr>
                                    </p:anim>
                                    <p:anim from="(-#ppt_h/2)" to="(#ppt_y)" calcmode="lin" valueType="num">
                                      <p:cBhvr>
                                        <p:cTn id="9" dur="1000" fill="hold">
                                          <p:stCondLst>
                                            <p:cond delay="0"/>
                                          </p:stCondLst>
                                        </p:cTn>
                                        <p:tgtEl>
                                          <p:spTgt spid="75779">
                                            <p:txEl>
                                              <p:pRg st="0" end="0"/>
                                            </p:txEl>
                                          </p:spTgt>
                                        </p:tgtEl>
                                        <p:attrNameLst>
                                          <p:attrName>ppt_y</p:attrName>
                                        </p:attrNameLst>
                                      </p:cBhvr>
                                    </p:anim>
                                    <p:animRot by="21600000">
                                      <p:cBhvr>
                                        <p:cTn id="10" dur="1000" fill="hold">
                                          <p:stCondLst>
                                            <p:cond delay="0"/>
                                          </p:stCondLst>
                                        </p:cTn>
                                        <p:tgtEl>
                                          <p:spTgt spid="757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 2</a:t>
            </a:r>
            <a:br>
              <a:rPr lang="en-GB" dirty="0" smtClean="0"/>
            </a:br>
            <a:r>
              <a:rPr lang="en-US" sz="2000" b="1" dirty="0"/>
              <a:t>Connect your research material/s to key stages in the development process and to performance outcomes (AO1) 600 words</a:t>
            </a:r>
            <a:r>
              <a:rPr lang="en-GB" sz="2000" dirty="0"/>
              <a:t/>
            </a:r>
            <a:br>
              <a:rPr lang="en-GB" sz="2000" dirty="0"/>
            </a:br>
            <a:endParaRPr lang="en-GB" sz="2000" dirty="0"/>
          </a:p>
        </p:txBody>
      </p:sp>
      <p:sp>
        <p:nvSpPr>
          <p:cNvPr id="6" name="Content Placeholder 5"/>
          <p:cNvSpPr>
            <a:spLocks noGrp="1"/>
          </p:cNvSpPr>
          <p:nvPr>
            <p:ph idx="1"/>
          </p:nvPr>
        </p:nvSpPr>
        <p:spPr>
          <a:xfrm>
            <a:off x="1103312" y="2052918"/>
            <a:ext cx="8946541" cy="4601882"/>
          </a:xfrm>
        </p:spPr>
        <p:txBody>
          <a:bodyPr>
            <a:normAutofit lnSpcReduction="10000"/>
          </a:bodyPr>
          <a:lstStyle/>
          <a:p>
            <a:pPr lvl="0"/>
            <a:r>
              <a:rPr lang="en-US" sz="2400" dirty="0"/>
              <a:t>How did you use your research into character/context/genre/playwright to help you </a:t>
            </a:r>
            <a:r>
              <a:rPr lang="en-US" sz="2400" b="1" dirty="0"/>
              <a:t>devise </a:t>
            </a:r>
            <a:r>
              <a:rPr lang="en-US" sz="2400" dirty="0"/>
              <a:t>in response to the extract?</a:t>
            </a:r>
            <a:endParaRPr lang="en-GB" sz="2400" dirty="0"/>
          </a:p>
          <a:p>
            <a:pPr lvl="0"/>
            <a:r>
              <a:rPr lang="en-US" sz="2400" dirty="0"/>
              <a:t>How did YOU</a:t>
            </a:r>
            <a:r>
              <a:rPr lang="en-US" sz="2400" b="1" dirty="0"/>
              <a:t> </a:t>
            </a:r>
            <a:r>
              <a:rPr lang="en-US" sz="2400" dirty="0"/>
              <a:t>contribute to the rehearsal process and the work of the theatrical ensemble? What sort of resources did you bring to the group?</a:t>
            </a:r>
            <a:endParaRPr lang="en-GB" sz="2400" dirty="0"/>
          </a:p>
          <a:p>
            <a:pPr lvl="0"/>
            <a:r>
              <a:rPr lang="en-US" sz="2400" dirty="0"/>
              <a:t>How did your research impact on the final performance outcome?</a:t>
            </a:r>
            <a:endParaRPr lang="en-GB" sz="2400" dirty="0"/>
          </a:p>
          <a:p>
            <a:pPr lvl="0"/>
            <a:r>
              <a:rPr lang="en-US" sz="2400" dirty="0"/>
              <a:t>How did you use </a:t>
            </a:r>
            <a:r>
              <a:rPr lang="en-US" sz="2400" b="1" dirty="0"/>
              <a:t>practitioner methodologies</a:t>
            </a:r>
            <a:r>
              <a:rPr lang="en-US" sz="2400" dirty="0"/>
              <a:t> to </a:t>
            </a:r>
            <a:r>
              <a:rPr lang="en-US" sz="2400" dirty="0" smtClean="0"/>
              <a:t>begin your development </a:t>
            </a:r>
            <a:r>
              <a:rPr lang="en-US" sz="2400" dirty="0"/>
              <a:t>the final piece</a:t>
            </a:r>
            <a:r>
              <a:rPr lang="en-US" sz="2400" dirty="0" smtClean="0"/>
              <a:t>?</a:t>
            </a:r>
          </a:p>
          <a:p>
            <a:r>
              <a:rPr lang="en-US" sz="2400" dirty="0"/>
              <a:t>How did the performance of </a:t>
            </a:r>
            <a:r>
              <a:rPr lang="en-US" sz="2400" dirty="0" smtClean="0"/>
              <a:t>???? (</a:t>
            </a:r>
            <a:r>
              <a:rPr lang="en-US" sz="2400" dirty="0"/>
              <a:t>research) influence your piece?</a:t>
            </a:r>
            <a:endParaRPr lang="en-GB" sz="2400" dirty="0"/>
          </a:p>
          <a:p>
            <a:pPr lvl="0"/>
            <a:endParaRPr lang="en-GB" sz="2400" dirty="0"/>
          </a:p>
        </p:txBody>
      </p:sp>
    </p:spTree>
    <p:extLst>
      <p:ext uri="{BB962C8B-B14F-4D97-AF65-F5344CB8AC3E}">
        <p14:creationId xmlns:p14="http://schemas.microsoft.com/office/powerpoint/2010/main" val="178382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 will go back to the previous slide …</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154954" y="3657600"/>
            <a:ext cx="5084979" cy="2844800"/>
          </a:xfrm>
        </p:spPr>
        <p:txBody>
          <a:bodyPr>
            <a:normAutofit/>
          </a:bodyPr>
          <a:lstStyle/>
          <a:p>
            <a:r>
              <a:rPr lang="en-GB" sz="2400" dirty="0" smtClean="0"/>
              <a:t>You may not have done the work yet, but is there a question you don’t understand?</a:t>
            </a:r>
          </a:p>
          <a:p>
            <a:r>
              <a:rPr lang="en-GB" sz="1800" dirty="0" smtClean="0"/>
              <a:t>(This is different to us asking – is there a question you can’t do because you haven’t done the work yet?)</a:t>
            </a:r>
            <a:endParaRPr lang="en-GB" sz="1600" dirty="0"/>
          </a:p>
        </p:txBody>
      </p:sp>
    </p:spTree>
    <p:extLst>
      <p:ext uri="{BB962C8B-B14F-4D97-AF65-F5344CB8AC3E}">
        <p14:creationId xmlns:p14="http://schemas.microsoft.com/office/powerpoint/2010/main" val="137913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1143000"/>
            <a:ext cx="5092906" cy="1574808"/>
          </a:xfrm>
        </p:spPr>
        <p:txBody>
          <a:bodyPr>
            <a:normAutofit fontScale="90000"/>
          </a:bodyPr>
          <a:lstStyle/>
          <a:p>
            <a:r>
              <a:rPr lang="en-GB" dirty="0" smtClean="0"/>
              <a:t>IN YOUR PERFORMANCE GROUPS …</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162881" y="2870200"/>
            <a:ext cx="5084979" cy="2844800"/>
          </a:xfrm>
        </p:spPr>
        <p:txBody>
          <a:bodyPr>
            <a:normAutofit/>
          </a:bodyPr>
          <a:lstStyle/>
          <a:p>
            <a:r>
              <a:rPr lang="en-GB" sz="2400" dirty="0" smtClean="0"/>
              <a:t>DISCUSS:</a:t>
            </a:r>
          </a:p>
          <a:p>
            <a:r>
              <a:rPr lang="en-GB" sz="2400" dirty="0" smtClean="0"/>
              <a:t>What research you have already undertaken.</a:t>
            </a:r>
          </a:p>
          <a:p>
            <a:r>
              <a:rPr lang="en-GB" sz="2400" dirty="0" smtClean="0"/>
              <a:t>Share sources.</a:t>
            </a:r>
          </a:p>
          <a:p>
            <a:r>
              <a:rPr lang="en-GB" sz="2400" dirty="0" smtClean="0"/>
              <a:t>If there isn’t much to discuss then that is very telling!!</a:t>
            </a:r>
            <a:endParaRPr lang="en-GB" sz="1600" dirty="0"/>
          </a:p>
        </p:txBody>
      </p:sp>
    </p:spTree>
    <p:extLst>
      <p:ext uri="{BB962C8B-B14F-4D97-AF65-F5344CB8AC3E}">
        <p14:creationId xmlns:p14="http://schemas.microsoft.com/office/powerpoint/2010/main" val="2613441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3212"/>
            <a:ext cx="4749800" cy="6283590"/>
          </a:xfrm>
          <a:prstGeom prst="rect">
            <a:avLst/>
          </a:prstGeom>
        </p:spPr>
      </p:pic>
    </p:spTree>
    <p:extLst>
      <p:ext uri="{BB962C8B-B14F-4D97-AF65-F5344CB8AC3E}">
        <p14:creationId xmlns:p14="http://schemas.microsoft.com/office/powerpoint/2010/main" val="313240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PORTFOLIO</a:t>
            </a:r>
            <a:endParaRPr lang="en-GB" dirty="0"/>
          </a:p>
        </p:txBody>
      </p:sp>
      <p:sp>
        <p:nvSpPr>
          <p:cNvPr id="3" name="Content Placeholder 2"/>
          <p:cNvSpPr>
            <a:spLocks noGrp="1"/>
          </p:cNvSpPr>
          <p:nvPr>
            <p:ph idx="1"/>
          </p:nvPr>
        </p:nvSpPr>
        <p:spPr/>
        <p:txBody>
          <a:bodyPr>
            <a:normAutofit/>
          </a:bodyPr>
          <a:lstStyle/>
          <a:p>
            <a:r>
              <a:rPr lang="en-GB" sz="3200" dirty="0" smtClean="0"/>
              <a:t>The portfolio is worth 60 marks in total</a:t>
            </a:r>
          </a:p>
          <a:p>
            <a:pPr lvl="1"/>
            <a:r>
              <a:rPr lang="en-GB" sz="2800" dirty="0" smtClean="0"/>
              <a:t> A01 carries 40 marks and relates to:</a:t>
            </a:r>
          </a:p>
          <a:p>
            <a:pPr lvl="2"/>
            <a:r>
              <a:rPr lang="en-GB" sz="2400" dirty="0" smtClean="0"/>
              <a:t>Interpreting, creating and developing a devised piece from one key extract from a performance text and applying the methods of a practitioner</a:t>
            </a:r>
          </a:p>
          <a:p>
            <a:pPr lvl="2"/>
            <a:r>
              <a:rPr lang="en-GB" sz="2400" dirty="0" smtClean="0"/>
              <a:t>Creating and developing ideas to communicate meaning as part of the theatre-making process</a:t>
            </a:r>
          </a:p>
          <a:p>
            <a:pPr lvl="2"/>
            <a:r>
              <a:rPr lang="en-GB" sz="2400" dirty="0" smtClean="0"/>
              <a:t>Making connections between dramatic theory and practice</a:t>
            </a:r>
            <a:endParaRPr lang="en-GB" sz="2200" dirty="0"/>
          </a:p>
        </p:txBody>
      </p:sp>
    </p:spTree>
    <p:extLst>
      <p:ext uri="{BB962C8B-B14F-4D97-AF65-F5344CB8AC3E}">
        <p14:creationId xmlns:p14="http://schemas.microsoft.com/office/powerpoint/2010/main" val="315694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94068085"/>
              </p:ext>
            </p:extLst>
          </p:nvPr>
        </p:nvGraphicFramePr>
        <p:xfrm>
          <a:off x="266700" y="1303866"/>
          <a:ext cx="10871200" cy="524256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0000"/>
                    </a:ext>
                  </a:extLst>
                </a:gridCol>
                <a:gridCol w="10327640">
                  <a:extLst>
                    <a:ext uri="{9D8B030D-6E8A-4147-A177-3AD203B41FA5}">
                      <a16:colId xmlns:a16="http://schemas.microsoft.com/office/drawing/2014/main" val="20001"/>
                    </a:ext>
                  </a:extLst>
                </a:gridCol>
              </a:tblGrid>
              <a:tr h="370840">
                <a:tc>
                  <a:txBody>
                    <a:bodyPr/>
                    <a:lstStyle/>
                    <a:p>
                      <a:r>
                        <a:rPr lang="en-GB" sz="3200" b="1" dirty="0" smtClean="0"/>
                        <a:t>P</a:t>
                      </a:r>
                      <a:endParaRPr lang="en-GB" sz="3200" b="1" dirty="0"/>
                    </a:p>
                  </a:txBody>
                  <a:tcPr/>
                </a:tc>
                <a:tc>
                  <a:txBody>
                    <a:bodyPr/>
                    <a:lstStyle/>
                    <a:p>
                      <a:r>
                        <a:rPr lang="en-GB" sz="3200" b="1" dirty="0" smtClean="0"/>
                        <a:t>Point - Make you simple point, your statement of fact – tell me what you did, what you researched</a:t>
                      </a:r>
                      <a:endParaRPr lang="en-GB" sz="3200" b="1" dirty="0"/>
                    </a:p>
                  </a:txBody>
                  <a:tcPr/>
                </a:tc>
                <a:extLst>
                  <a:ext uri="{0D108BD9-81ED-4DB2-BD59-A6C34878D82A}">
                    <a16:rowId xmlns:a16="http://schemas.microsoft.com/office/drawing/2014/main" val="10000"/>
                  </a:ext>
                </a:extLst>
              </a:tr>
              <a:tr h="370840">
                <a:tc>
                  <a:txBody>
                    <a:bodyPr/>
                    <a:lstStyle/>
                    <a:p>
                      <a:r>
                        <a:rPr lang="en-GB" sz="3200" b="1" dirty="0" smtClean="0"/>
                        <a:t>E</a:t>
                      </a:r>
                      <a:endParaRPr lang="en-GB" sz="3200" b="1" dirty="0"/>
                    </a:p>
                  </a:txBody>
                  <a:tcPr/>
                </a:tc>
                <a:tc>
                  <a:txBody>
                    <a:bodyPr/>
                    <a:lstStyle/>
                    <a:p>
                      <a:r>
                        <a:rPr lang="en-GB" sz="3200" b="1" dirty="0" smtClean="0"/>
                        <a:t>Example – give details of your research,</a:t>
                      </a:r>
                      <a:r>
                        <a:rPr lang="en-GB" sz="3200" b="1" baseline="0" dirty="0" smtClean="0"/>
                        <a:t> your findings, your information, what you are doing in rehearsals</a:t>
                      </a:r>
                      <a:endParaRPr lang="en-GB" sz="3200" b="1" dirty="0"/>
                    </a:p>
                  </a:txBody>
                  <a:tcPr/>
                </a:tc>
                <a:extLst>
                  <a:ext uri="{0D108BD9-81ED-4DB2-BD59-A6C34878D82A}">
                    <a16:rowId xmlns:a16="http://schemas.microsoft.com/office/drawing/2014/main" val="10001"/>
                  </a:ext>
                </a:extLst>
              </a:tr>
              <a:tr h="370840">
                <a:tc>
                  <a:txBody>
                    <a:bodyPr/>
                    <a:lstStyle/>
                    <a:p>
                      <a:r>
                        <a:rPr lang="en-GB" sz="3200" b="1" dirty="0" smtClean="0"/>
                        <a:t>E</a:t>
                      </a:r>
                      <a:endParaRPr lang="en-GB" sz="3200" b="1" dirty="0"/>
                    </a:p>
                  </a:txBody>
                  <a:tcPr/>
                </a:tc>
                <a:tc>
                  <a:txBody>
                    <a:bodyPr/>
                    <a:lstStyle/>
                    <a:p>
                      <a:r>
                        <a:rPr lang="en-GB" sz="3200" b="1" dirty="0" smtClean="0"/>
                        <a:t>Evaluate it – discuss whether</a:t>
                      </a:r>
                      <a:r>
                        <a:rPr lang="en-GB" sz="3200" b="1" baseline="0" dirty="0" smtClean="0"/>
                        <a:t> it is successful or not </a:t>
                      </a:r>
                      <a:endParaRPr lang="en-GB" sz="3200" b="1" dirty="0"/>
                    </a:p>
                  </a:txBody>
                  <a:tcPr/>
                </a:tc>
                <a:extLst>
                  <a:ext uri="{0D108BD9-81ED-4DB2-BD59-A6C34878D82A}">
                    <a16:rowId xmlns:a16="http://schemas.microsoft.com/office/drawing/2014/main" val="10002"/>
                  </a:ext>
                </a:extLst>
              </a:tr>
              <a:tr h="370840">
                <a:tc>
                  <a:txBody>
                    <a:bodyPr/>
                    <a:lstStyle/>
                    <a:p>
                      <a:endParaRPr lang="en-GB" sz="3200" b="1" dirty="0" smtClean="0"/>
                    </a:p>
                    <a:p>
                      <a:r>
                        <a:rPr lang="en-GB" sz="3200" b="1" dirty="0" smtClean="0"/>
                        <a:t>L</a:t>
                      </a:r>
                      <a:endParaRPr lang="en-GB" sz="3200" b="1" dirty="0"/>
                    </a:p>
                  </a:txBody>
                  <a:tcPr/>
                </a:tc>
                <a:tc>
                  <a:txBody>
                    <a:bodyPr/>
                    <a:lstStyle/>
                    <a:p>
                      <a:endParaRPr lang="en-GB" sz="3200" b="1" dirty="0" smtClean="0"/>
                    </a:p>
                    <a:p>
                      <a:r>
                        <a:rPr lang="en-GB" sz="3200" b="1" dirty="0" smtClean="0"/>
                        <a:t>Link back to your PERFORMANCE,</a:t>
                      </a:r>
                      <a:r>
                        <a:rPr lang="en-GB" sz="3200" b="1" baseline="0" dirty="0" smtClean="0"/>
                        <a:t> your WORK</a:t>
                      </a:r>
                    </a:p>
                    <a:p>
                      <a:r>
                        <a:rPr lang="en-GB" sz="3200" b="1" baseline="0" dirty="0" smtClean="0"/>
                        <a:t>Is it clear how the above has FED THE DEVELOPMENT OF YOUR PERFORMANCE PIECE?</a:t>
                      </a:r>
                      <a:endParaRPr lang="en-GB" sz="3200" b="1"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66700" y="406400"/>
            <a:ext cx="10045700" cy="461665"/>
          </a:xfrm>
          <a:prstGeom prst="rect">
            <a:avLst/>
          </a:prstGeom>
          <a:noFill/>
        </p:spPr>
        <p:txBody>
          <a:bodyPr wrap="square" rtlCol="0">
            <a:spAutoFit/>
          </a:bodyPr>
          <a:lstStyle/>
          <a:p>
            <a:r>
              <a:rPr lang="en-GB" sz="2400" b="1" dirty="0" smtClean="0"/>
              <a:t>No IFS or BUTS you will write in the P.E.E. three point structure …….</a:t>
            </a:r>
            <a:endParaRPr lang="en-GB" sz="2400" b="1" dirty="0"/>
          </a:p>
        </p:txBody>
      </p:sp>
    </p:spTree>
    <p:extLst>
      <p:ext uri="{BB962C8B-B14F-4D97-AF65-F5344CB8AC3E}">
        <p14:creationId xmlns:p14="http://schemas.microsoft.com/office/powerpoint/2010/main" val="2732809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You are to upload a DRAFT of question TWO (answering all the sub questions) by your agreed weekly deadline.</a:t>
            </a:r>
            <a:endParaRPr lang="en-GB" sz="4000" dirty="0"/>
          </a:p>
        </p:txBody>
      </p:sp>
      <p:sp>
        <p:nvSpPr>
          <p:cNvPr id="3" name="Text Placeholder 2"/>
          <p:cNvSpPr>
            <a:spLocks noGrp="1"/>
          </p:cNvSpPr>
          <p:nvPr>
            <p:ph type="body" sz="half" idx="2"/>
          </p:nvPr>
        </p:nvSpPr>
        <p:spPr>
          <a:xfrm>
            <a:off x="140801" y="5032301"/>
            <a:ext cx="11912653" cy="1676400"/>
          </a:xfrm>
        </p:spPr>
        <p:txBody>
          <a:bodyPr>
            <a:noAutofit/>
          </a:bodyPr>
          <a:lstStyle/>
          <a:p>
            <a:r>
              <a:rPr lang="en-GB" sz="4800" dirty="0" smtClean="0"/>
              <a:t>ENSURE YOU TITLE THE DOCUMENT – DRAFT QUESTION 2</a:t>
            </a:r>
            <a:endParaRPr lang="en-GB" sz="4800" dirty="0"/>
          </a:p>
        </p:txBody>
      </p:sp>
    </p:spTree>
    <p:extLst>
      <p:ext uri="{BB962C8B-B14F-4D97-AF65-F5344CB8AC3E}">
        <p14:creationId xmlns:p14="http://schemas.microsoft.com/office/powerpoint/2010/main" val="2360779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USE ALL THE RESOURCES THAT ARE AVAILABLE TO YOU</a:t>
            </a:r>
            <a:endParaRPr lang="en-GB" dirty="0"/>
          </a:p>
        </p:txBody>
      </p:sp>
      <p:sp>
        <p:nvSpPr>
          <p:cNvPr id="7" name="Text Placeholder 6"/>
          <p:cNvSpPr>
            <a:spLocks noGrp="1"/>
          </p:cNvSpPr>
          <p:nvPr>
            <p:ph type="body" sz="half" idx="14"/>
          </p:nvPr>
        </p:nvSpPr>
        <p:spPr/>
        <p:txBody>
          <a:bodyPr/>
          <a:lstStyle/>
          <a:p>
            <a:endParaRPr lang="en-GB"/>
          </a:p>
        </p:txBody>
      </p:sp>
      <p:sp>
        <p:nvSpPr>
          <p:cNvPr id="6" name="Text Placeholder 5"/>
          <p:cNvSpPr>
            <a:spLocks noGrp="1"/>
          </p:cNvSpPr>
          <p:nvPr>
            <p:ph type="body" sz="half" idx="2"/>
          </p:nvPr>
        </p:nvSpPr>
        <p:spPr/>
        <p:txBody>
          <a:bodyPr/>
          <a:lstStyle/>
          <a:p>
            <a:r>
              <a:rPr lang="en-GB" dirty="0" smtClean="0"/>
              <a:t>On </a:t>
            </a:r>
            <a:r>
              <a:rPr lang="en-GB" dirty="0" err="1" smtClean="0"/>
              <a:t>GoL</a:t>
            </a:r>
            <a:r>
              <a:rPr lang="en-GB" dirty="0" smtClean="0"/>
              <a:t> are TWO example C1 portfolios.</a:t>
            </a:r>
          </a:p>
          <a:p>
            <a:r>
              <a:rPr lang="en-GB" dirty="0" smtClean="0"/>
              <a:t>Use them to guide you as you write each question …. </a:t>
            </a:r>
            <a:r>
              <a:rPr lang="en-GB" smtClean="0"/>
              <a:t>They are there to help you SO USE THEM</a:t>
            </a:r>
            <a:endParaRPr lang="en-GB"/>
          </a:p>
        </p:txBody>
      </p:sp>
    </p:spTree>
    <p:extLst>
      <p:ext uri="{BB962C8B-B14F-4D97-AF65-F5344CB8AC3E}">
        <p14:creationId xmlns:p14="http://schemas.microsoft.com/office/powerpoint/2010/main" val="67621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Your role / your part / your character</a:t>
            </a:r>
            <a:endParaRPr lang="en-GB"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9000" r="29000"/>
          <a:stretch>
            <a:fillRect/>
          </a:stretch>
        </p:blipFill>
        <p:spPr/>
      </p:pic>
      <p:sp>
        <p:nvSpPr>
          <p:cNvPr id="7" name="Text Placeholder 6"/>
          <p:cNvSpPr>
            <a:spLocks noGrp="1"/>
          </p:cNvSpPr>
          <p:nvPr>
            <p:ph type="body" sz="half" idx="2"/>
          </p:nvPr>
        </p:nvSpPr>
        <p:spPr/>
        <p:txBody>
          <a:bodyPr>
            <a:noAutofit/>
          </a:bodyPr>
          <a:lstStyle/>
          <a:p>
            <a:r>
              <a:rPr lang="en-GB" sz="1800" dirty="0" smtClean="0"/>
              <a:t>For next week please have a think about what CHARACTER you are playing in your piece.</a:t>
            </a:r>
          </a:p>
          <a:p>
            <a:r>
              <a:rPr lang="en-GB" sz="1800" dirty="0" smtClean="0"/>
              <a:t>Think about CHARACTER DEVELOPMENT exercises for this time next week</a:t>
            </a:r>
            <a:endParaRPr lang="en-GB" sz="1800" dirty="0"/>
          </a:p>
        </p:txBody>
      </p:sp>
    </p:spTree>
    <p:extLst>
      <p:ext uri="{BB962C8B-B14F-4D97-AF65-F5344CB8AC3E}">
        <p14:creationId xmlns:p14="http://schemas.microsoft.com/office/powerpoint/2010/main" val="118416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PORTFOLIO</a:t>
            </a:r>
            <a:endParaRPr lang="en-GB" dirty="0"/>
          </a:p>
        </p:txBody>
      </p:sp>
      <p:sp>
        <p:nvSpPr>
          <p:cNvPr id="3" name="Content Placeholder 2"/>
          <p:cNvSpPr>
            <a:spLocks noGrp="1"/>
          </p:cNvSpPr>
          <p:nvPr>
            <p:ph idx="1"/>
          </p:nvPr>
        </p:nvSpPr>
        <p:spPr/>
        <p:txBody>
          <a:bodyPr>
            <a:normAutofit/>
          </a:bodyPr>
          <a:lstStyle/>
          <a:p>
            <a:r>
              <a:rPr lang="en-GB" sz="4000" dirty="0" smtClean="0"/>
              <a:t>The portfolio is worth 60 marks in total</a:t>
            </a:r>
          </a:p>
          <a:p>
            <a:pPr lvl="1"/>
            <a:r>
              <a:rPr lang="en-GB" sz="3600" dirty="0" smtClean="0"/>
              <a:t> A02 carries 20 marks and relates to:</a:t>
            </a:r>
          </a:p>
          <a:p>
            <a:pPr lvl="2"/>
            <a:r>
              <a:rPr lang="en-GB" sz="3200" dirty="0" smtClean="0"/>
              <a:t>Analysing and evaluating the creative process and the devised performance</a:t>
            </a:r>
            <a:endParaRPr lang="en-GB" sz="3200" dirty="0"/>
          </a:p>
        </p:txBody>
      </p:sp>
    </p:spTree>
    <p:extLst>
      <p:ext uri="{BB962C8B-B14F-4D97-AF65-F5344CB8AC3E}">
        <p14:creationId xmlns:p14="http://schemas.microsoft.com/office/powerpoint/2010/main" val="367318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b="1" dirty="0" smtClean="0"/>
              <a:t>3000 words</a:t>
            </a:r>
            <a:endParaRPr lang="en-GB" sz="8000" dirty="0"/>
          </a:p>
        </p:txBody>
      </p:sp>
      <p:sp>
        <p:nvSpPr>
          <p:cNvPr id="6" name="Text Placeholder 5"/>
          <p:cNvSpPr>
            <a:spLocks noGrp="1"/>
          </p:cNvSpPr>
          <p:nvPr>
            <p:ph type="body" sz="half" idx="14"/>
          </p:nvPr>
        </p:nvSpPr>
        <p:spPr>
          <a:xfrm>
            <a:off x="1765300" y="2895600"/>
            <a:ext cx="7279649" cy="570048"/>
          </a:xfrm>
        </p:spPr>
        <p:txBody>
          <a:bodyPr>
            <a:noAutofit/>
          </a:bodyPr>
          <a:lstStyle/>
          <a:p>
            <a:r>
              <a:rPr lang="en-GB" sz="2000" b="1" dirty="0" smtClean="0"/>
              <a:t>THIS IS THE MAXIMUM BUT IT IS WHAT WE ARE DEMANDING OF YOU ALL – aim to hit this figure</a:t>
            </a:r>
            <a:endParaRPr lang="en-GB" sz="2000" b="1" dirty="0"/>
          </a:p>
        </p:txBody>
      </p:sp>
      <p:sp>
        <p:nvSpPr>
          <p:cNvPr id="5" name="Text Placeholder 4"/>
          <p:cNvSpPr>
            <a:spLocks noGrp="1"/>
          </p:cNvSpPr>
          <p:nvPr>
            <p:ph type="body" sz="half" idx="2"/>
          </p:nvPr>
        </p:nvSpPr>
        <p:spPr>
          <a:xfrm>
            <a:off x="1161628" y="4604657"/>
            <a:ext cx="8825659" cy="1676400"/>
          </a:xfrm>
        </p:spPr>
        <p:txBody>
          <a:bodyPr>
            <a:noAutofit/>
          </a:bodyPr>
          <a:lstStyle/>
          <a:p>
            <a:r>
              <a:rPr lang="en-US" sz="3600" b="1" dirty="0" smtClean="0"/>
              <a:t>You </a:t>
            </a:r>
            <a:r>
              <a:rPr lang="en-US" sz="3600" b="1" dirty="0"/>
              <a:t>can use </a:t>
            </a:r>
            <a:r>
              <a:rPr lang="en-US" sz="3600" b="1" dirty="0" smtClean="0"/>
              <a:t>small diagrams (i.e. floor plans, effort graphs </a:t>
            </a:r>
            <a:r>
              <a:rPr lang="en-US" sz="3600" b="1" dirty="0" err="1" smtClean="0"/>
              <a:t>etc</a:t>
            </a:r>
            <a:r>
              <a:rPr lang="en-US" sz="3600" b="1" dirty="0" smtClean="0"/>
              <a:t>), and small photographs of you working to </a:t>
            </a:r>
            <a:r>
              <a:rPr lang="en-US" sz="3600" b="1" dirty="0"/>
              <a:t>illustrate your </a:t>
            </a:r>
            <a:r>
              <a:rPr lang="en-US" sz="3600" b="1" dirty="0" smtClean="0"/>
              <a:t>ideas – so start taking photos as evidence NOW.</a:t>
            </a:r>
            <a:r>
              <a:rPr lang="en-GB" sz="3600" dirty="0"/>
              <a:t/>
            </a:r>
            <a:br>
              <a:rPr lang="en-GB" sz="3600" dirty="0"/>
            </a:br>
            <a:endParaRPr lang="en-GB" sz="3600" dirty="0"/>
          </a:p>
        </p:txBody>
      </p:sp>
    </p:spTree>
    <p:extLst>
      <p:ext uri="{BB962C8B-B14F-4D97-AF65-F5344CB8AC3E}">
        <p14:creationId xmlns:p14="http://schemas.microsoft.com/office/powerpoint/2010/main" val="1589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2590801"/>
            <a:ext cx="8825660" cy="1653180"/>
          </a:xfrm>
        </p:spPr>
        <p:txBody>
          <a:bodyPr/>
          <a:lstStyle/>
          <a:p>
            <a:r>
              <a:rPr lang="en-GB" dirty="0" smtClean="0"/>
              <a:t>You will use FOOTNOTES to reference your sources throughout this portfolio</a:t>
            </a:r>
            <a:endParaRPr lang="en-GB" dirty="0"/>
          </a:p>
        </p:txBody>
      </p:sp>
      <p:sp>
        <p:nvSpPr>
          <p:cNvPr id="6" name="Text Placeholder 5"/>
          <p:cNvSpPr>
            <a:spLocks noGrp="1"/>
          </p:cNvSpPr>
          <p:nvPr>
            <p:ph type="body" idx="1"/>
          </p:nvPr>
        </p:nvSpPr>
        <p:spPr/>
        <p:txBody>
          <a:bodyPr/>
          <a:lstStyle/>
          <a:p>
            <a:r>
              <a:rPr lang="en-GB" dirty="0" smtClean="0"/>
              <a:t>Approx. 10 per question</a:t>
            </a:r>
            <a:endParaRPr lang="en-GB" dirty="0"/>
          </a:p>
        </p:txBody>
      </p:sp>
    </p:spTree>
    <p:extLst>
      <p:ext uri="{BB962C8B-B14F-4D97-AF65-F5344CB8AC3E}">
        <p14:creationId xmlns:p14="http://schemas.microsoft.com/office/powerpoint/2010/main" val="3774158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17500" y="1133204"/>
            <a:ext cx="10769599" cy="5483496"/>
          </a:xfrm>
        </p:spPr>
        <p:txBody>
          <a:bodyPr>
            <a:normAutofit/>
          </a:bodyPr>
          <a:lstStyle/>
          <a:p>
            <a:pPr eaLnBrk="1" hangingPunct="1">
              <a:buFont typeface="Wingdings" pitchFamily="2" charset="2"/>
              <a:buNone/>
            </a:pPr>
            <a:r>
              <a:rPr lang="en-GB" sz="1600" b="1" dirty="0">
                <a:latin typeface="Segoe UI Semibold" pitchFamily="34" charset="0"/>
                <a:cs typeface="Calibri" pitchFamily="34" charset="0"/>
              </a:rPr>
              <a:t>REFERENCING AND FOOT-NOTES</a:t>
            </a:r>
            <a:endParaRPr lang="en-GB" sz="1600" dirty="0">
              <a:latin typeface="Segoe UI Semibold" pitchFamily="34" charset="0"/>
              <a:cs typeface="Calibri" pitchFamily="34" charset="0"/>
            </a:endParaRPr>
          </a:p>
          <a:p>
            <a:pPr eaLnBrk="1" hangingPunct="1">
              <a:buFont typeface="Wingdings" pitchFamily="2" charset="2"/>
              <a:buNone/>
            </a:pPr>
            <a:r>
              <a:rPr lang="en-GB" sz="1600" dirty="0">
                <a:latin typeface="Segoe UI Semibold" pitchFamily="34" charset="0"/>
                <a:cs typeface="Calibri" pitchFamily="34" charset="0"/>
              </a:rPr>
              <a:t>As you mention ANY piece of research, any text or book, any DVD or web-site, you MUST reference it:</a:t>
            </a:r>
          </a:p>
          <a:p>
            <a:pPr eaLnBrk="1" hangingPunct="1">
              <a:buFont typeface="Wingdings" pitchFamily="2" charset="2"/>
              <a:buNone/>
            </a:pPr>
            <a:r>
              <a:rPr lang="en-GB" sz="1600" dirty="0">
                <a:latin typeface="Segoe UI Semibold" pitchFamily="34" charset="0"/>
                <a:cs typeface="Calibri" pitchFamily="34" charset="0"/>
              </a:rPr>
              <a:t>		Give the web-address</a:t>
            </a:r>
            <a:br>
              <a:rPr lang="en-GB" sz="1600" dirty="0">
                <a:latin typeface="Segoe UI Semibold" pitchFamily="34" charset="0"/>
                <a:cs typeface="Calibri" pitchFamily="34" charset="0"/>
              </a:rPr>
            </a:br>
            <a:r>
              <a:rPr lang="en-GB" sz="1600" dirty="0">
                <a:latin typeface="Segoe UI Semibold" pitchFamily="34" charset="0"/>
                <a:cs typeface="Calibri" pitchFamily="34" charset="0"/>
              </a:rPr>
              <a:t>	Give the ISBN number</a:t>
            </a:r>
            <a:br>
              <a:rPr lang="en-GB" sz="1600" dirty="0">
                <a:latin typeface="Segoe UI Semibold" pitchFamily="34" charset="0"/>
                <a:cs typeface="Calibri" pitchFamily="34" charset="0"/>
              </a:rPr>
            </a:br>
            <a:r>
              <a:rPr lang="en-GB" sz="1600" dirty="0">
                <a:latin typeface="Segoe UI Semibold" pitchFamily="34" charset="0"/>
                <a:cs typeface="Calibri" pitchFamily="34" charset="0"/>
              </a:rPr>
              <a:t>	Give the director / reference number</a:t>
            </a:r>
            <a:br>
              <a:rPr lang="en-GB" sz="1600" dirty="0">
                <a:latin typeface="Segoe UI Semibold" pitchFamily="34" charset="0"/>
                <a:cs typeface="Calibri" pitchFamily="34" charset="0"/>
              </a:rPr>
            </a:br>
            <a:r>
              <a:rPr lang="en-GB" sz="1600" dirty="0">
                <a:latin typeface="Segoe UI Semibold" pitchFamily="34" charset="0"/>
                <a:cs typeface="Calibri" pitchFamily="34" charset="0"/>
              </a:rPr>
              <a:t>	Say where and when you saw the performance</a:t>
            </a:r>
          </a:p>
          <a:p>
            <a:pPr eaLnBrk="1" hangingPunct="1">
              <a:buFont typeface="Wingdings" pitchFamily="2" charset="2"/>
              <a:buNone/>
            </a:pPr>
            <a:r>
              <a:rPr lang="en-GB" sz="1600" dirty="0">
                <a:latin typeface="Segoe UI Semibold" pitchFamily="34" charset="0"/>
                <a:cs typeface="Calibri" pitchFamily="34" charset="0"/>
              </a:rPr>
              <a:t>So the reader of your work can find the reference and check it for themselves.</a:t>
            </a:r>
          </a:p>
          <a:p>
            <a:pPr eaLnBrk="1" hangingPunct="1">
              <a:buFont typeface="Wingdings" pitchFamily="2" charset="2"/>
              <a:buNone/>
            </a:pPr>
            <a:endParaRPr lang="en-GB" sz="1600" dirty="0">
              <a:latin typeface="Segoe UI Semibold" pitchFamily="34" charset="0"/>
              <a:cs typeface="Calibri" pitchFamily="34" charset="0"/>
            </a:endParaRPr>
          </a:p>
          <a:p>
            <a:pPr eaLnBrk="1" hangingPunct="1">
              <a:buFont typeface="Wingdings" pitchFamily="2" charset="2"/>
              <a:buNone/>
            </a:pPr>
            <a:r>
              <a:rPr lang="en-GB" sz="1600" dirty="0">
                <a:latin typeface="Segoe UI Semibold" pitchFamily="34" charset="0"/>
                <a:cs typeface="Calibri" pitchFamily="34" charset="0"/>
              </a:rPr>
              <a:t>The easiest way to do this is to use the REFERENCES function on the top tool bar in WORD.</a:t>
            </a:r>
          </a:p>
          <a:p>
            <a:pPr eaLnBrk="1" hangingPunct="1">
              <a:buFont typeface="Wingdings" pitchFamily="2" charset="2"/>
              <a:buNone/>
            </a:pPr>
            <a:r>
              <a:rPr lang="en-GB" sz="1600" dirty="0">
                <a:latin typeface="Segoe UI Semibold" pitchFamily="34" charset="0"/>
                <a:cs typeface="Calibri" pitchFamily="34" charset="0"/>
              </a:rPr>
              <a:t>	Highlight to word you want to reference.</a:t>
            </a:r>
          </a:p>
          <a:p>
            <a:pPr eaLnBrk="1" hangingPunct="1">
              <a:buFont typeface="Wingdings" pitchFamily="2" charset="2"/>
              <a:buNone/>
            </a:pPr>
            <a:r>
              <a:rPr lang="en-GB" sz="1600" dirty="0">
                <a:latin typeface="Segoe UI Semibold" pitchFamily="34" charset="0"/>
                <a:cs typeface="Calibri" pitchFamily="34" charset="0"/>
              </a:rPr>
              <a:t>	Click on References</a:t>
            </a:r>
          </a:p>
          <a:p>
            <a:pPr eaLnBrk="1" hangingPunct="1">
              <a:buFont typeface="Wingdings" pitchFamily="2" charset="2"/>
              <a:buNone/>
            </a:pPr>
            <a:r>
              <a:rPr lang="en-GB" sz="1600" dirty="0">
                <a:latin typeface="Segoe UI Semibold" pitchFamily="34" charset="0"/>
                <a:cs typeface="Calibri" pitchFamily="34" charset="0"/>
              </a:rPr>
              <a:t>	Click on INSERT FOOTNOTE</a:t>
            </a:r>
          </a:p>
          <a:p>
            <a:pPr eaLnBrk="1" hangingPunct="1">
              <a:buFont typeface="Wingdings" pitchFamily="2" charset="2"/>
              <a:buNone/>
            </a:pPr>
            <a:r>
              <a:rPr lang="en-GB" sz="1600" dirty="0">
                <a:latin typeface="Segoe UI Semibold" pitchFamily="34" charset="0"/>
                <a:cs typeface="Calibri" pitchFamily="34" charset="0"/>
              </a:rPr>
              <a:t>	Write the reference in the foot note so the reader can find it</a:t>
            </a:r>
          </a:p>
          <a:p>
            <a:pPr eaLnBrk="1" hangingPunct="1">
              <a:buFont typeface="Wingdings" pitchFamily="2" charset="2"/>
              <a:buNone/>
            </a:pPr>
            <a:r>
              <a:rPr lang="en-GB" sz="1600" dirty="0">
                <a:latin typeface="Segoe UI Semibold" pitchFamily="34" charset="0"/>
                <a:cs typeface="Calibri" pitchFamily="34" charset="0"/>
              </a:rPr>
              <a:t>	I would not include FOOTNOTES in my final word count. You can ask the word counter in WORD to exclude footnotes</a:t>
            </a:r>
          </a:p>
          <a:p>
            <a:pPr algn="r" eaLnBrk="1" hangingPunct="1"/>
            <a:endParaRPr lang="en-US" sz="3200" b="1" dirty="0">
              <a:solidFill>
                <a:srgbClr val="FF0000"/>
              </a:solidFill>
            </a:endParaRPr>
          </a:p>
        </p:txBody>
      </p:sp>
      <p:sp>
        <p:nvSpPr>
          <p:cNvPr id="15365" name="Text Box 5"/>
          <p:cNvSpPr txBox="1">
            <a:spLocks noChangeArrowheads="1"/>
          </p:cNvSpPr>
          <p:nvPr/>
        </p:nvSpPr>
        <p:spPr bwMode="auto">
          <a:xfrm>
            <a:off x="218356" y="302941"/>
            <a:ext cx="7310438" cy="83026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Segoe UI Semibold" pitchFamily="34" charset="0"/>
              </a:rPr>
              <a:t>REFERENCING RESEARCH</a:t>
            </a:r>
          </a:p>
        </p:txBody>
      </p:sp>
    </p:spTree>
    <p:custDataLst>
      <p:tags r:id="rId1"/>
    </p:custDataLst>
    <p:extLst>
      <p:ext uri="{BB962C8B-B14F-4D97-AF65-F5344CB8AC3E}">
        <p14:creationId xmlns:p14="http://schemas.microsoft.com/office/powerpoint/2010/main" val="1576836050"/>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536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365">
                                            <p:txEl>
                                              <p:pRg st="0" end="0"/>
                                            </p:txEl>
                                          </p:spTgt>
                                        </p:tgtEl>
                                        <p:attrNameLst>
                                          <p:attrName>ppt_w</p:attrName>
                                        </p:attrNameLst>
                                      </p:cBhvr>
                                    </p:anim>
                                    <p:anim by="(#ppt_w*0.50)" calcmode="lin" valueType="num">
                                      <p:cBhvr>
                                        <p:cTn id="8" dur="500" decel="50000" autoRev="1" fill="hold">
                                          <p:stCondLst>
                                            <p:cond delay="0"/>
                                          </p:stCondLst>
                                        </p:cTn>
                                        <p:tgtEl>
                                          <p:spTgt spid="15365">
                                            <p:txEl>
                                              <p:pRg st="0" end="0"/>
                                            </p:txEl>
                                          </p:spTgt>
                                        </p:tgtEl>
                                        <p:attrNameLst>
                                          <p:attrName>ppt_x</p:attrName>
                                        </p:attrNameLst>
                                      </p:cBhvr>
                                    </p:anim>
                                    <p:anim from="(-#ppt_h/2)" to="(#ppt_y)" calcmode="lin" valueType="num">
                                      <p:cBhvr>
                                        <p:cTn id="9" dur="1000" fill="hold">
                                          <p:stCondLst>
                                            <p:cond delay="0"/>
                                          </p:stCondLst>
                                        </p:cTn>
                                        <p:tgtEl>
                                          <p:spTgt spid="15365">
                                            <p:txEl>
                                              <p:pRg st="0" end="0"/>
                                            </p:txEl>
                                          </p:spTgt>
                                        </p:tgtEl>
                                        <p:attrNameLst>
                                          <p:attrName>ppt_y</p:attrName>
                                        </p:attrNameLst>
                                      </p:cBhvr>
                                    </p:anim>
                                    <p:animRot by="21600000">
                                      <p:cBhvr>
                                        <p:cTn id="10" dur="1000" fill="hold">
                                          <p:stCondLst>
                                            <p:cond delay="0"/>
                                          </p:stCondLst>
                                        </p:cTn>
                                        <p:tgtEl>
                                          <p:spTgt spid="1536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must give DATE ACCESSED in footnotes, for web-based sources</a:t>
            </a:r>
            <a:endParaRPr lang="en-GB" dirty="0"/>
          </a:p>
        </p:txBody>
      </p:sp>
      <p:sp>
        <p:nvSpPr>
          <p:cNvPr id="3" name="Content Placeholder 2"/>
          <p:cNvSpPr>
            <a:spLocks noGrp="1"/>
          </p:cNvSpPr>
          <p:nvPr>
            <p:ph idx="1"/>
          </p:nvPr>
        </p:nvSpPr>
        <p:spPr>
          <a:xfrm>
            <a:off x="646111" y="2764119"/>
            <a:ext cx="10326689" cy="1236382"/>
          </a:xfrm>
        </p:spPr>
        <p:txBody>
          <a:bodyPr>
            <a:normAutofit/>
          </a:bodyPr>
          <a:lstStyle/>
          <a:p>
            <a:r>
              <a:rPr lang="en-GB" sz="2200" dirty="0" smtClean="0"/>
              <a:t>Internet research on </a:t>
            </a:r>
            <a:r>
              <a:rPr lang="en-GB" sz="2200" dirty="0"/>
              <a:t>Frantic Assembly, </a:t>
            </a:r>
            <a:r>
              <a:rPr lang="en-GB" sz="2200" dirty="0">
                <a:hlinkClick r:id="rId2"/>
              </a:rPr>
              <a:t>http://</a:t>
            </a:r>
            <a:r>
              <a:rPr lang="en-GB" sz="2200" dirty="0" smtClean="0">
                <a:hlinkClick r:id="rId2"/>
              </a:rPr>
              <a:t>physicaltheatreessay.blogspot.co.uk/2013/02/essay.html</a:t>
            </a:r>
            <a:r>
              <a:rPr lang="en-GB" sz="2200" dirty="0" smtClean="0"/>
              <a:t> </a:t>
            </a:r>
            <a:br>
              <a:rPr lang="en-GB" sz="2200" dirty="0" smtClean="0"/>
            </a:br>
            <a:r>
              <a:rPr lang="en-GB" sz="2200" dirty="0" smtClean="0"/>
              <a:t>(Dated Access </a:t>
            </a:r>
            <a:r>
              <a:rPr lang="en-GB" sz="2200" dirty="0" smtClean="0"/>
              <a:t>09/01/2021)</a:t>
            </a:r>
            <a:endParaRPr lang="en-GB" sz="2200" dirty="0"/>
          </a:p>
        </p:txBody>
      </p:sp>
      <p:sp>
        <p:nvSpPr>
          <p:cNvPr id="4" name="Right Arrow 3"/>
          <p:cNvSpPr/>
          <p:nvPr/>
        </p:nvSpPr>
        <p:spPr>
          <a:xfrm rot="16200000">
            <a:off x="685801" y="4343401"/>
            <a:ext cx="1816100" cy="876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34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dirty="0" smtClean="0"/>
              <a:t>On GOL there is a section called GROUP PERFORMANCE</a:t>
            </a:r>
            <a:endParaRPr lang="en-GB" dirty="0"/>
          </a:p>
        </p:txBody>
      </p:sp>
      <p:sp>
        <p:nvSpPr>
          <p:cNvPr id="7" name="Text Placeholder 6"/>
          <p:cNvSpPr>
            <a:spLocks noGrp="1"/>
          </p:cNvSpPr>
          <p:nvPr>
            <p:ph type="body" sz="half" idx="2"/>
          </p:nvPr>
        </p:nvSpPr>
        <p:spPr/>
        <p:txBody>
          <a:bodyPr>
            <a:noAutofit/>
          </a:bodyPr>
          <a:lstStyle/>
          <a:p>
            <a:r>
              <a:rPr lang="en-GB" sz="2000" dirty="0" smtClean="0"/>
              <a:t>This is where you will find this POWERPOINT</a:t>
            </a:r>
          </a:p>
          <a:p>
            <a:r>
              <a:rPr lang="en-GB" sz="2000" dirty="0" smtClean="0"/>
              <a:t>This is where you will upload YOUR WEEKLY HOMEWORK</a:t>
            </a:r>
            <a:endParaRPr lang="en-GB" sz="2000" dirty="0"/>
          </a:p>
        </p:txBody>
      </p:sp>
      <p:sp>
        <p:nvSpPr>
          <p:cNvPr id="8" name="Picture Placeholder 5"/>
          <p:cNvSpPr txBox="1">
            <a:spLocks/>
          </p:cNvSpPr>
          <p:nvPr/>
        </p:nvSpPr>
        <p:spPr>
          <a:xfrm>
            <a:off x="6426200" y="609600"/>
            <a:ext cx="3873500" cy="5194300"/>
          </a:xfrm>
          <a:prstGeom prst="roundRect">
            <a:avLst>
              <a:gd name="adj" fmla="val 1858"/>
            </a:avLst>
          </a:prstGeom>
          <a:effectLst>
            <a:outerShdw blurRad="50800" dist="50800" dir="5400000" algn="tl" rotWithShape="0">
              <a:srgbClr val="000000">
                <a:alpha val="43000"/>
              </a:srgbClr>
            </a:outerShdw>
          </a:effectLst>
        </p:spPr>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6833" r="6833"/>
          <a:stretch>
            <a:fillRect/>
          </a:stretch>
        </p:blipFill>
        <p:spPr/>
      </p:pic>
    </p:spTree>
    <p:extLst>
      <p:ext uri="{BB962C8B-B14F-4D97-AF65-F5344CB8AC3E}">
        <p14:creationId xmlns:p14="http://schemas.microsoft.com/office/powerpoint/2010/main" val="2454310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68125" y="596900"/>
            <a:ext cx="7999315" cy="2323374"/>
          </a:xfrm>
        </p:spPr>
        <p:txBody>
          <a:bodyPr/>
          <a:lstStyle/>
          <a:p>
            <a:r>
              <a:rPr lang="en-GB" dirty="0" smtClean="0"/>
              <a:t>We will look at a different question each week, and upload a draft answer each week (starting next term)</a:t>
            </a:r>
            <a:endParaRPr lang="en-GB" dirty="0"/>
          </a:p>
        </p:txBody>
      </p:sp>
      <p:sp>
        <p:nvSpPr>
          <p:cNvPr id="6" name="Text Placeholder 5"/>
          <p:cNvSpPr>
            <a:spLocks noGrp="1"/>
          </p:cNvSpPr>
          <p:nvPr>
            <p:ph type="body" sz="half" idx="2"/>
          </p:nvPr>
        </p:nvSpPr>
        <p:spPr>
          <a:xfrm>
            <a:off x="157427" y="4600037"/>
            <a:ext cx="11821213" cy="2151743"/>
          </a:xfrm>
        </p:spPr>
        <p:txBody>
          <a:bodyPr>
            <a:normAutofit/>
          </a:bodyPr>
          <a:lstStyle/>
          <a:p>
            <a:r>
              <a:rPr lang="en-GB" sz="2800" dirty="0" smtClean="0">
                <a:solidFill>
                  <a:schemeClr val="bg1"/>
                </a:solidFill>
              </a:rPr>
              <a:t>This is a non-negotiable homework task. Your work will be checked to see if it is there, you are uploading to keep you focused on this important element of the component. The deadline will be negotiated now with your tutor …..</a:t>
            </a:r>
            <a:endParaRPr lang="en-GB" sz="2800" dirty="0">
              <a:solidFill>
                <a:schemeClr val="bg1"/>
              </a:solidFill>
            </a:endParaRPr>
          </a:p>
        </p:txBody>
      </p:sp>
    </p:spTree>
    <p:extLst>
      <p:ext uri="{BB962C8B-B14F-4D97-AF65-F5344CB8AC3E}">
        <p14:creationId xmlns:p14="http://schemas.microsoft.com/office/powerpoint/2010/main" val="10662817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890A33B2DDFA44AF370DB4FE28EBC2" ma:contentTypeVersion="1" ma:contentTypeDescription="Create a new document." ma:contentTypeScope="" ma:versionID="8f6ea807d170e26dcbdb698926d04e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993807-778A-4EA4-89F0-50E11C3D46FC}">
  <ds:schemaRefs>
    <ds:schemaRef ds:uri="http://schemas.microsoft.com/sharepoint/v3/contenttype/forms"/>
  </ds:schemaRefs>
</ds:datastoreItem>
</file>

<file path=customXml/itemProps2.xml><?xml version="1.0" encoding="utf-8"?>
<ds:datastoreItem xmlns:ds="http://schemas.openxmlformats.org/officeDocument/2006/customXml" ds:itemID="{FB12C870-E86E-4799-BA61-DBDEEF048D0A}">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microsoft.com/sharepoint/v3"/>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BAB64D68-3E10-41B8-9522-7C18B983B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185</TotalTime>
  <Words>1201</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Segoe UI Semibold</vt:lpstr>
      <vt:lpstr>Wingdings</vt:lpstr>
      <vt:lpstr>Wingdings 3</vt:lpstr>
      <vt:lpstr>Ion</vt:lpstr>
      <vt:lpstr>COMPONENT 1 Portfolio Requirements</vt:lpstr>
      <vt:lpstr>THE PORTFOLIO</vt:lpstr>
      <vt:lpstr>THE PORTFOLIO</vt:lpstr>
      <vt:lpstr>3000 words</vt:lpstr>
      <vt:lpstr>You will use FOOTNOTES to reference your sources throughout this portfolio</vt:lpstr>
      <vt:lpstr>PowerPoint Presentation</vt:lpstr>
      <vt:lpstr>You must give DATE ACCESSED in footnotes, for web-based sources</vt:lpstr>
      <vt:lpstr>On GOL there is a section called GROUP PERFORMANCE</vt:lpstr>
      <vt:lpstr>We will look at a different question each week, and upload a draft answer each week (starting next term)</vt:lpstr>
      <vt:lpstr>We will give SOME FEEDBACK – not weekly – but we aim to give you feedback ON AT LEAST HALF THE QUESTIONS you upload</vt:lpstr>
      <vt:lpstr>EACH WEEK WE WILL FOCUS ON A DIFFERENT QUESTION</vt:lpstr>
      <vt:lpstr>Connect your research material/s to key stages in the development process and to performance outcomes (AO1) 600 words </vt:lpstr>
      <vt:lpstr>PowerPoint Presentation</vt:lpstr>
      <vt:lpstr>PowerPoint Presentation</vt:lpstr>
      <vt:lpstr>PowerPoint Presentation</vt:lpstr>
      <vt:lpstr>QUESTION 2 Connect your research material/s to key stages in the development process and to performance outcomes (AO1) 600 words </vt:lpstr>
      <vt:lpstr>We will go back to the previous slide …</vt:lpstr>
      <vt:lpstr>IN YOUR PERFORMANCE GROUPS …</vt:lpstr>
      <vt:lpstr>PowerPoint Presentation</vt:lpstr>
      <vt:lpstr>PowerPoint Presentation</vt:lpstr>
      <vt:lpstr>You are to upload a DRAFT of question TWO (answering all the sub questions) by your agreed weekly deadline.</vt:lpstr>
      <vt:lpstr>USE ALL THE RESOURCES THAT ARE AVAILABLE TO YOU</vt:lpstr>
      <vt:lpstr>Your role / your part / your character</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Portfolio Requirements</dc:title>
  <dc:creator>Andy Pullen</dc:creator>
  <cp:lastModifiedBy>Andy Pullen</cp:lastModifiedBy>
  <cp:revision>20</cp:revision>
  <cp:lastPrinted>2019-01-07T17:16:22Z</cp:lastPrinted>
  <dcterms:created xsi:type="dcterms:W3CDTF">2017-01-08T16:42:19Z</dcterms:created>
  <dcterms:modified xsi:type="dcterms:W3CDTF">2022-01-16T15:30:32Z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0x010100B6890A33B2DDFA44AF370DB4FE28EBC2</vt:lpwstr>
  </property>
</Properties>
</file>