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10"/>
  </p:notesMasterIdLst>
  <p:handoutMasterIdLst>
    <p:handoutMasterId r:id="rId11"/>
  </p:handoutMasterIdLst>
  <p:sldIdLst>
    <p:sldId id="256" r:id="rId5"/>
    <p:sldId id="274" r:id="rId6"/>
    <p:sldId id="276" r:id="rId7"/>
    <p:sldId id="281" r:id="rId8"/>
    <p:sldId id="282"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52"/>
  </p:normalViewPr>
  <p:slideViewPr>
    <p:cSldViewPr>
      <p:cViewPr varScale="1">
        <p:scale>
          <a:sx n="66" d="100"/>
          <a:sy n="66" d="100"/>
        </p:scale>
        <p:origin x="48"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18914B12-3735-4310-934A-B7A66BA7CFD3}" type="datetimeFigureOut">
              <a:rPr lang="en-GB" smtClean="0"/>
              <a:t>20/01/2022</a:t>
            </a:fld>
            <a:endParaRPr lang="en-GB"/>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0682396-E9A9-44E5-B12F-9A452CABC0A3}" type="slidenum">
              <a:rPr lang="en-GB" smtClean="0"/>
              <a:t>‹#›</a:t>
            </a:fld>
            <a:endParaRPr lang="en-GB"/>
          </a:p>
        </p:txBody>
      </p:sp>
    </p:spTree>
    <p:extLst>
      <p:ext uri="{BB962C8B-B14F-4D97-AF65-F5344CB8AC3E}">
        <p14:creationId xmlns:p14="http://schemas.microsoft.com/office/powerpoint/2010/main" val="35751331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D39548E-66A9-4D10-ACC6-6EFF73A9F5FB}" type="datetimeFigureOut">
              <a:rPr lang="en-GB" smtClean="0"/>
              <a:t>20/01/2022</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1EBB2026-5CDC-4D45-8204-9D22AE6FAD32}" type="slidenum">
              <a:rPr lang="en-GB" smtClean="0"/>
              <a:t>‹#›</a:t>
            </a:fld>
            <a:endParaRPr lang="en-GB"/>
          </a:p>
        </p:txBody>
      </p:sp>
    </p:spTree>
    <p:extLst>
      <p:ext uri="{BB962C8B-B14F-4D97-AF65-F5344CB8AC3E}">
        <p14:creationId xmlns:p14="http://schemas.microsoft.com/office/powerpoint/2010/main" val="1061562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D7FC3F-F9AD-BF4E-AB84-DE5D5C2C9E0D}"/>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7245EE7A-0F41-F043-8E33-E57C39E98BF9}"/>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0DC4F637-7647-6F4C-BF11-1F9D866E8863}"/>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21F649A9-2747-8448-A54C-BDA38213545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B7E8B87-1A34-BF4B-A7A0-8655D14C5456}"/>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004025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E1F115-4743-9F4E-9103-697280398122}"/>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EB21E3E-FF98-0F4A-BF6D-0581E38BCBF6}"/>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6DECF10-D030-F145-A276-F53B5840D51F}"/>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C840924F-8DD3-5646-9EFC-602BC89B9D9B}"/>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37759106-3FFE-3B48-9266-B7516733B021}"/>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2547472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5E0A22E-C905-FD46-AAEB-A1510D723060}"/>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E9E6C80-9146-1545-823F-65BEAB15CA96}"/>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53BDC56-3386-7746-B37D-1E185695B113}"/>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BF6ADDE3-7E72-1A43-9CB3-1AF7A943A9C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43DCB8E-8891-7B45-9CF3-CD38FF6105E6}"/>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366606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3D2BC-A9CD-0B4C-9B89-D49C07F67B5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B2504C4-C877-5C4B-B73C-FD165C0424A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1DB4121-BCFA-9D41-9FFC-B52268CA08DD}"/>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C25CDBEB-B082-B74E-8A6D-95D5FF7CFDC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B197C0A1-B762-EF41-A1D2-4A6ABA8E1BA0}"/>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966780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A45BC-2F9A-7F41-8BA6-A4C8B55FA8AE}"/>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7AB68CC4-FBF3-3047-9DE0-2D161967F05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8FA66001-EC19-3D4F-9A98-F0F4741E4B14}"/>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23F86672-6CD4-7446-B3F6-E7CFC486DE2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08DC66FC-C644-8848-81A4-F642D422E6CD}"/>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503488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B5308-0CE1-E44F-B43C-7518BF6A34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DD73774-811A-6A4A-B2F0-91E07A21D5CD}"/>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D394141F-ADE5-3647-94C8-DBA3B77F9AEE}"/>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85E8182-2167-8E43-B444-86E9821224FB}"/>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6" name="Footer Placeholder 5">
            <a:extLst>
              <a:ext uri="{FF2B5EF4-FFF2-40B4-BE49-F238E27FC236}">
                <a16:creationId xmlns:a16="http://schemas.microsoft.com/office/drawing/2014/main" id="{F70F5E09-D301-C548-95CA-B952F34DB899}"/>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AC335F12-33EF-F446-864E-D057FB13A151}"/>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307454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B2320-139D-8646-93CF-F37A44C96196}"/>
              </a:ext>
            </a:extLst>
          </p:cNvPr>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E694A842-569B-374C-89D3-F93C51BCEA0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1856086A-D011-5D4B-B7ED-F00FF1C03F49}"/>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46C2F140-65BB-8C42-B628-8A5B3246A4A5}"/>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061E3D97-8478-2947-A901-B0B301A7FD57}"/>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5C5050AE-6DAB-244F-B98E-2A76C19F61D4}"/>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8" name="Footer Placeholder 7">
            <a:extLst>
              <a:ext uri="{FF2B5EF4-FFF2-40B4-BE49-F238E27FC236}">
                <a16:creationId xmlns:a16="http://schemas.microsoft.com/office/drawing/2014/main" id="{AFC705A2-DB6A-4A43-8699-BD3CABF49D90}"/>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0DE4495-589D-7E49-B8C7-A20E6EB222FD}"/>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058189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960AD-07A4-564B-A5B4-1ACFFEF69AD8}"/>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3143248F-ABC1-EC47-8875-A99913521698}"/>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4" name="Footer Placeholder 3">
            <a:extLst>
              <a:ext uri="{FF2B5EF4-FFF2-40B4-BE49-F238E27FC236}">
                <a16:creationId xmlns:a16="http://schemas.microsoft.com/office/drawing/2014/main" id="{EA1FB001-C743-5244-8C79-CC7AC6D5446F}"/>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74196ADE-55D7-8441-B2D0-5855D6890793}"/>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4239634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D0E837-F4E7-9643-BC7B-2F8C47414F83}"/>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3" name="Footer Placeholder 2">
            <a:extLst>
              <a:ext uri="{FF2B5EF4-FFF2-40B4-BE49-F238E27FC236}">
                <a16:creationId xmlns:a16="http://schemas.microsoft.com/office/drawing/2014/main" id="{2C18766B-F175-EE41-8447-37EA71D3DA44}"/>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AD6EF432-3E17-7649-B9D4-7B09FCAB195F}"/>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068865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3CEDD-8B87-874B-9427-7C3231EEC019}"/>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6F4E2BB-2A3B-3E47-AF6D-4F45A5E3A2F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4EE79FA9-0C00-6543-838D-96C35A131C7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CE603A91-05F4-7F4E-9722-4C8A9F3A0C43}"/>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6" name="Footer Placeholder 5">
            <a:extLst>
              <a:ext uri="{FF2B5EF4-FFF2-40B4-BE49-F238E27FC236}">
                <a16:creationId xmlns:a16="http://schemas.microsoft.com/office/drawing/2014/main" id="{5B920592-FC4B-2645-A1B9-0EFFB342BA3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B7584453-7E42-AA48-BBA4-1E0AD71A745E}"/>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1511670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A5335-B5F8-8542-8A07-3E057EE16D74}"/>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7B28720-F3B7-5B4A-8038-16A6AF934FC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BF3BDF7D-85F8-9342-9215-131752A406C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F446FADF-2785-7143-957F-9BB849B9C75C}"/>
              </a:ext>
            </a:extLst>
          </p:cNvPr>
          <p:cNvSpPr>
            <a:spLocks noGrp="1"/>
          </p:cNvSpPr>
          <p:nvPr>
            <p:ph type="dt" sz="half" idx="10"/>
          </p:nvPr>
        </p:nvSpPr>
        <p:spPr/>
        <p:txBody>
          <a:bodyPr/>
          <a:lstStyle/>
          <a:p>
            <a:fld id="{40DB057A-C8C5-4FA5-8DC7-3CF96E8691AD}" type="datetimeFigureOut">
              <a:rPr lang="en-GB" smtClean="0"/>
              <a:t>20/01/2022</a:t>
            </a:fld>
            <a:endParaRPr lang="en-GB" dirty="0"/>
          </a:p>
        </p:txBody>
      </p:sp>
      <p:sp>
        <p:nvSpPr>
          <p:cNvPr id="6" name="Footer Placeholder 5">
            <a:extLst>
              <a:ext uri="{FF2B5EF4-FFF2-40B4-BE49-F238E27FC236}">
                <a16:creationId xmlns:a16="http://schemas.microsoft.com/office/drawing/2014/main" id="{85E75BBB-7DA9-AC43-AFED-89EC48BB14AC}"/>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A824881-1BF2-544B-89BF-421F0A6EFDFC}"/>
              </a:ext>
            </a:extLst>
          </p:cNvPr>
          <p:cNvSpPr>
            <a:spLocks noGrp="1"/>
          </p:cNvSpPr>
          <p:nvPr>
            <p:ph type="sldNum" sz="quarter" idx="12"/>
          </p:nvPr>
        </p:nvSpPr>
        <p:spPr/>
        <p:txBody>
          <a:bodyPr/>
          <a:lstStyle/>
          <a:p>
            <a:fld id="{2FE06AAF-D9BF-4CFD-899E-CFA7A82A52DD}" type="slidenum">
              <a:rPr lang="en-GB" smtClean="0"/>
              <a:t>‹#›</a:t>
            </a:fld>
            <a:endParaRPr lang="en-GB" dirty="0"/>
          </a:p>
        </p:txBody>
      </p:sp>
    </p:spTree>
    <p:extLst>
      <p:ext uri="{BB962C8B-B14F-4D97-AF65-F5344CB8AC3E}">
        <p14:creationId xmlns:p14="http://schemas.microsoft.com/office/powerpoint/2010/main" val="2823811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4F0FA50-A57F-624F-9D52-FCB9E205CA32}"/>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82B3C88-8808-7141-B176-9EA1653DB17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AC0D06-E795-8F4F-BD9E-E6FD3494DA61}"/>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0DB057A-C8C5-4FA5-8DC7-3CF96E8691AD}" type="datetimeFigureOut">
              <a:rPr lang="en-GB" smtClean="0"/>
              <a:t>20/01/2022</a:t>
            </a:fld>
            <a:endParaRPr lang="en-GB" dirty="0"/>
          </a:p>
        </p:txBody>
      </p:sp>
      <p:sp>
        <p:nvSpPr>
          <p:cNvPr id="5" name="Footer Placeholder 4">
            <a:extLst>
              <a:ext uri="{FF2B5EF4-FFF2-40B4-BE49-F238E27FC236}">
                <a16:creationId xmlns:a16="http://schemas.microsoft.com/office/drawing/2014/main" id="{285FFA46-D0D1-A949-82DD-BCE18C70C5B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BD7073E-AAB0-F446-A446-3BF201CFAB3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FE06AAF-D9BF-4CFD-899E-CFA7A82A52DD}" type="slidenum">
              <a:rPr lang="en-GB" smtClean="0"/>
              <a:t>‹#›</a:t>
            </a:fld>
            <a:endParaRPr lang="en-GB" dirty="0"/>
          </a:p>
        </p:txBody>
      </p:sp>
    </p:spTree>
    <p:extLst>
      <p:ext uri="{BB962C8B-B14F-4D97-AF65-F5344CB8AC3E}">
        <p14:creationId xmlns:p14="http://schemas.microsoft.com/office/powerpoint/2010/main" val="126133739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9BFE1AD3-B2BC-4567-8B4A-DCB8F9080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1"/>
            <a:ext cx="9141714"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a:extLst>
              <a:ext uri="{FF2B5EF4-FFF2-40B4-BE49-F238E27FC236}">
                <a16:creationId xmlns:a16="http://schemas.microsoft.com/office/drawing/2014/main" id="{FDE75AAD-F4A4-4ED2-9A2F-B2412F936C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0008" r="8214" b="52759"/>
          <a:stretch/>
        </p:blipFill>
        <p:spPr>
          <a:xfrm flipV="1">
            <a:off x="1" y="0"/>
            <a:ext cx="9143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itle 1"/>
          <p:cNvSpPr>
            <a:spLocks noGrp="1"/>
          </p:cNvSpPr>
          <p:nvPr>
            <p:ph type="ctrTitle"/>
          </p:nvPr>
        </p:nvSpPr>
        <p:spPr>
          <a:xfrm>
            <a:off x="565443" y="2877181"/>
            <a:ext cx="8013114" cy="1991979"/>
          </a:xfrm>
        </p:spPr>
        <p:txBody>
          <a:bodyPr anchor="b">
            <a:noAutofit/>
          </a:bodyPr>
          <a:lstStyle/>
          <a:p>
            <a:br>
              <a:rPr lang="en-GB" sz="1900" dirty="0">
                <a:solidFill>
                  <a:srgbClr val="FFFFFF"/>
                </a:solidFill>
              </a:rPr>
            </a:br>
            <a:br>
              <a:rPr lang="en-GB" sz="1900" dirty="0">
                <a:solidFill>
                  <a:srgbClr val="FFFFFF"/>
                </a:solidFill>
              </a:rPr>
            </a:br>
            <a:r>
              <a:rPr lang="en-GB" sz="4000" dirty="0">
                <a:solidFill>
                  <a:srgbClr val="FFFFFF"/>
                </a:solidFill>
              </a:rPr>
              <a:t>BTEC NATIONAL IN BUSINESS</a:t>
            </a:r>
            <a:br>
              <a:rPr lang="en-GB" sz="4000" dirty="0">
                <a:solidFill>
                  <a:srgbClr val="FFFFFF"/>
                </a:solidFill>
              </a:rPr>
            </a:br>
            <a:r>
              <a:rPr lang="en-GB" sz="4000" dirty="0">
                <a:solidFill>
                  <a:srgbClr val="FFFFFF"/>
                </a:solidFill>
              </a:rPr>
              <a:t>Unit 2 Developing a Marketing Campaign</a:t>
            </a:r>
            <a:br>
              <a:rPr lang="en-GB" sz="4000" dirty="0">
                <a:solidFill>
                  <a:srgbClr val="FFFFFF"/>
                </a:solidFill>
              </a:rPr>
            </a:br>
            <a:br>
              <a:rPr lang="en-GB" sz="4000" dirty="0">
                <a:solidFill>
                  <a:srgbClr val="FFFFFF"/>
                </a:solidFill>
              </a:rPr>
            </a:br>
            <a:br>
              <a:rPr lang="en-GB" sz="4000" dirty="0">
                <a:solidFill>
                  <a:srgbClr val="FFFFFF"/>
                </a:solidFill>
              </a:rPr>
            </a:br>
            <a:r>
              <a:rPr lang="en-GB" sz="4000" dirty="0">
                <a:solidFill>
                  <a:srgbClr val="FFFFFF"/>
                </a:solidFill>
                <a:latin typeface="+mn-lt"/>
              </a:rPr>
              <a:t>The Set Task </a:t>
            </a:r>
          </a:p>
        </p:txBody>
      </p:sp>
      <p:pic>
        <p:nvPicPr>
          <p:cNvPr id="20" name="Picture 19">
            <a:extLst>
              <a:ext uri="{FF2B5EF4-FFF2-40B4-BE49-F238E27FC236}">
                <a16:creationId xmlns:a16="http://schemas.microsoft.com/office/drawing/2014/main" id="{DA20CE0B-92EC-45FD-8F68-38003D6D8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0325"/>
          <a:stretch/>
        </p:blipFill>
        <p:spPr>
          <a:xfrm flipV="1">
            <a:off x="0" y="4586080"/>
            <a:ext cx="9143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spTree>
    <p:extLst>
      <p:ext uri="{BB962C8B-B14F-4D97-AF65-F5344CB8AC3E}">
        <p14:creationId xmlns:p14="http://schemas.microsoft.com/office/powerpoint/2010/main" val="1391864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5665603"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p:cNvSpPr>
            <a:spLocks noGrp="1"/>
          </p:cNvSpPr>
          <p:nvPr>
            <p:ph type="title"/>
          </p:nvPr>
        </p:nvSpPr>
        <p:spPr>
          <a:xfrm>
            <a:off x="480060" y="1243013"/>
            <a:ext cx="2891790" cy="4371974"/>
          </a:xfrm>
        </p:spPr>
        <p:txBody>
          <a:bodyPr>
            <a:normAutofit/>
          </a:bodyPr>
          <a:lstStyle/>
          <a:p>
            <a:r>
              <a:rPr lang="en-GB" sz="3600" b="1" dirty="0">
                <a:solidFill>
                  <a:srgbClr val="FFFFFF"/>
                </a:solidFill>
                <a:ea typeface="Times New Roman"/>
              </a:rPr>
              <a:t>Part A</a:t>
            </a:r>
            <a:br>
              <a:rPr lang="en-GB" sz="3600" b="1" dirty="0">
                <a:solidFill>
                  <a:srgbClr val="FFFFFF"/>
                </a:solidFill>
                <a:ea typeface="Times New Roman"/>
              </a:rPr>
            </a:br>
            <a:r>
              <a:rPr lang="en-GB" sz="3600" b="1" dirty="0">
                <a:solidFill>
                  <a:srgbClr val="FFFFFF"/>
                </a:solidFill>
                <a:ea typeface="Times New Roman"/>
              </a:rPr>
              <a:t>Pre released Case Study</a:t>
            </a:r>
            <a:endParaRPr lang="en-GB" sz="3600" b="1" dirty="0">
              <a:solidFill>
                <a:srgbClr val="FFFFFF"/>
              </a:solidFill>
            </a:endParaRP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0637" y="0"/>
            <a:ext cx="40433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629150" y="804672"/>
            <a:ext cx="3915918" cy="5230368"/>
          </a:xfrm>
        </p:spPr>
        <p:txBody>
          <a:bodyPr anchor="ctr">
            <a:normAutofit fontScale="92500" lnSpcReduction="10000"/>
          </a:bodyPr>
          <a:lstStyle/>
          <a:p>
            <a:pPr marL="0" indent="0">
              <a:buNone/>
            </a:pPr>
            <a:r>
              <a:rPr lang="en-GB" sz="2400" b="1" dirty="0">
                <a:solidFill>
                  <a:srgbClr val="000000"/>
                </a:solidFill>
                <a:ea typeface="Times New Roman"/>
              </a:rPr>
              <a:t>Part A</a:t>
            </a:r>
          </a:p>
          <a:p>
            <a:pPr>
              <a:buFont typeface="Arial" panose="020B0604020202020204" pitchFamily="34" charset="0"/>
              <a:buChar char="•"/>
            </a:pPr>
            <a:r>
              <a:rPr lang="en-GB" sz="2400" dirty="0">
                <a:solidFill>
                  <a:srgbClr val="000000"/>
                </a:solidFill>
                <a:ea typeface="Times New Roman"/>
              </a:rPr>
              <a:t>Carry out Market Research into the case study</a:t>
            </a:r>
          </a:p>
          <a:p>
            <a:pPr lvl="0">
              <a:spcAft>
                <a:spcPts val="0"/>
              </a:spcAft>
              <a:buFont typeface="Arial" panose="020B0604020202020204" pitchFamily="34" charset="0"/>
              <a:buChar char="•"/>
            </a:pPr>
            <a:r>
              <a:rPr lang="en-GB" sz="2400" dirty="0">
                <a:solidFill>
                  <a:srgbClr val="000000"/>
                </a:solidFill>
                <a:ea typeface="Times New Roman"/>
              </a:rPr>
              <a:t>2 hours preparation time allowed once the case study has been released in class</a:t>
            </a:r>
          </a:p>
          <a:p>
            <a:pPr lvl="0">
              <a:spcAft>
                <a:spcPts val="0"/>
              </a:spcAft>
              <a:buFont typeface="Arial" panose="020B0604020202020204" pitchFamily="34" charset="0"/>
              <a:buChar char="•"/>
            </a:pPr>
            <a:r>
              <a:rPr lang="en-GB" sz="2000" dirty="0">
                <a:solidFill>
                  <a:schemeClr val="bg1"/>
                </a:solidFill>
              </a:rPr>
              <a:t>Learners may take up to two sides of A4 notes and an annotated copy of the Part A research pack into the supervised assessment (Part B).</a:t>
            </a:r>
          </a:p>
          <a:p>
            <a:pPr lvl="0">
              <a:spcAft>
                <a:spcPts val="0"/>
              </a:spcAft>
              <a:buFont typeface="Arial" panose="020B0604020202020204" pitchFamily="34" charset="0"/>
              <a:buChar char="•"/>
            </a:pPr>
            <a:r>
              <a:rPr lang="en-GB" sz="2000" dirty="0">
                <a:solidFill>
                  <a:schemeClr val="bg1"/>
                </a:solidFill>
              </a:rPr>
              <a:t>Notes and annotations should include facts and figures relating to organisations, such as the products they offer and the ways they use the marketing mix in their promotional campaigns. Notes should not include any pre-prepared promotional plans</a:t>
            </a:r>
            <a:endParaRPr lang="en-GB" sz="2400" dirty="0">
              <a:solidFill>
                <a:schemeClr val="bg1"/>
              </a:solidFill>
              <a:ea typeface="Times New Roman"/>
            </a:endParaRPr>
          </a:p>
          <a:p>
            <a:pPr>
              <a:buFont typeface="Arial" panose="020B0604020202020204" pitchFamily="34" charset="0"/>
              <a:buChar char="•"/>
            </a:pPr>
            <a:endParaRPr lang="en-GB" dirty="0">
              <a:solidFill>
                <a:srgbClr val="000000"/>
              </a:solidFill>
              <a:ea typeface="Times New Roman"/>
            </a:endParaRPr>
          </a:p>
          <a:p>
            <a:pPr lvl="0">
              <a:spcAft>
                <a:spcPts val="0"/>
              </a:spcAft>
              <a:buFont typeface="Arial" panose="020B0604020202020204" pitchFamily="34" charset="0"/>
              <a:buChar char="•"/>
            </a:pPr>
            <a:endParaRPr lang="en-GB" dirty="0">
              <a:solidFill>
                <a:srgbClr val="000000"/>
              </a:solidFill>
              <a:ea typeface="Times New Roman"/>
            </a:endParaRPr>
          </a:p>
        </p:txBody>
      </p:sp>
    </p:spTree>
    <p:extLst>
      <p:ext uri="{BB962C8B-B14F-4D97-AF65-F5344CB8AC3E}">
        <p14:creationId xmlns:p14="http://schemas.microsoft.com/office/powerpoint/2010/main" val="14414495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5665603"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p:cNvSpPr>
            <a:spLocks noGrp="1"/>
          </p:cNvSpPr>
          <p:nvPr>
            <p:ph type="title"/>
          </p:nvPr>
        </p:nvSpPr>
        <p:spPr>
          <a:xfrm>
            <a:off x="480060" y="1243013"/>
            <a:ext cx="2891790" cy="4371974"/>
          </a:xfrm>
        </p:spPr>
        <p:txBody>
          <a:bodyPr>
            <a:normAutofit/>
          </a:bodyPr>
          <a:lstStyle/>
          <a:p>
            <a:r>
              <a:rPr lang="en-GB" b="1" dirty="0">
                <a:solidFill>
                  <a:srgbClr val="FFFFFF"/>
                </a:solidFill>
                <a:ea typeface="Times New Roman"/>
              </a:rPr>
              <a:t>Part B</a:t>
            </a:r>
            <a:br>
              <a:rPr lang="en-GB" b="1" dirty="0">
                <a:solidFill>
                  <a:srgbClr val="FFFFFF"/>
                </a:solidFill>
                <a:ea typeface="Times New Roman"/>
              </a:rPr>
            </a:br>
            <a:r>
              <a:rPr lang="en-GB" b="1" dirty="0">
                <a:solidFill>
                  <a:srgbClr val="FFFFFF"/>
                </a:solidFill>
                <a:ea typeface="Times New Roman"/>
              </a:rPr>
              <a:t>The Set Task</a:t>
            </a:r>
            <a:br>
              <a:rPr lang="en-GB" b="1" dirty="0">
                <a:solidFill>
                  <a:srgbClr val="FFFFFF"/>
                </a:solidFill>
                <a:ea typeface="Times New Roman"/>
              </a:rPr>
            </a:br>
            <a:br>
              <a:rPr lang="en-GB" b="1" dirty="0">
                <a:solidFill>
                  <a:srgbClr val="FFFFFF"/>
                </a:solidFill>
                <a:ea typeface="Times New Roman"/>
              </a:rPr>
            </a:br>
            <a:r>
              <a:rPr lang="en-GB" dirty="0">
                <a:ea typeface="Times New Roman"/>
              </a:rPr>
              <a:t>2 tasks to be completed in 3 hours</a:t>
            </a:r>
            <a:br>
              <a:rPr lang="en-GB" dirty="0">
                <a:solidFill>
                  <a:srgbClr val="000000"/>
                </a:solidFill>
                <a:ea typeface="Times New Roman"/>
              </a:rPr>
            </a:br>
            <a:endParaRPr lang="en-GB" b="1" dirty="0">
              <a:solidFill>
                <a:srgbClr val="FFFFFF"/>
              </a:solidFill>
              <a:latin typeface="+mn-lt"/>
            </a:endParaRP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0637" y="0"/>
            <a:ext cx="40433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629150" y="804672"/>
            <a:ext cx="3915918" cy="5230368"/>
          </a:xfrm>
        </p:spPr>
        <p:txBody>
          <a:bodyPr anchor="ctr">
            <a:normAutofit/>
          </a:bodyPr>
          <a:lstStyle/>
          <a:p>
            <a:pPr marL="0" indent="0">
              <a:buNone/>
            </a:pPr>
            <a:r>
              <a:rPr lang="en-GB" dirty="0">
                <a:solidFill>
                  <a:srgbClr val="000000"/>
                </a:solidFill>
                <a:ea typeface="Times New Roman"/>
              </a:rPr>
              <a:t> </a:t>
            </a:r>
          </a:p>
          <a:p>
            <a:pPr marL="0" indent="0">
              <a:buNone/>
            </a:pPr>
            <a:r>
              <a:rPr lang="en-GB" sz="2400" b="1" dirty="0">
                <a:solidFill>
                  <a:srgbClr val="000000"/>
                </a:solidFill>
                <a:ea typeface="Times New Roman"/>
              </a:rPr>
              <a:t>Activity 1: </a:t>
            </a:r>
            <a:r>
              <a:rPr lang="en-GB" sz="2400" dirty="0">
                <a:solidFill>
                  <a:srgbClr val="000000"/>
                </a:solidFill>
                <a:ea typeface="Times New Roman"/>
              </a:rPr>
              <a:t>Prepare a rationale for a marketing campaign (34 marks)</a:t>
            </a:r>
          </a:p>
          <a:p>
            <a:pPr marL="0" indent="0">
              <a:buNone/>
            </a:pPr>
            <a:r>
              <a:rPr lang="en-GB" sz="2400" dirty="0">
                <a:solidFill>
                  <a:srgbClr val="000000"/>
                </a:solidFill>
                <a:ea typeface="Times New Roman"/>
              </a:rPr>
              <a:t> </a:t>
            </a:r>
          </a:p>
          <a:p>
            <a:pPr marL="0" indent="0">
              <a:buNone/>
            </a:pPr>
            <a:r>
              <a:rPr lang="en-GB" sz="2400" b="1" dirty="0">
                <a:solidFill>
                  <a:srgbClr val="000000"/>
                </a:solidFill>
                <a:ea typeface="Times New Roman"/>
              </a:rPr>
              <a:t>Activity 2: </a:t>
            </a:r>
            <a:r>
              <a:rPr lang="en-GB" sz="2400" dirty="0">
                <a:solidFill>
                  <a:srgbClr val="000000"/>
                </a:solidFill>
                <a:ea typeface="Times New Roman"/>
              </a:rPr>
              <a:t>Produce a budgeted plan for the marketing campaign (36 marks)</a:t>
            </a:r>
          </a:p>
          <a:p>
            <a:pPr marL="0" lvl="0" indent="0">
              <a:spcAft>
                <a:spcPts val="0"/>
              </a:spcAft>
              <a:buNone/>
            </a:pPr>
            <a:endParaRPr lang="en-GB" dirty="0">
              <a:solidFill>
                <a:srgbClr val="000000"/>
              </a:solidFill>
              <a:ea typeface="Times New Roman"/>
            </a:endParaRPr>
          </a:p>
          <a:p>
            <a:pPr lvl="0">
              <a:spcAft>
                <a:spcPts val="0"/>
              </a:spcAft>
              <a:buFont typeface="Arial" panose="020B0604020202020204" pitchFamily="34" charset="0"/>
              <a:buChar char="•"/>
            </a:pPr>
            <a:endParaRPr lang="en-GB" dirty="0">
              <a:solidFill>
                <a:srgbClr val="000000"/>
              </a:solidFill>
              <a:ea typeface="Times New Roman"/>
            </a:endParaRPr>
          </a:p>
          <a:p>
            <a:pPr marL="0" lvl="0" indent="0">
              <a:spcAft>
                <a:spcPts val="0"/>
              </a:spcAft>
              <a:buNone/>
            </a:pPr>
            <a:endParaRPr lang="en-GB" dirty="0">
              <a:solidFill>
                <a:srgbClr val="000000"/>
              </a:solidFill>
            </a:endParaRPr>
          </a:p>
        </p:txBody>
      </p:sp>
    </p:spTree>
    <p:extLst>
      <p:ext uri="{BB962C8B-B14F-4D97-AF65-F5344CB8AC3E}">
        <p14:creationId xmlns:p14="http://schemas.microsoft.com/office/powerpoint/2010/main" val="6121050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066" y="692696"/>
            <a:ext cx="7788406" cy="782960"/>
          </a:xfrm>
        </p:spPr>
        <p:txBody>
          <a:bodyPr>
            <a:normAutofit/>
          </a:bodyPr>
          <a:lstStyle/>
          <a:p>
            <a:pPr algn="ctr"/>
            <a:r>
              <a:rPr lang="en-GB" b="1" dirty="0"/>
              <a:t>Points per unit</a:t>
            </a:r>
          </a:p>
        </p:txBody>
      </p:sp>
      <p:sp>
        <p:nvSpPr>
          <p:cNvPr id="3" name="Content Placeholder 2"/>
          <p:cNvSpPr>
            <a:spLocks noGrp="1"/>
          </p:cNvSpPr>
          <p:nvPr>
            <p:ph sz="half" idx="1"/>
          </p:nvPr>
        </p:nvSpPr>
        <p:spPr>
          <a:xfrm>
            <a:off x="881063" y="1779820"/>
            <a:ext cx="3538736" cy="2156987"/>
          </a:xfrm>
          <a:solidFill>
            <a:schemeClr val="accent1">
              <a:lumMod val="20000"/>
              <a:lumOff val="80000"/>
            </a:schemeClr>
          </a:solidFill>
        </p:spPr>
        <p:txBody>
          <a:bodyPr>
            <a:normAutofit/>
          </a:bodyPr>
          <a:lstStyle/>
          <a:p>
            <a:pPr marL="0" indent="0">
              <a:buNone/>
            </a:pPr>
            <a:r>
              <a:rPr lang="en-GB" b="1" dirty="0"/>
              <a:t>Unit 1 </a:t>
            </a:r>
            <a:r>
              <a:rPr lang="en-GB" sz="2400" dirty="0">
                <a:solidFill>
                  <a:schemeClr val="accent2">
                    <a:lumMod val="75000"/>
                  </a:schemeClr>
                </a:solidFill>
              </a:rPr>
              <a:t>Coursework</a:t>
            </a:r>
          </a:p>
          <a:p>
            <a:r>
              <a:rPr lang="en-GB" dirty="0"/>
              <a:t>Pass - 9</a:t>
            </a:r>
          </a:p>
          <a:p>
            <a:r>
              <a:rPr lang="en-GB" dirty="0"/>
              <a:t>Merit - 15</a:t>
            </a:r>
          </a:p>
          <a:p>
            <a:r>
              <a:rPr lang="en-GB" dirty="0"/>
              <a:t>Distinction - 24</a:t>
            </a:r>
          </a:p>
        </p:txBody>
      </p:sp>
      <p:sp>
        <p:nvSpPr>
          <p:cNvPr id="6" name="Content Placeholder 2"/>
          <p:cNvSpPr>
            <a:spLocks noGrp="1"/>
          </p:cNvSpPr>
          <p:nvPr>
            <p:ph sz="half" idx="2"/>
          </p:nvPr>
        </p:nvSpPr>
        <p:spPr>
          <a:xfrm>
            <a:off x="4552292" y="1779818"/>
            <a:ext cx="3692116" cy="2156987"/>
          </a:xfrm>
          <a:solidFill>
            <a:schemeClr val="accent1">
              <a:lumMod val="20000"/>
              <a:lumOff val="80000"/>
            </a:schemeClr>
          </a:solidFill>
        </p:spPr>
        <p:txBody>
          <a:bodyPr>
            <a:normAutofit/>
          </a:bodyPr>
          <a:lstStyle/>
          <a:p>
            <a:pPr marL="0" indent="0">
              <a:buNone/>
            </a:pPr>
            <a:r>
              <a:rPr lang="en-GB" b="1" dirty="0"/>
              <a:t>Unit 8 </a:t>
            </a:r>
            <a:r>
              <a:rPr lang="en-GB" sz="2400" dirty="0">
                <a:solidFill>
                  <a:schemeClr val="accent2">
                    <a:lumMod val="75000"/>
                  </a:schemeClr>
                </a:solidFill>
              </a:rPr>
              <a:t>Coursework</a:t>
            </a:r>
            <a:endParaRPr lang="en-GB" sz="2400" b="1" dirty="0"/>
          </a:p>
          <a:p>
            <a:r>
              <a:rPr lang="en-GB" dirty="0"/>
              <a:t>Pass - 6</a:t>
            </a:r>
          </a:p>
          <a:p>
            <a:r>
              <a:rPr lang="en-GB" dirty="0"/>
              <a:t>Merit - 10</a:t>
            </a:r>
          </a:p>
          <a:p>
            <a:r>
              <a:rPr lang="en-GB" dirty="0"/>
              <a:t>Distinction - 16</a:t>
            </a:r>
          </a:p>
        </p:txBody>
      </p:sp>
      <p:sp>
        <p:nvSpPr>
          <p:cNvPr id="7" name="Content Placeholder 2"/>
          <p:cNvSpPr>
            <a:spLocks noGrp="1"/>
          </p:cNvSpPr>
          <p:nvPr>
            <p:ph sz="half" idx="4294967295"/>
          </p:nvPr>
        </p:nvSpPr>
        <p:spPr>
          <a:xfrm>
            <a:off x="881063" y="4079899"/>
            <a:ext cx="3540125" cy="2157413"/>
          </a:xfrm>
          <a:solidFill>
            <a:schemeClr val="bg1">
              <a:lumMod val="85000"/>
            </a:schemeClr>
          </a:solidFill>
        </p:spPr>
        <p:txBody>
          <a:bodyPr>
            <a:normAutofit/>
          </a:bodyPr>
          <a:lstStyle/>
          <a:p>
            <a:pPr marL="0" indent="0">
              <a:buNone/>
            </a:pPr>
            <a:r>
              <a:rPr lang="en-GB" b="1" dirty="0"/>
              <a:t>Unit 2 </a:t>
            </a:r>
            <a:r>
              <a:rPr lang="en-GB" sz="2000" dirty="0">
                <a:solidFill>
                  <a:schemeClr val="accent2">
                    <a:lumMod val="75000"/>
                  </a:schemeClr>
                </a:solidFill>
              </a:rPr>
              <a:t>Controlled Assessment </a:t>
            </a:r>
          </a:p>
          <a:p>
            <a:r>
              <a:rPr lang="en-GB" dirty="0"/>
              <a:t>Pass - 9</a:t>
            </a:r>
          </a:p>
          <a:p>
            <a:r>
              <a:rPr lang="en-GB" dirty="0"/>
              <a:t>Merit - 15</a:t>
            </a:r>
          </a:p>
          <a:p>
            <a:r>
              <a:rPr lang="en-GB" dirty="0"/>
              <a:t>Distinction - 24</a:t>
            </a:r>
          </a:p>
        </p:txBody>
      </p:sp>
      <p:sp>
        <p:nvSpPr>
          <p:cNvPr id="8" name="Content Placeholder 2"/>
          <p:cNvSpPr>
            <a:spLocks noGrp="1"/>
          </p:cNvSpPr>
          <p:nvPr>
            <p:ph sz="half" idx="4294967295"/>
          </p:nvPr>
        </p:nvSpPr>
        <p:spPr>
          <a:xfrm>
            <a:off x="4572000" y="4079899"/>
            <a:ext cx="3690937" cy="2157412"/>
          </a:xfrm>
          <a:solidFill>
            <a:schemeClr val="bg1">
              <a:lumMod val="85000"/>
            </a:schemeClr>
          </a:solidFill>
        </p:spPr>
        <p:txBody>
          <a:bodyPr/>
          <a:lstStyle/>
          <a:p>
            <a:pPr marL="0" indent="0">
              <a:buNone/>
            </a:pPr>
            <a:r>
              <a:rPr lang="en-GB" b="1" dirty="0"/>
              <a:t>Unit 3 </a:t>
            </a:r>
            <a:r>
              <a:rPr lang="en-GB" dirty="0">
                <a:solidFill>
                  <a:schemeClr val="accent2">
                    <a:lumMod val="75000"/>
                  </a:schemeClr>
                </a:solidFill>
              </a:rPr>
              <a:t>Finance test</a:t>
            </a:r>
          </a:p>
          <a:p>
            <a:r>
              <a:rPr lang="en-GB" dirty="0"/>
              <a:t>Pass - 12</a:t>
            </a:r>
          </a:p>
          <a:p>
            <a:r>
              <a:rPr lang="en-GB" dirty="0"/>
              <a:t>Merit - 20</a:t>
            </a:r>
          </a:p>
          <a:p>
            <a:r>
              <a:rPr lang="en-GB" dirty="0"/>
              <a:t>Distinction - 32</a:t>
            </a:r>
          </a:p>
        </p:txBody>
      </p:sp>
    </p:spTree>
    <p:extLst>
      <p:ext uri="{BB962C8B-B14F-4D97-AF65-F5344CB8AC3E}">
        <p14:creationId xmlns:p14="http://schemas.microsoft.com/office/powerpoint/2010/main" val="652694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818271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1EBADBCA-DA20-4279-93C6-011DEF18AA7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42953" t="3964" b="3964"/>
          <a:stretch>
            <a:fillRect/>
          </a:stretch>
        </p:blipFill>
        <p:spPr>
          <a:xfrm>
            <a:off x="0" y="1"/>
            <a:ext cx="5665603" cy="6857999"/>
          </a:xfrm>
          <a:custGeom>
            <a:avLst/>
            <a:gdLst>
              <a:gd name="connsiteX0" fmla="*/ 0 w 7554138"/>
              <a:gd name="connsiteY0" fmla="*/ 0 h 6857999"/>
              <a:gd name="connsiteX1" fmla="*/ 7554138 w 7554138"/>
              <a:gd name="connsiteY1" fmla="*/ 0 h 6857999"/>
              <a:gd name="connsiteX2" fmla="*/ 7554138 w 7554138"/>
              <a:gd name="connsiteY2" fmla="*/ 6857999 h 6857999"/>
              <a:gd name="connsiteX3" fmla="*/ 0 w 7554138"/>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7554138" h="6857999">
                <a:moveTo>
                  <a:pt x="0" y="0"/>
                </a:moveTo>
                <a:lnTo>
                  <a:pt x="7554138" y="0"/>
                </a:lnTo>
                <a:lnTo>
                  <a:pt x="7554138" y="6857999"/>
                </a:lnTo>
                <a:lnTo>
                  <a:pt x="0" y="6857999"/>
                </a:lnTo>
                <a:close/>
              </a:path>
            </a:pathLst>
          </a:custGeom>
        </p:spPr>
      </p:pic>
      <p:sp>
        <p:nvSpPr>
          <p:cNvPr id="2" name="Title 1"/>
          <p:cNvSpPr>
            <a:spLocks noGrp="1"/>
          </p:cNvSpPr>
          <p:nvPr>
            <p:ph type="title"/>
          </p:nvPr>
        </p:nvSpPr>
        <p:spPr>
          <a:xfrm>
            <a:off x="480060" y="1243013"/>
            <a:ext cx="2891790" cy="4371974"/>
          </a:xfrm>
        </p:spPr>
        <p:txBody>
          <a:bodyPr>
            <a:normAutofit/>
          </a:bodyPr>
          <a:lstStyle/>
          <a:p>
            <a:r>
              <a:rPr lang="en-GB" b="1" dirty="0">
                <a:solidFill>
                  <a:srgbClr val="FFFFFF"/>
                </a:solidFill>
                <a:ea typeface="Times New Roman"/>
              </a:rPr>
              <a:t>How we are going to teach this unit</a:t>
            </a:r>
            <a:br>
              <a:rPr lang="en-GB" dirty="0">
                <a:solidFill>
                  <a:srgbClr val="000000"/>
                </a:solidFill>
                <a:ea typeface="Times New Roman"/>
              </a:rPr>
            </a:br>
            <a:endParaRPr lang="en-GB" b="1" dirty="0">
              <a:solidFill>
                <a:srgbClr val="FFFFFF"/>
              </a:solidFill>
              <a:latin typeface="+mn-lt"/>
            </a:endParaRPr>
          </a:p>
        </p:txBody>
      </p:sp>
      <p:sp>
        <p:nvSpPr>
          <p:cNvPr id="12" name="Rectangle 11">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00637" y="0"/>
            <a:ext cx="4043363"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629150" y="804672"/>
            <a:ext cx="3687266" cy="5230368"/>
          </a:xfrm>
        </p:spPr>
        <p:txBody>
          <a:bodyPr anchor="ctr">
            <a:normAutofit/>
          </a:bodyPr>
          <a:lstStyle/>
          <a:p>
            <a:pPr marL="0" indent="0">
              <a:buNone/>
            </a:pPr>
            <a:r>
              <a:rPr lang="en-GB" sz="2000" dirty="0">
                <a:solidFill>
                  <a:srgbClr val="000000"/>
                </a:solidFill>
                <a:ea typeface="Times New Roman"/>
              </a:rPr>
              <a:t> </a:t>
            </a:r>
          </a:p>
          <a:p>
            <a:pPr marL="0" indent="0">
              <a:buNone/>
            </a:pPr>
            <a:r>
              <a:rPr lang="en-GB" sz="2000" b="1" dirty="0">
                <a:solidFill>
                  <a:srgbClr val="000000"/>
                </a:solidFill>
                <a:latin typeface="+mj-lt"/>
                <a:ea typeface="Times New Roman"/>
              </a:rPr>
              <a:t>Using the SAMs 1 Case Study on Rebecca’s Artisan </a:t>
            </a:r>
            <a:r>
              <a:rPr lang="en-GB" sz="2000" b="1">
                <a:solidFill>
                  <a:srgbClr val="000000"/>
                </a:solidFill>
                <a:latin typeface="+mj-lt"/>
                <a:ea typeface="Times New Roman"/>
              </a:rPr>
              <a:t>Ice Cream </a:t>
            </a:r>
            <a:r>
              <a:rPr lang="en-GB" sz="2000" b="1">
                <a:solidFill>
                  <a:schemeClr val="accent2">
                    <a:lumMod val="75000"/>
                  </a:schemeClr>
                </a:solidFill>
                <a:latin typeface="+mj-lt"/>
                <a:ea typeface="Times New Roman"/>
              </a:rPr>
              <a:t>(</a:t>
            </a:r>
            <a:r>
              <a:rPr lang="en-GB" sz="2000" b="1" dirty="0">
                <a:solidFill>
                  <a:schemeClr val="accent2">
                    <a:lumMod val="75000"/>
                  </a:schemeClr>
                </a:solidFill>
                <a:latin typeface="+mj-lt"/>
                <a:ea typeface="Times New Roman"/>
              </a:rPr>
              <a:t>on Teams and Godalming Online, please download this now) </a:t>
            </a:r>
            <a:r>
              <a:rPr lang="en-GB" sz="2000" b="1" dirty="0">
                <a:solidFill>
                  <a:srgbClr val="000000"/>
                </a:solidFill>
                <a:latin typeface="+mj-lt"/>
                <a:ea typeface="Times New Roman"/>
              </a:rPr>
              <a:t>we are going to work through the criteria and apply our knowledge as we go so that you have a completed example of how to answer a paper by the end of the teaching input.</a:t>
            </a:r>
          </a:p>
          <a:p>
            <a:pPr marL="0" indent="0">
              <a:buNone/>
            </a:pPr>
            <a:endParaRPr lang="en-GB" sz="2000" b="1" dirty="0">
              <a:solidFill>
                <a:srgbClr val="000000"/>
              </a:solidFill>
              <a:latin typeface="+mj-lt"/>
              <a:ea typeface="Times New Roman"/>
            </a:endParaRPr>
          </a:p>
          <a:p>
            <a:pPr marL="0" indent="0">
              <a:buNone/>
            </a:pPr>
            <a:r>
              <a:rPr lang="en-GB" sz="2000" b="1" dirty="0">
                <a:solidFill>
                  <a:srgbClr val="000000"/>
                </a:solidFill>
                <a:latin typeface="+mj-lt"/>
                <a:ea typeface="Times New Roman"/>
              </a:rPr>
              <a:t>Then a couple of practice papers/ Mock and you should be ready to sit the exam!</a:t>
            </a:r>
            <a:endParaRPr lang="en-GB" sz="2000" dirty="0">
              <a:solidFill>
                <a:srgbClr val="000000"/>
              </a:solidFill>
              <a:ea typeface="Times New Roman"/>
            </a:endParaRPr>
          </a:p>
          <a:p>
            <a:pPr lvl="0">
              <a:spcAft>
                <a:spcPts val="0"/>
              </a:spcAft>
              <a:buFont typeface="Arial" panose="020B0604020202020204" pitchFamily="34" charset="0"/>
              <a:buChar char="•"/>
            </a:pPr>
            <a:endParaRPr lang="en-GB" sz="2000" dirty="0">
              <a:solidFill>
                <a:srgbClr val="000000"/>
              </a:solidFill>
              <a:ea typeface="Times New Roman"/>
            </a:endParaRPr>
          </a:p>
          <a:p>
            <a:pPr marL="0" lvl="0" indent="0">
              <a:spcAft>
                <a:spcPts val="0"/>
              </a:spcAft>
              <a:buNone/>
            </a:pPr>
            <a:endParaRPr lang="en-GB" sz="2000" dirty="0">
              <a:solidFill>
                <a:srgbClr val="000000"/>
              </a:solidFill>
            </a:endParaRPr>
          </a:p>
        </p:txBody>
      </p:sp>
    </p:spTree>
    <p:extLst>
      <p:ext uri="{BB962C8B-B14F-4D97-AF65-F5344CB8AC3E}">
        <p14:creationId xmlns:p14="http://schemas.microsoft.com/office/powerpoint/2010/main" val="2838607778"/>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B50FD9C82C27343B0FF0DDB522586CE" ma:contentTypeVersion="1" ma:contentTypeDescription="Create a new document." ma:contentTypeScope="" ma:versionID="8a41fbb90c1d8aef20dd7e9b54020906">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2F1C6D-ACA5-4862-88DE-8EEB81013908}">
  <ds:schemaRefs>
    <ds:schemaRef ds:uri="http://purl.org/dc/dcmitype/"/>
    <ds:schemaRef ds:uri="http://purl.org/dc/elements/1.1/"/>
    <ds:schemaRef ds:uri="http://www.w3.org/XML/1998/namespace"/>
    <ds:schemaRef ds:uri="http://schemas.microsoft.com/office/infopath/2007/PartnerControls"/>
    <ds:schemaRef ds:uri="http://schemas.microsoft.com/office/2006/documentManagement/types"/>
    <ds:schemaRef ds:uri="http://schemas.openxmlformats.org/package/2006/metadata/core-properties"/>
    <ds:schemaRef ds:uri="http://schemas.microsoft.com/sharepoint/v3"/>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CACB68ED-4006-475D-9F12-B7946CBD9D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336375C-AA19-4964-99E0-319A04981A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44</TotalTime>
  <Words>305</Words>
  <Application>Microsoft Office PowerPoint</Application>
  <PresentationFormat>On-screen Show (4:3)</PresentationFormat>
  <Paragraphs>35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  BTEC NATIONAL IN BUSINESS Unit 2 Developing a Marketing Campaign   The Set Task </vt:lpstr>
      <vt:lpstr>Part A Pre released Case Study</vt:lpstr>
      <vt:lpstr>Part B The Set Task  2 tasks to be completed in 3 hours </vt:lpstr>
      <vt:lpstr>Points per unit</vt:lpstr>
      <vt:lpstr>How we are going to teach this unit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BTEC NATIONAL IN BUSINESS Unit 2 Developing a Marketing Campaign   The Set Task</dc:title>
  <dc:creator>Ailsa W Waters</dc:creator>
  <cp:lastModifiedBy>Seonaid Botfield</cp:lastModifiedBy>
  <cp:revision>9</cp:revision>
  <dcterms:created xsi:type="dcterms:W3CDTF">2021-01-15T17:25:21Z</dcterms:created>
  <dcterms:modified xsi:type="dcterms:W3CDTF">2022-01-20T21:15:36Z</dcterms:modified>
</cp:coreProperties>
</file>