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9"/>
  </p:notesMasterIdLst>
  <p:handoutMasterIdLst>
    <p:handoutMasterId r:id="rId20"/>
  </p:handoutMasterIdLst>
  <p:sldIdLst>
    <p:sldId id="362" r:id="rId5"/>
    <p:sldId id="278" r:id="rId6"/>
    <p:sldId id="282" r:id="rId7"/>
    <p:sldId id="307" r:id="rId8"/>
    <p:sldId id="301" r:id="rId9"/>
    <p:sldId id="363" r:id="rId10"/>
    <p:sldId id="328" r:id="rId11"/>
    <p:sldId id="306" r:id="rId12"/>
    <p:sldId id="365" r:id="rId13"/>
    <p:sldId id="364" r:id="rId14"/>
    <p:sldId id="366" r:id="rId15"/>
    <p:sldId id="367" r:id="rId16"/>
    <p:sldId id="274" r:id="rId17"/>
    <p:sldId id="368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44"/>
    <p:restoredTop sz="94223"/>
  </p:normalViewPr>
  <p:slideViewPr>
    <p:cSldViewPr>
      <p:cViewPr varScale="1">
        <p:scale>
          <a:sx n="88" d="100"/>
          <a:sy n="88" d="100"/>
        </p:scale>
        <p:origin x="273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19AB7-E3FC-4D4C-96C2-B1D72FF5113C}" type="doc">
      <dgm:prSet loTypeId="urn:microsoft.com/office/officeart/2005/8/layout/h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CBBDFA-8CBF-412F-BE29-41448B619BFA}">
      <dgm:prSet phldrT="[Text]"/>
      <dgm:spPr/>
      <dgm:t>
        <a:bodyPr/>
        <a:lstStyle/>
        <a:p>
          <a:r>
            <a:rPr lang="en-US" dirty="0"/>
            <a:t>Production</a:t>
          </a:r>
        </a:p>
      </dgm:t>
    </dgm:pt>
    <dgm:pt modelId="{F53D2095-F2CD-4D3B-AEAE-BE5E73256AA4}" type="parTrans" cxnId="{24B524FB-3A64-4005-9A4F-DC50C56F3815}">
      <dgm:prSet/>
      <dgm:spPr/>
      <dgm:t>
        <a:bodyPr/>
        <a:lstStyle/>
        <a:p>
          <a:endParaRPr lang="en-US"/>
        </a:p>
      </dgm:t>
    </dgm:pt>
    <dgm:pt modelId="{922592E5-60FA-47B9-AB14-377A0D49AF1D}" type="sibTrans" cxnId="{24B524FB-3A64-4005-9A4F-DC50C56F3815}">
      <dgm:prSet/>
      <dgm:spPr/>
      <dgm:t>
        <a:bodyPr/>
        <a:lstStyle/>
        <a:p>
          <a:endParaRPr lang="en-US"/>
        </a:p>
      </dgm:t>
    </dgm:pt>
    <dgm:pt modelId="{4C0BF654-0A96-49AC-AAC7-D84FE98DF5BC}">
      <dgm:prSet phldrT="[Text]"/>
      <dgm:spPr/>
      <dgm:t>
        <a:bodyPr/>
        <a:lstStyle/>
        <a:p>
          <a:r>
            <a:rPr lang="en-US" dirty="0"/>
            <a:t>Human Resources</a:t>
          </a:r>
        </a:p>
      </dgm:t>
    </dgm:pt>
    <dgm:pt modelId="{7BE40D0C-D96C-4C4B-BC84-35B3B674B65F}" type="parTrans" cxnId="{85392741-61DD-40A4-9026-92FC275AC14C}">
      <dgm:prSet/>
      <dgm:spPr/>
      <dgm:t>
        <a:bodyPr/>
        <a:lstStyle/>
        <a:p>
          <a:endParaRPr lang="en-US"/>
        </a:p>
      </dgm:t>
    </dgm:pt>
    <dgm:pt modelId="{B789C0C0-6561-4EB1-821B-1348A081E9F8}" type="sibTrans" cxnId="{85392741-61DD-40A4-9026-92FC275AC14C}">
      <dgm:prSet/>
      <dgm:spPr/>
      <dgm:t>
        <a:bodyPr/>
        <a:lstStyle/>
        <a:p>
          <a:endParaRPr lang="en-US"/>
        </a:p>
      </dgm:t>
    </dgm:pt>
    <dgm:pt modelId="{CE2396D4-F404-4D58-B08A-113F3182D03E}">
      <dgm:prSet phldrT="[Text]"/>
      <dgm:spPr/>
      <dgm:t>
        <a:bodyPr/>
        <a:lstStyle/>
        <a:p>
          <a:r>
            <a:rPr lang="en-US" dirty="0"/>
            <a:t>Training and Development</a:t>
          </a:r>
        </a:p>
      </dgm:t>
    </dgm:pt>
    <dgm:pt modelId="{8CA634F6-6D24-4F67-B1F6-AE4E2A167F95}" type="parTrans" cxnId="{FA5F1BD7-1461-42C3-AAE3-D9161EB2360B}">
      <dgm:prSet/>
      <dgm:spPr/>
      <dgm:t>
        <a:bodyPr/>
        <a:lstStyle/>
        <a:p>
          <a:endParaRPr lang="en-US"/>
        </a:p>
      </dgm:t>
    </dgm:pt>
    <dgm:pt modelId="{7B478E91-ACF4-4326-8F5C-557E44B49D44}" type="sibTrans" cxnId="{FA5F1BD7-1461-42C3-AAE3-D9161EB2360B}">
      <dgm:prSet/>
      <dgm:spPr/>
      <dgm:t>
        <a:bodyPr/>
        <a:lstStyle/>
        <a:p>
          <a:endParaRPr lang="en-US"/>
        </a:p>
      </dgm:t>
    </dgm:pt>
    <dgm:pt modelId="{531ECA3F-BEA3-42FE-A860-16571F1BE95B}">
      <dgm:prSet phldrT="[Text]"/>
      <dgm:spPr/>
      <dgm:t>
        <a:bodyPr/>
        <a:lstStyle/>
        <a:p>
          <a:r>
            <a:rPr lang="en-US" dirty="0"/>
            <a:t>Finance</a:t>
          </a:r>
        </a:p>
      </dgm:t>
    </dgm:pt>
    <dgm:pt modelId="{444F8FD7-B4E4-4F3B-B9D5-F260FF573DE2}" type="parTrans" cxnId="{4CA57F06-8141-4E73-9B8D-45EDE68B3A5A}">
      <dgm:prSet/>
      <dgm:spPr/>
      <dgm:t>
        <a:bodyPr/>
        <a:lstStyle/>
        <a:p>
          <a:endParaRPr lang="en-US"/>
        </a:p>
      </dgm:t>
    </dgm:pt>
    <dgm:pt modelId="{CE0697CE-2A8E-4A17-A479-9D178BF98096}" type="sibTrans" cxnId="{4CA57F06-8141-4E73-9B8D-45EDE68B3A5A}">
      <dgm:prSet/>
      <dgm:spPr/>
      <dgm:t>
        <a:bodyPr/>
        <a:lstStyle/>
        <a:p>
          <a:endParaRPr lang="en-US"/>
        </a:p>
      </dgm:t>
    </dgm:pt>
    <dgm:pt modelId="{2B647E65-5F94-4642-95C6-E8579E43A4E7}">
      <dgm:prSet phldrT="[Text]"/>
      <dgm:spPr/>
      <dgm:t>
        <a:bodyPr/>
        <a:lstStyle/>
        <a:p>
          <a:r>
            <a:rPr lang="en-US" dirty="0"/>
            <a:t>Record keeping</a:t>
          </a:r>
        </a:p>
      </dgm:t>
    </dgm:pt>
    <dgm:pt modelId="{9B1A49D9-B94F-43CD-9ADA-548402CD3303}" type="parTrans" cxnId="{1873C1F3-21AF-4209-B404-A0E9FCD98E0D}">
      <dgm:prSet/>
      <dgm:spPr/>
      <dgm:t>
        <a:bodyPr/>
        <a:lstStyle/>
        <a:p>
          <a:endParaRPr lang="en-US"/>
        </a:p>
      </dgm:t>
    </dgm:pt>
    <dgm:pt modelId="{9A20F8C7-FAF7-43D5-9349-0E835B2B0DB1}" type="sibTrans" cxnId="{1873C1F3-21AF-4209-B404-A0E9FCD98E0D}">
      <dgm:prSet/>
      <dgm:spPr/>
      <dgm:t>
        <a:bodyPr/>
        <a:lstStyle/>
        <a:p>
          <a:endParaRPr lang="en-US"/>
        </a:p>
      </dgm:t>
    </dgm:pt>
    <dgm:pt modelId="{E0B2D6BE-C4A6-473C-AE06-A3E00F44CCE8}">
      <dgm:prSet phldrT="[Text]"/>
      <dgm:spPr/>
      <dgm:t>
        <a:bodyPr/>
        <a:lstStyle/>
        <a:p>
          <a:r>
            <a:rPr lang="en-US" b="1" dirty="0">
              <a:solidFill>
                <a:srgbClr val="FF6600"/>
              </a:solidFill>
            </a:rPr>
            <a:t>Marketing</a:t>
          </a:r>
        </a:p>
      </dgm:t>
    </dgm:pt>
    <dgm:pt modelId="{6C1E23EE-0560-4096-BF85-81873A01E4AE}" type="parTrans" cxnId="{DA52A451-B858-41B2-A41F-2A6D10BC6AF0}">
      <dgm:prSet/>
      <dgm:spPr/>
      <dgm:t>
        <a:bodyPr/>
        <a:lstStyle/>
        <a:p>
          <a:endParaRPr lang="en-US"/>
        </a:p>
      </dgm:t>
    </dgm:pt>
    <dgm:pt modelId="{4B7876CF-F36D-47E7-9E10-CF7E5E383CC5}" type="sibTrans" cxnId="{DA52A451-B858-41B2-A41F-2A6D10BC6AF0}">
      <dgm:prSet/>
      <dgm:spPr/>
      <dgm:t>
        <a:bodyPr/>
        <a:lstStyle/>
        <a:p>
          <a:endParaRPr lang="en-US"/>
        </a:p>
      </dgm:t>
    </dgm:pt>
    <dgm:pt modelId="{F758DD3E-2DB4-44EE-BA78-0A61A5D78B9C}">
      <dgm:prSet phldrT="[Text]"/>
      <dgm:spPr/>
      <dgm:t>
        <a:bodyPr/>
        <a:lstStyle/>
        <a:p>
          <a:r>
            <a:rPr lang="en-US" b="1" dirty="0">
              <a:solidFill>
                <a:srgbClr val="FF6600"/>
              </a:solidFill>
            </a:rPr>
            <a:t>Product</a:t>
          </a:r>
        </a:p>
      </dgm:t>
    </dgm:pt>
    <dgm:pt modelId="{3C92F894-3452-4F8E-93CB-56E60EFF2FBA}" type="parTrans" cxnId="{1B1BDE5C-D5B9-4827-80BA-66D602457A24}">
      <dgm:prSet/>
      <dgm:spPr/>
      <dgm:t>
        <a:bodyPr/>
        <a:lstStyle/>
        <a:p>
          <a:endParaRPr lang="en-US"/>
        </a:p>
      </dgm:t>
    </dgm:pt>
    <dgm:pt modelId="{8A2C9A3C-B5E3-44E9-BD0B-928472EBE40E}" type="sibTrans" cxnId="{1B1BDE5C-D5B9-4827-80BA-66D602457A24}">
      <dgm:prSet/>
      <dgm:spPr/>
      <dgm:t>
        <a:bodyPr/>
        <a:lstStyle/>
        <a:p>
          <a:endParaRPr lang="en-US"/>
        </a:p>
      </dgm:t>
    </dgm:pt>
    <dgm:pt modelId="{5223D04B-EED9-4FAA-ACDA-AE37DBED1A1E}">
      <dgm:prSet phldrT="[Text]"/>
      <dgm:spPr/>
      <dgm:t>
        <a:bodyPr/>
        <a:lstStyle/>
        <a:p>
          <a:r>
            <a:rPr lang="en-US" b="1" dirty="0">
              <a:solidFill>
                <a:srgbClr val="FF6600"/>
              </a:solidFill>
            </a:rPr>
            <a:t>Price</a:t>
          </a:r>
        </a:p>
      </dgm:t>
    </dgm:pt>
    <dgm:pt modelId="{AD0EDD45-F221-4549-8075-F525E58CFC4A}" type="parTrans" cxnId="{BDF91DBE-747B-4AEB-ACCB-A38AB612FEF6}">
      <dgm:prSet/>
      <dgm:spPr/>
      <dgm:t>
        <a:bodyPr/>
        <a:lstStyle/>
        <a:p>
          <a:endParaRPr lang="en-US"/>
        </a:p>
      </dgm:t>
    </dgm:pt>
    <dgm:pt modelId="{C5BC10C7-1151-4547-A1BE-83066A3A1E15}" type="sibTrans" cxnId="{BDF91DBE-747B-4AEB-ACCB-A38AB612FEF6}">
      <dgm:prSet/>
      <dgm:spPr/>
      <dgm:t>
        <a:bodyPr/>
        <a:lstStyle/>
        <a:p>
          <a:endParaRPr lang="en-US"/>
        </a:p>
      </dgm:t>
    </dgm:pt>
    <dgm:pt modelId="{804CD835-4359-40B3-9CB7-B81B275635F3}">
      <dgm:prSet phldrT="[Text]"/>
      <dgm:spPr/>
      <dgm:t>
        <a:bodyPr/>
        <a:lstStyle/>
        <a:p>
          <a:r>
            <a:rPr lang="en-US" b="1" dirty="0">
              <a:solidFill>
                <a:srgbClr val="FF6600"/>
              </a:solidFill>
            </a:rPr>
            <a:t>Place</a:t>
          </a:r>
        </a:p>
      </dgm:t>
    </dgm:pt>
    <dgm:pt modelId="{2C60F79E-D084-4FD1-90BB-2B98332704B7}" type="parTrans" cxnId="{D350A5E5-376A-413B-86FB-ABD47682B897}">
      <dgm:prSet/>
      <dgm:spPr/>
      <dgm:t>
        <a:bodyPr/>
        <a:lstStyle/>
        <a:p>
          <a:endParaRPr lang="en-US"/>
        </a:p>
      </dgm:t>
    </dgm:pt>
    <dgm:pt modelId="{ED6919EF-2267-4CAF-B884-8C2A3117E38F}" type="sibTrans" cxnId="{D350A5E5-376A-413B-86FB-ABD47682B897}">
      <dgm:prSet/>
      <dgm:spPr/>
      <dgm:t>
        <a:bodyPr/>
        <a:lstStyle/>
        <a:p>
          <a:endParaRPr lang="en-US"/>
        </a:p>
      </dgm:t>
    </dgm:pt>
    <dgm:pt modelId="{16D7405A-8CE1-4845-8991-8188E8CDE334}">
      <dgm:prSet phldrT="[Text]"/>
      <dgm:spPr/>
      <dgm:t>
        <a:bodyPr/>
        <a:lstStyle/>
        <a:p>
          <a:r>
            <a:rPr lang="en-US" b="1" dirty="0">
              <a:solidFill>
                <a:srgbClr val="FF6600"/>
              </a:solidFill>
            </a:rPr>
            <a:t>Promotion</a:t>
          </a:r>
        </a:p>
      </dgm:t>
    </dgm:pt>
    <dgm:pt modelId="{DA7829F4-D45C-4355-98FE-428B3A96DE98}" type="parTrans" cxnId="{FFAF0D15-F619-4220-8DAA-55280DC698ED}">
      <dgm:prSet/>
      <dgm:spPr/>
      <dgm:t>
        <a:bodyPr/>
        <a:lstStyle/>
        <a:p>
          <a:endParaRPr lang="en-US"/>
        </a:p>
      </dgm:t>
    </dgm:pt>
    <dgm:pt modelId="{DD25A50B-C937-4E2B-A998-E1AA7875657B}" type="sibTrans" cxnId="{FFAF0D15-F619-4220-8DAA-55280DC698ED}">
      <dgm:prSet/>
      <dgm:spPr/>
      <dgm:t>
        <a:bodyPr/>
        <a:lstStyle/>
        <a:p>
          <a:endParaRPr lang="en-US"/>
        </a:p>
      </dgm:t>
    </dgm:pt>
    <dgm:pt modelId="{28B6001B-FB32-44C6-8AFC-696536742E0B}">
      <dgm:prSet/>
      <dgm:spPr/>
      <dgm:t>
        <a:bodyPr/>
        <a:lstStyle/>
        <a:p>
          <a:r>
            <a:rPr lang="en-US" dirty="0"/>
            <a:t>Recruitment</a:t>
          </a:r>
        </a:p>
      </dgm:t>
    </dgm:pt>
    <dgm:pt modelId="{BD0D804B-AEF4-4CCE-9DEF-E03882F68E9D}" type="parTrans" cxnId="{E35AFB48-0382-486B-A3F8-6A042B9B8C7E}">
      <dgm:prSet/>
      <dgm:spPr/>
      <dgm:t>
        <a:bodyPr/>
        <a:lstStyle/>
        <a:p>
          <a:endParaRPr lang="en-US"/>
        </a:p>
      </dgm:t>
    </dgm:pt>
    <dgm:pt modelId="{FB19DECE-A15C-4C0D-91D3-F39C0B3C60BF}" type="sibTrans" cxnId="{E35AFB48-0382-486B-A3F8-6A042B9B8C7E}">
      <dgm:prSet/>
      <dgm:spPr/>
      <dgm:t>
        <a:bodyPr/>
        <a:lstStyle/>
        <a:p>
          <a:endParaRPr lang="en-US"/>
        </a:p>
      </dgm:t>
    </dgm:pt>
    <dgm:pt modelId="{97B582AA-19F8-454A-80EE-A479D3497817}">
      <dgm:prSet phldrT="[Text]"/>
      <dgm:spPr/>
      <dgm:t>
        <a:bodyPr/>
        <a:lstStyle/>
        <a:p>
          <a:r>
            <a:rPr lang="en-US" dirty="0"/>
            <a:t>Workforce Planning</a:t>
          </a:r>
        </a:p>
      </dgm:t>
    </dgm:pt>
    <dgm:pt modelId="{7AE909F7-42BF-4D09-8722-E76D7D59CA4C}" type="parTrans" cxnId="{A23D25D7-4FB2-4AD9-8308-8B3D0647EDF3}">
      <dgm:prSet/>
      <dgm:spPr/>
      <dgm:t>
        <a:bodyPr/>
        <a:lstStyle/>
        <a:p>
          <a:endParaRPr lang="en-US"/>
        </a:p>
      </dgm:t>
    </dgm:pt>
    <dgm:pt modelId="{998CB582-0B27-4643-93B7-AE58735E660D}" type="sibTrans" cxnId="{A23D25D7-4FB2-4AD9-8308-8B3D0647EDF3}">
      <dgm:prSet/>
      <dgm:spPr/>
      <dgm:t>
        <a:bodyPr/>
        <a:lstStyle/>
        <a:p>
          <a:endParaRPr lang="en-US"/>
        </a:p>
      </dgm:t>
    </dgm:pt>
    <dgm:pt modelId="{EA7644E3-14CB-4103-AB7E-03B749659E73}">
      <dgm:prSet phldrT="[Text]"/>
      <dgm:spPr/>
      <dgm:t>
        <a:bodyPr/>
        <a:lstStyle/>
        <a:p>
          <a:r>
            <a:rPr lang="en-US" dirty="0"/>
            <a:t>New product development</a:t>
          </a:r>
        </a:p>
      </dgm:t>
    </dgm:pt>
    <dgm:pt modelId="{3F64D75A-2EFA-4BBB-9593-3CCB7C164F7E}" type="sibTrans" cxnId="{AE6CEC9A-8C48-4AE6-90FD-4628494447AB}">
      <dgm:prSet/>
      <dgm:spPr/>
      <dgm:t>
        <a:bodyPr/>
        <a:lstStyle/>
        <a:p>
          <a:endParaRPr lang="en-US"/>
        </a:p>
      </dgm:t>
    </dgm:pt>
    <dgm:pt modelId="{3563E407-8001-4952-9947-3CF0989D527A}" type="parTrans" cxnId="{AE6CEC9A-8C48-4AE6-90FD-4628494447AB}">
      <dgm:prSet/>
      <dgm:spPr/>
      <dgm:t>
        <a:bodyPr/>
        <a:lstStyle/>
        <a:p>
          <a:endParaRPr lang="en-US"/>
        </a:p>
      </dgm:t>
    </dgm:pt>
    <dgm:pt modelId="{039F57F6-ACAE-4C71-BEE7-F72FCAFE8F04}">
      <dgm:prSet phldrT="[Text]"/>
      <dgm:spPr/>
      <dgm:t>
        <a:bodyPr/>
        <a:lstStyle/>
        <a:p>
          <a:r>
            <a:rPr lang="en-US" dirty="0"/>
            <a:t>Production techniques</a:t>
          </a:r>
        </a:p>
      </dgm:t>
    </dgm:pt>
    <dgm:pt modelId="{D428745C-DE18-48F1-92D6-C3F4E0EEC37B}" type="parTrans" cxnId="{87721059-1969-42F8-BA80-3E1AB5BF3E23}">
      <dgm:prSet/>
      <dgm:spPr/>
      <dgm:t>
        <a:bodyPr/>
        <a:lstStyle/>
        <a:p>
          <a:endParaRPr lang="en-US"/>
        </a:p>
      </dgm:t>
    </dgm:pt>
    <dgm:pt modelId="{62D13B21-D1BD-47C8-ADB0-7EBCAD307F7E}" type="sibTrans" cxnId="{87721059-1969-42F8-BA80-3E1AB5BF3E23}">
      <dgm:prSet/>
      <dgm:spPr/>
      <dgm:t>
        <a:bodyPr/>
        <a:lstStyle/>
        <a:p>
          <a:endParaRPr lang="en-US"/>
        </a:p>
      </dgm:t>
    </dgm:pt>
    <dgm:pt modelId="{DFDD8C30-A589-46A0-B97B-9AE3A6019852}">
      <dgm:prSet phldrT="[Text]"/>
      <dgm:spPr/>
      <dgm:t>
        <a:bodyPr/>
        <a:lstStyle/>
        <a:p>
          <a:r>
            <a:rPr lang="en-US" dirty="0"/>
            <a:t>Quality</a:t>
          </a:r>
        </a:p>
      </dgm:t>
    </dgm:pt>
    <dgm:pt modelId="{C1FE1500-5A95-454C-8D0B-77385D66A597}" type="parTrans" cxnId="{9AEC30DE-DFDA-41AD-82E2-0A5FC4F39C8A}">
      <dgm:prSet/>
      <dgm:spPr/>
      <dgm:t>
        <a:bodyPr/>
        <a:lstStyle/>
        <a:p>
          <a:endParaRPr lang="en-US"/>
        </a:p>
      </dgm:t>
    </dgm:pt>
    <dgm:pt modelId="{ACE0E27F-4DFD-4350-BEE8-0293F882A84D}" type="sibTrans" cxnId="{9AEC30DE-DFDA-41AD-82E2-0A5FC4F39C8A}">
      <dgm:prSet/>
      <dgm:spPr/>
      <dgm:t>
        <a:bodyPr/>
        <a:lstStyle/>
        <a:p>
          <a:endParaRPr lang="en-US"/>
        </a:p>
      </dgm:t>
    </dgm:pt>
    <dgm:pt modelId="{F2A34DA7-1F55-47FA-BA96-7B2EF650CF17}">
      <dgm:prSet phldrT="[Text]"/>
      <dgm:spPr/>
      <dgm:t>
        <a:bodyPr/>
        <a:lstStyle/>
        <a:p>
          <a:r>
            <a:rPr lang="en-US" dirty="0"/>
            <a:t>Financial Accounts</a:t>
          </a:r>
        </a:p>
      </dgm:t>
    </dgm:pt>
    <dgm:pt modelId="{FF0E26DB-9390-4256-B2DA-408A9FEBBC05}" type="parTrans" cxnId="{00254A40-576E-4C35-BEDC-67BCBD95D00D}">
      <dgm:prSet/>
      <dgm:spPr/>
      <dgm:t>
        <a:bodyPr/>
        <a:lstStyle/>
        <a:p>
          <a:endParaRPr lang="en-US"/>
        </a:p>
      </dgm:t>
    </dgm:pt>
    <dgm:pt modelId="{992B7D0A-DE2C-46A3-A194-B02BD881677D}" type="sibTrans" cxnId="{00254A40-576E-4C35-BEDC-67BCBD95D00D}">
      <dgm:prSet/>
      <dgm:spPr/>
      <dgm:t>
        <a:bodyPr/>
        <a:lstStyle/>
        <a:p>
          <a:endParaRPr lang="en-US"/>
        </a:p>
      </dgm:t>
    </dgm:pt>
    <dgm:pt modelId="{DF43DE7B-D0E1-4A34-9236-BD601373B841}">
      <dgm:prSet phldrT="[Text]"/>
      <dgm:spPr/>
      <dgm:t>
        <a:bodyPr/>
        <a:lstStyle/>
        <a:p>
          <a:endParaRPr lang="en-US" dirty="0"/>
        </a:p>
      </dgm:t>
    </dgm:pt>
    <dgm:pt modelId="{7D684E00-EC1B-404C-BE81-3F610BBB9A49}" type="parTrans" cxnId="{CBE7208B-A573-42DA-BC8D-62B62CDCF7CD}">
      <dgm:prSet/>
      <dgm:spPr/>
      <dgm:t>
        <a:bodyPr/>
        <a:lstStyle/>
        <a:p>
          <a:endParaRPr lang="en-US"/>
        </a:p>
      </dgm:t>
    </dgm:pt>
    <dgm:pt modelId="{2EB3F9DD-8FE2-4E14-B3F4-7A8E3A1CCF74}" type="sibTrans" cxnId="{CBE7208B-A573-42DA-BC8D-62B62CDCF7CD}">
      <dgm:prSet/>
      <dgm:spPr/>
      <dgm:t>
        <a:bodyPr/>
        <a:lstStyle/>
        <a:p>
          <a:endParaRPr lang="en-US"/>
        </a:p>
      </dgm:t>
    </dgm:pt>
    <dgm:pt modelId="{83DA9C91-C7F8-4F16-A7A5-C2BBC955B6D0}">
      <dgm:prSet phldrT="[Text]"/>
      <dgm:spPr/>
      <dgm:t>
        <a:bodyPr/>
        <a:lstStyle/>
        <a:p>
          <a:r>
            <a:rPr lang="en-US" dirty="0"/>
            <a:t>Budgeting</a:t>
          </a:r>
        </a:p>
      </dgm:t>
    </dgm:pt>
    <dgm:pt modelId="{E3E57507-2FC1-460E-99A2-E18FB18D429D}" type="parTrans" cxnId="{E937053F-E19F-4B47-8ECA-D4CB03CBB518}">
      <dgm:prSet/>
      <dgm:spPr/>
      <dgm:t>
        <a:bodyPr/>
        <a:lstStyle/>
        <a:p>
          <a:endParaRPr lang="en-US"/>
        </a:p>
      </dgm:t>
    </dgm:pt>
    <dgm:pt modelId="{288A3541-201E-4E67-9111-1BC011BE5832}" type="sibTrans" cxnId="{E937053F-E19F-4B47-8ECA-D4CB03CBB518}">
      <dgm:prSet/>
      <dgm:spPr/>
      <dgm:t>
        <a:bodyPr/>
        <a:lstStyle/>
        <a:p>
          <a:endParaRPr lang="en-US"/>
        </a:p>
      </dgm:t>
    </dgm:pt>
    <dgm:pt modelId="{17F73C82-26AB-4A3A-9B44-14E39492EB02}" type="pres">
      <dgm:prSet presAssocID="{F1C19AB7-E3FC-4D4C-96C2-B1D72FF5113C}" presName="Name0" presStyleCnt="0">
        <dgm:presLayoutVars>
          <dgm:dir/>
          <dgm:resizeHandles val="exact"/>
        </dgm:presLayoutVars>
      </dgm:prSet>
      <dgm:spPr/>
    </dgm:pt>
    <dgm:pt modelId="{2F80FAF1-B3F2-46FF-8B41-5460E040654B}" type="pres">
      <dgm:prSet presAssocID="{1CCBBDFA-8CBF-412F-BE29-41448B619BFA}" presName="node" presStyleLbl="node1" presStyleIdx="0" presStyleCnt="4">
        <dgm:presLayoutVars>
          <dgm:bulletEnabled val="1"/>
        </dgm:presLayoutVars>
      </dgm:prSet>
      <dgm:spPr/>
    </dgm:pt>
    <dgm:pt modelId="{B28C98B7-D475-44ED-B6C6-51DD69854185}" type="pres">
      <dgm:prSet presAssocID="{922592E5-60FA-47B9-AB14-377A0D49AF1D}" presName="sibTrans" presStyleCnt="0"/>
      <dgm:spPr/>
    </dgm:pt>
    <dgm:pt modelId="{5BD4B228-6991-435A-A76E-C44AF5AFA4E0}" type="pres">
      <dgm:prSet presAssocID="{4C0BF654-0A96-49AC-AAC7-D84FE98DF5BC}" presName="node" presStyleLbl="node1" presStyleIdx="1" presStyleCnt="4">
        <dgm:presLayoutVars>
          <dgm:bulletEnabled val="1"/>
        </dgm:presLayoutVars>
      </dgm:prSet>
      <dgm:spPr/>
    </dgm:pt>
    <dgm:pt modelId="{6FE474F5-81D4-4C9D-8576-40300A3781B3}" type="pres">
      <dgm:prSet presAssocID="{B789C0C0-6561-4EB1-821B-1348A081E9F8}" presName="sibTrans" presStyleCnt="0"/>
      <dgm:spPr/>
    </dgm:pt>
    <dgm:pt modelId="{1B11F994-35CF-46A4-B13C-0112757955FD}" type="pres">
      <dgm:prSet presAssocID="{531ECA3F-BEA3-42FE-A860-16571F1BE95B}" presName="node" presStyleLbl="node1" presStyleIdx="2" presStyleCnt="4">
        <dgm:presLayoutVars>
          <dgm:bulletEnabled val="1"/>
        </dgm:presLayoutVars>
      </dgm:prSet>
      <dgm:spPr/>
    </dgm:pt>
    <dgm:pt modelId="{417090B7-B518-4053-B5FF-C7D213960D38}" type="pres">
      <dgm:prSet presAssocID="{CE0697CE-2A8E-4A17-A479-9D178BF98096}" presName="sibTrans" presStyleCnt="0"/>
      <dgm:spPr/>
    </dgm:pt>
    <dgm:pt modelId="{5C1F43D8-50D9-4BF4-A70E-33250187D9C3}" type="pres">
      <dgm:prSet presAssocID="{E0B2D6BE-C4A6-473C-AE06-A3E00F44CCE8}" presName="node" presStyleLbl="node1" presStyleIdx="3" presStyleCnt="4">
        <dgm:presLayoutVars>
          <dgm:bulletEnabled val="1"/>
        </dgm:presLayoutVars>
      </dgm:prSet>
      <dgm:spPr/>
    </dgm:pt>
  </dgm:ptLst>
  <dgm:cxnLst>
    <dgm:cxn modelId="{4CA57F06-8141-4E73-9B8D-45EDE68B3A5A}" srcId="{F1C19AB7-E3FC-4D4C-96C2-B1D72FF5113C}" destId="{531ECA3F-BEA3-42FE-A860-16571F1BE95B}" srcOrd="2" destOrd="0" parTransId="{444F8FD7-B4E4-4F3B-B9D5-F260FF573DE2}" sibTransId="{CE0697CE-2A8E-4A17-A479-9D178BF98096}"/>
    <dgm:cxn modelId="{91B97007-1E64-4B81-B262-DD103872BE48}" type="presOf" srcId="{5223D04B-EED9-4FAA-ACDA-AE37DBED1A1E}" destId="{5C1F43D8-50D9-4BF4-A70E-33250187D9C3}" srcOrd="0" destOrd="2" presId="urn:microsoft.com/office/officeart/2005/8/layout/hList6"/>
    <dgm:cxn modelId="{FFAF0D15-F619-4220-8DAA-55280DC698ED}" srcId="{E0B2D6BE-C4A6-473C-AE06-A3E00F44CCE8}" destId="{16D7405A-8CE1-4845-8991-8188E8CDE334}" srcOrd="3" destOrd="0" parTransId="{DA7829F4-D45C-4355-98FE-428B3A96DE98}" sibTransId="{DD25A50B-C937-4E2B-A998-E1AA7875657B}"/>
    <dgm:cxn modelId="{F0305026-E8D3-4DEA-870F-EA9339D5E6AA}" type="presOf" srcId="{804CD835-4359-40B3-9CB7-B81B275635F3}" destId="{5C1F43D8-50D9-4BF4-A70E-33250187D9C3}" srcOrd="0" destOrd="3" presId="urn:microsoft.com/office/officeart/2005/8/layout/hList6"/>
    <dgm:cxn modelId="{B24D7328-F9E7-4FAF-8A86-0F2868E2178C}" type="presOf" srcId="{97B582AA-19F8-454A-80EE-A479D3497817}" destId="{5BD4B228-6991-435A-A76E-C44AF5AFA4E0}" srcOrd="0" destOrd="3" presId="urn:microsoft.com/office/officeart/2005/8/layout/hList6"/>
    <dgm:cxn modelId="{73CDC329-23A6-427F-9144-51000B771A38}" type="presOf" srcId="{4C0BF654-0A96-49AC-AAC7-D84FE98DF5BC}" destId="{5BD4B228-6991-435A-A76E-C44AF5AFA4E0}" srcOrd="0" destOrd="0" presId="urn:microsoft.com/office/officeart/2005/8/layout/hList6"/>
    <dgm:cxn modelId="{E937053F-E19F-4B47-8ECA-D4CB03CBB518}" srcId="{531ECA3F-BEA3-42FE-A860-16571F1BE95B}" destId="{83DA9C91-C7F8-4F16-A7A5-C2BBC955B6D0}" srcOrd="1" destOrd="0" parTransId="{E3E57507-2FC1-460E-99A2-E18FB18D429D}" sibTransId="{288A3541-201E-4E67-9111-1BC011BE5832}"/>
    <dgm:cxn modelId="{00254A40-576E-4C35-BEDC-67BCBD95D00D}" srcId="{531ECA3F-BEA3-42FE-A860-16571F1BE95B}" destId="{F2A34DA7-1F55-47FA-BA96-7B2EF650CF17}" srcOrd="2" destOrd="0" parTransId="{FF0E26DB-9390-4256-B2DA-408A9FEBBC05}" sibTransId="{992B7D0A-DE2C-46A3-A194-B02BD881677D}"/>
    <dgm:cxn modelId="{1B1BDE5C-D5B9-4827-80BA-66D602457A24}" srcId="{E0B2D6BE-C4A6-473C-AE06-A3E00F44CCE8}" destId="{F758DD3E-2DB4-44EE-BA78-0A61A5D78B9C}" srcOrd="0" destOrd="0" parTransId="{3C92F894-3452-4F8E-93CB-56E60EFF2FBA}" sibTransId="{8A2C9A3C-B5E3-44E9-BD0B-928472EBE40E}"/>
    <dgm:cxn modelId="{85139E5D-03F9-41EA-AF61-D1F1B57688F1}" type="presOf" srcId="{CE2396D4-F404-4D58-B08A-113F3182D03E}" destId="{5BD4B228-6991-435A-A76E-C44AF5AFA4E0}" srcOrd="0" destOrd="2" presId="urn:microsoft.com/office/officeart/2005/8/layout/hList6"/>
    <dgm:cxn modelId="{85392741-61DD-40A4-9026-92FC275AC14C}" srcId="{F1C19AB7-E3FC-4D4C-96C2-B1D72FF5113C}" destId="{4C0BF654-0A96-49AC-AAC7-D84FE98DF5BC}" srcOrd="1" destOrd="0" parTransId="{7BE40D0C-D96C-4C4B-BC84-35B3B674B65F}" sibTransId="{B789C0C0-6561-4EB1-821B-1348A081E9F8}"/>
    <dgm:cxn modelId="{CD9E4B41-D137-4119-BB16-996583402278}" type="presOf" srcId="{531ECA3F-BEA3-42FE-A860-16571F1BE95B}" destId="{1B11F994-35CF-46A4-B13C-0112757955FD}" srcOrd="0" destOrd="0" presId="urn:microsoft.com/office/officeart/2005/8/layout/hList6"/>
    <dgm:cxn modelId="{E35AFB48-0382-486B-A3F8-6A042B9B8C7E}" srcId="{4C0BF654-0A96-49AC-AAC7-D84FE98DF5BC}" destId="{28B6001B-FB32-44C6-8AFC-696536742E0B}" srcOrd="0" destOrd="0" parTransId="{BD0D804B-AEF4-4CCE-9DEF-E03882F68E9D}" sibTransId="{FB19DECE-A15C-4C0D-91D3-F39C0B3C60BF}"/>
    <dgm:cxn modelId="{A763E06C-1C04-4F65-ADBB-8E1A3CA5845D}" type="presOf" srcId="{28B6001B-FB32-44C6-8AFC-696536742E0B}" destId="{5BD4B228-6991-435A-A76E-C44AF5AFA4E0}" srcOrd="0" destOrd="1" presId="urn:microsoft.com/office/officeart/2005/8/layout/hList6"/>
    <dgm:cxn modelId="{DA52A451-B858-41B2-A41F-2A6D10BC6AF0}" srcId="{F1C19AB7-E3FC-4D4C-96C2-B1D72FF5113C}" destId="{E0B2D6BE-C4A6-473C-AE06-A3E00F44CCE8}" srcOrd="3" destOrd="0" parTransId="{6C1E23EE-0560-4096-BF85-81873A01E4AE}" sibTransId="{4B7876CF-F36D-47E7-9E10-CF7E5E383CC5}"/>
    <dgm:cxn modelId="{D9A70954-683C-42DA-9B13-11C7FF05FBAD}" type="presOf" srcId="{E0B2D6BE-C4A6-473C-AE06-A3E00F44CCE8}" destId="{5C1F43D8-50D9-4BF4-A70E-33250187D9C3}" srcOrd="0" destOrd="0" presId="urn:microsoft.com/office/officeart/2005/8/layout/hList6"/>
    <dgm:cxn modelId="{F4DD0079-3D99-49C6-ADD0-DD2150266A52}" type="presOf" srcId="{1CCBBDFA-8CBF-412F-BE29-41448B619BFA}" destId="{2F80FAF1-B3F2-46FF-8B41-5460E040654B}" srcOrd="0" destOrd="0" presId="urn:microsoft.com/office/officeart/2005/8/layout/hList6"/>
    <dgm:cxn modelId="{87721059-1969-42F8-BA80-3E1AB5BF3E23}" srcId="{1CCBBDFA-8CBF-412F-BE29-41448B619BFA}" destId="{039F57F6-ACAE-4C71-BEE7-F72FCAFE8F04}" srcOrd="1" destOrd="0" parTransId="{D428745C-DE18-48F1-92D6-C3F4E0EEC37B}" sibTransId="{62D13B21-D1BD-47C8-ADB0-7EBCAD307F7E}"/>
    <dgm:cxn modelId="{F9CCA87D-A8B2-49DC-9254-33AC65A95924}" type="presOf" srcId="{83DA9C91-C7F8-4F16-A7A5-C2BBC955B6D0}" destId="{1B11F994-35CF-46A4-B13C-0112757955FD}" srcOrd="0" destOrd="2" presId="urn:microsoft.com/office/officeart/2005/8/layout/hList6"/>
    <dgm:cxn modelId="{6EA15984-3B8E-4972-B4BB-2718AD9A2313}" type="presOf" srcId="{F2A34DA7-1F55-47FA-BA96-7B2EF650CF17}" destId="{1B11F994-35CF-46A4-B13C-0112757955FD}" srcOrd="0" destOrd="3" presId="urn:microsoft.com/office/officeart/2005/8/layout/hList6"/>
    <dgm:cxn modelId="{CBE7208B-A573-42DA-BC8D-62B62CDCF7CD}" srcId="{531ECA3F-BEA3-42FE-A860-16571F1BE95B}" destId="{DF43DE7B-D0E1-4A34-9236-BD601373B841}" srcOrd="3" destOrd="0" parTransId="{7D684E00-EC1B-404C-BE81-3F610BBB9A49}" sibTransId="{2EB3F9DD-8FE2-4E14-B3F4-7A8E3A1CCF74}"/>
    <dgm:cxn modelId="{AE6CEC9A-8C48-4AE6-90FD-4628494447AB}" srcId="{1CCBBDFA-8CBF-412F-BE29-41448B619BFA}" destId="{EA7644E3-14CB-4103-AB7E-03B749659E73}" srcOrd="0" destOrd="0" parTransId="{3563E407-8001-4952-9947-3CF0989D527A}" sibTransId="{3F64D75A-2EFA-4BBB-9593-3CCB7C164F7E}"/>
    <dgm:cxn modelId="{7E9635A2-929C-4029-B745-2C8013B565CA}" type="presOf" srcId="{2B647E65-5F94-4642-95C6-E8579E43A4E7}" destId="{1B11F994-35CF-46A4-B13C-0112757955FD}" srcOrd="0" destOrd="1" presId="urn:microsoft.com/office/officeart/2005/8/layout/hList6"/>
    <dgm:cxn modelId="{AFD641A4-6398-4F78-9037-8A8C6A3C9589}" type="presOf" srcId="{16D7405A-8CE1-4845-8991-8188E8CDE334}" destId="{5C1F43D8-50D9-4BF4-A70E-33250187D9C3}" srcOrd="0" destOrd="4" presId="urn:microsoft.com/office/officeart/2005/8/layout/hList6"/>
    <dgm:cxn modelId="{BDF91DBE-747B-4AEB-ACCB-A38AB612FEF6}" srcId="{E0B2D6BE-C4A6-473C-AE06-A3E00F44CCE8}" destId="{5223D04B-EED9-4FAA-ACDA-AE37DBED1A1E}" srcOrd="1" destOrd="0" parTransId="{AD0EDD45-F221-4549-8075-F525E58CFC4A}" sibTransId="{C5BC10C7-1151-4547-A1BE-83066A3A1E15}"/>
    <dgm:cxn modelId="{E3040DC2-1415-4434-817F-5D018F38CA26}" type="presOf" srcId="{EA7644E3-14CB-4103-AB7E-03B749659E73}" destId="{2F80FAF1-B3F2-46FF-8B41-5460E040654B}" srcOrd="0" destOrd="1" presId="urn:microsoft.com/office/officeart/2005/8/layout/hList6"/>
    <dgm:cxn modelId="{8D5568C2-6782-4854-B0CD-69445092AB58}" type="presOf" srcId="{DFDD8C30-A589-46A0-B97B-9AE3A6019852}" destId="{2F80FAF1-B3F2-46FF-8B41-5460E040654B}" srcOrd="0" destOrd="3" presId="urn:microsoft.com/office/officeart/2005/8/layout/hList6"/>
    <dgm:cxn modelId="{FA5F1BD7-1461-42C3-AAE3-D9161EB2360B}" srcId="{4C0BF654-0A96-49AC-AAC7-D84FE98DF5BC}" destId="{CE2396D4-F404-4D58-B08A-113F3182D03E}" srcOrd="1" destOrd="0" parTransId="{8CA634F6-6D24-4F67-B1F6-AE4E2A167F95}" sibTransId="{7B478E91-ACF4-4326-8F5C-557E44B49D44}"/>
    <dgm:cxn modelId="{A23D25D7-4FB2-4AD9-8308-8B3D0647EDF3}" srcId="{4C0BF654-0A96-49AC-AAC7-D84FE98DF5BC}" destId="{97B582AA-19F8-454A-80EE-A479D3497817}" srcOrd="2" destOrd="0" parTransId="{7AE909F7-42BF-4D09-8722-E76D7D59CA4C}" sibTransId="{998CB582-0B27-4643-93B7-AE58735E660D}"/>
    <dgm:cxn modelId="{DEF237D7-677D-4EA5-BA44-3D4C05682220}" type="presOf" srcId="{F1C19AB7-E3FC-4D4C-96C2-B1D72FF5113C}" destId="{17F73C82-26AB-4A3A-9B44-14E39492EB02}" srcOrd="0" destOrd="0" presId="urn:microsoft.com/office/officeart/2005/8/layout/hList6"/>
    <dgm:cxn modelId="{9AEC30DE-DFDA-41AD-82E2-0A5FC4F39C8A}" srcId="{1CCBBDFA-8CBF-412F-BE29-41448B619BFA}" destId="{DFDD8C30-A589-46A0-B97B-9AE3A6019852}" srcOrd="2" destOrd="0" parTransId="{C1FE1500-5A95-454C-8D0B-77385D66A597}" sibTransId="{ACE0E27F-4DFD-4350-BEE8-0293F882A84D}"/>
    <dgm:cxn modelId="{D350A5E5-376A-413B-86FB-ABD47682B897}" srcId="{E0B2D6BE-C4A6-473C-AE06-A3E00F44CCE8}" destId="{804CD835-4359-40B3-9CB7-B81B275635F3}" srcOrd="2" destOrd="0" parTransId="{2C60F79E-D084-4FD1-90BB-2B98332704B7}" sibTransId="{ED6919EF-2267-4CAF-B884-8C2A3117E38F}"/>
    <dgm:cxn modelId="{1D19B3E6-63F5-42E4-880C-490591C26976}" type="presOf" srcId="{039F57F6-ACAE-4C71-BEE7-F72FCAFE8F04}" destId="{2F80FAF1-B3F2-46FF-8B41-5460E040654B}" srcOrd="0" destOrd="2" presId="urn:microsoft.com/office/officeart/2005/8/layout/hList6"/>
    <dgm:cxn modelId="{333741EB-D4FC-40E7-9DCB-C31FD198BA2C}" type="presOf" srcId="{F758DD3E-2DB4-44EE-BA78-0A61A5D78B9C}" destId="{5C1F43D8-50D9-4BF4-A70E-33250187D9C3}" srcOrd="0" destOrd="1" presId="urn:microsoft.com/office/officeart/2005/8/layout/hList6"/>
    <dgm:cxn modelId="{80EFD7F1-F650-4C3C-B855-E98BFB2AE8CC}" type="presOf" srcId="{DF43DE7B-D0E1-4A34-9236-BD601373B841}" destId="{1B11F994-35CF-46A4-B13C-0112757955FD}" srcOrd="0" destOrd="4" presId="urn:microsoft.com/office/officeart/2005/8/layout/hList6"/>
    <dgm:cxn modelId="{1873C1F3-21AF-4209-B404-A0E9FCD98E0D}" srcId="{531ECA3F-BEA3-42FE-A860-16571F1BE95B}" destId="{2B647E65-5F94-4642-95C6-E8579E43A4E7}" srcOrd="0" destOrd="0" parTransId="{9B1A49D9-B94F-43CD-9ADA-548402CD3303}" sibTransId="{9A20F8C7-FAF7-43D5-9349-0E835B2B0DB1}"/>
    <dgm:cxn modelId="{24B524FB-3A64-4005-9A4F-DC50C56F3815}" srcId="{F1C19AB7-E3FC-4D4C-96C2-B1D72FF5113C}" destId="{1CCBBDFA-8CBF-412F-BE29-41448B619BFA}" srcOrd="0" destOrd="0" parTransId="{F53D2095-F2CD-4D3B-AEAE-BE5E73256AA4}" sibTransId="{922592E5-60FA-47B9-AB14-377A0D49AF1D}"/>
    <dgm:cxn modelId="{9A322AA7-59B5-4032-BCF5-CF73ACBF6A05}" type="presParOf" srcId="{17F73C82-26AB-4A3A-9B44-14E39492EB02}" destId="{2F80FAF1-B3F2-46FF-8B41-5460E040654B}" srcOrd="0" destOrd="0" presId="urn:microsoft.com/office/officeart/2005/8/layout/hList6"/>
    <dgm:cxn modelId="{091CC92C-3117-4722-BE2C-D0DF1E2EBAEF}" type="presParOf" srcId="{17F73C82-26AB-4A3A-9B44-14E39492EB02}" destId="{B28C98B7-D475-44ED-B6C6-51DD69854185}" srcOrd="1" destOrd="0" presId="urn:microsoft.com/office/officeart/2005/8/layout/hList6"/>
    <dgm:cxn modelId="{6D42A520-CAB8-4E3F-9330-CF1F1CA863AF}" type="presParOf" srcId="{17F73C82-26AB-4A3A-9B44-14E39492EB02}" destId="{5BD4B228-6991-435A-A76E-C44AF5AFA4E0}" srcOrd="2" destOrd="0" presId="urn:microsoft.com/office/officeart/2005/8/layout/hList6"/>
    <dgm:cxn modelId="{56AC8924-0A29-4971-9913-0468D8239717}" type="presParOf" srcId="{17F73C82-26AB-4A3A-9B44-14E39492EB02}" destId="{6FE474F5-81D4-4C9D-8576-40300A3781B3}" srcOrd="3" destOrd="0" presId="urn:microsoft.com/office/officeart/2005/8/layout/hList6"/>
    <dgm:cxn modelId="{E7C299E1-189C-4EB0-8A90-6789731BA890}" type="presParOf" srcId="{17F73C82-26AB-4A3A-9B44-14E39492EB02}" destId="{1B11F994-35CF-46A4-B13C-0112757955FD}" srcOrd="4" destOrd="0" presId="urn:microsoft.com/office/officeart/2005/8/layout/hList6"/>
    <dgm:cxn modelId="{26363CE2-0230-483E-A16D-C448DDF4BCAC}" type="presParOf" srcId="{17F73C82-26AB-4A3A-9B44-14E39492EB02}" destId="{417090B7-B518-4053-B5FF-C7D213960D38}" srcOrd="5" destOrd="0" presId="urn:microsoft.com/office/officeart/2005/8/layout/hList6"/>
    <dgm:cxn modelId="{48EF6C81-46F8-4506-A852-1A522AB7D4D9}" type="presParOf" srcId="{17F73C82-26AB-4A3A-9B44-14E39492EB02}" destId="{5C1F43D8-50D9-4BF4-A70E-33250187D9C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99624-3D76-4C68-A12C-C189EFBF74B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E1D293D-16B2-4344-BDD2-DC7DCD6BD1B7}">
      <dgm:prSet/>
      <dgm:spPr/>
      <dgm:t>
        <a:bodyPr/>
        <a:lstStyle/>
        <a:p>
          <a:r>
            <a:rPr lang="en-GB"/>
            <a:t>Identifying needs (market research)</a:t>
          </a:r>
          <a:endParaRPr lang="en-US"/>
        </a:p>
      </dgm:t>
    </dgm:pt>
    <dgm:pt modelId="{7DD4438C-8BE8-47E6-A0A9-2FF31B17CD4C}" type="parTrans" cxnId="{B32ADFBE-EFCD-47DA-8D62-AEE9EB51C80D}">
      <dgm:prSet/>
      <dgm:spPr/>
      <dgm:t>
        <a:bodyPr/>
        <a:lstStyle/>
        <a:p>
          <a:endParaRPr lang="en-US"/>
        </a:p>
      </dgm:t>
    </dgm:pt>
    <dgm:pt modelId="{94C29F7A-84BC-417A-9BD9-BB2B408BB310}" type="sibTrans" cxnId="{B32ADFBE-EFCD-47DA-8D62-AEE9EB51C80D}">
      <dgm:prSet/>
      <dgm:spPr/>
      <dgm:t>
        <a:bodyPr/>
        <a:lstStyle/>
        <a:p>
          <a:endParaRPr lang="en-US"/>
        </a:p>
      </dgm:t>
    </dgm:pt>
    <dgm:pt modelId="{469A8F17-057B-4F26-AD0B-1A9441B87645}">
      <dgm:prSet/>
      <dgm:spPr/>
      <dgm:t>
        <a:bodyPr/>
        <a:lstStyle/>
        <a:p>
          <a:r>
            <a:rPr lang="en-GB"/>
            <a:t>Brand development</a:t>
          </a:r>
          <a:endParaRPr lang="en-US"/>
        </a:p>
      </dgm:t>
    </dgm:pt>
    <dgm:pt modelId="{32BAC3DF-46AD-44DD-999B-081955855D25}" type="parTrans" cxnId="{7414AA0C-110E-416B-AFDF-B54EAA677CE9}">
      <dgm:prSet/>
      <dgm:spPr/>
      <dgm:t>
        <a:bodyPr/>
        <a:lstStyle/>
        <a:p>
          <a:endParaRPr lang="en-US"/>
        </a:p>
      </dgm:t>
    </dgm:pt>
    <dgm:pt modelId="{4DE81DA2-AE1D-48C9-A052-9553E37B4EFA}" type="sibTrans" cxnId="{7414AA0C-110E-416B-AFDF-B54EAA677CE9}">
      <dgm:prSet/>
      <dgm:spPr/>
      <dgm:t>
        <a:bodyPr/>
        <a:lstStyle/>
        <a:p>
          <a:endParaRPr lang="en-US"/>
        </a:p>
      </dgm:t>
    </dgm:pt>
    <dgm:pt modelId="{580BBA4B-7959-4320-8B59-C17BF762DBDD}">
      <dgm:prSet/>
      <dgm:spPr/>
      <dgm:t>
        <a:bodyPr/>
        <a:lstStyle/>
        <a:p>
          <a:r>
            <a:rPr lang="en-GB"/>
            <a:t>Promoting products/services</a:t>
          </a:r>
          <a:endParaRPr lang="en-US"/>
        </a:p>
      </dgm:t>
    </dgm:pt>
    <dgm:pt modelId="{659B27E0-8E0B-4D00-8B75-03F3EA9D30FB}" type="parTrans" cxnId="{F41F484B-BE5E-41CC-A908-61CECCA71ADD}">
      <dgm:prSet/>
      <dgm:spPr/>
      <dgm:t>
        <a:bodyPr/>
        <a:lstStyle/>
        <a:p>
          <a:endParaRPr lang="en-US"/>
        </a:p>
      </dgm:t>
    </dgm:pt>
    <dgm:pt modelId="{7DF8C5B2-669B-4E7C-BF6A-B6143202D8FE}" type="sibTrans" cxnId="{F41F484B-BE5E-41CC-A908-61CECCA71ADD}">
      <dgm:prSet/>
      <dgm:spPr/>
      <dgm:t>
        <a:bodyPr/>
        <a:lstStyle/>
        <a:p>
          <a:endParaRPr lang="en-US"/>
        </a:p>
      </dgm:t>
    </dgm:pt>
    <dgm:pt modelId="{8EFDB478-D675-4BD7-A0DA-A1ADC68A37A5}">
      <dgm:prSet/>
      <dgm:spPr/>
      <dgm:t>
        <a:bodyPr/>
        <a:lstStyle/>
        <a:p>
          <a:r>
            <a:rPr lang="en-GB"/>
            <a:t>Pricing strategies</a:t>
          </a:r>
          <a:endParaRPr lang="en-US"/>
        </a:p>
      </dgm:t>
    </dgm:pt>
    <dgm:pt modelId="{CF3AC843-5192-42C3-AA3B-90A7B5C1C724}" type="parTrans" cxnId="{133E5660-84A6-48A9-A4D4-4D7D7C6E02A1}">
      <dgm:prSet/>
      <dgm:spPr/>
      <dgm:t>
        <a:bodyPr/>
        <a:lstStyle/>
        <a:p>
          <a:endParaRPr lang="en-US"/>
        </a:p>
      </dgm:t>
    </dgm:pt>
    <dgm:pt modelId="{58CFD6A2-3C26-42D7-8031-CA2F0A6B313B}" type="sibTrans" cxnId="{133E5660-84A6-48A9-A4D4-4D7D7C6E02A1}">
      <dgm:prSet/>
      <dgm:spPr/>
      <dgm:t>
        <a:bodyPr/>
        <a:lstStyle/>
        <a:p>
          <a:endParaRPr lang="en-US"/>
        </a:p>
      </dgm:t>
    </dgm:pt>
    <dgm:pt modelId="{071DB750-B9A9-4C82-9AA3-4C25544D9660}">
      <dgm:prSet/>
      <dgm:spPr/>
      <dgm:t>
        <a:bodyPr/>
        <a:lstStyle/>
        <a:p>
          <a:r>
            <a:rPr lang="en-GB"/>
            <a:t>Place and Distribution</a:t>
          </a:r>
          <a:endParaRPr lang="en-US"/>
        </a:p>
      </dgm:t>
    </dgm:pt>
    <dgm:pt modelId="{A0F4A6FC-EEDA-4AA7-9019-B5247B235484}" type="parTrans" cxnId="{0C5914D6-FAEF-438E-9905-67C19DE3A07F}">
      <dgm:prSet/>
      <dgm:spPr/>
      <dgm:t>
        <a:bodyPr/>
        <a:lstStyle/>
        <a:p>
          <a:endParaRPr lang="en-US"/>
        </a:p>
      </dgm:t>
    </dgm:pt>
    <dgm:pt modelId="{F7DB1FFD-0DB5-4ECD-8057-7BD79F4AC71A}" type="sibTrans" cxnId="{0C5914D6-FAEF-438E-9905-67C19DE3A07F}">
      <dgm:prSet/>
      <dgm:spPr/>
      <dgm:t>
        <a:bodyPr/>
        <a:lstStyle/>
        <a:p>
          <a:endParaRPr lang="en-US"/>
        </a:p>
      </dgm:t>
    </dgm:pt>
    <dgm:pt modelId="{01A95F91-0E20-C64A-BA69-348BC953A410}" type="pres">
      <dgm:prSet presAssocID="{10B99624-3D76-4C68-A12C-C189EFBF74BF}" presName="linear" presStyleCnt="0">
        <dgm:presLayoutVars>
          <dgm:animLvl val="lvl"/>
          <dgm:resizeHandles val="exact"/>
        </dgm:presLayoutVars>
      </dgm:prSet>
      <dgm:spPr/>
    </dgm:pt>
    <dgm:pt modelId="{DAC43905-B1C8-F348-AE39-AEA8D5B82108}" type="pres">
      <dgm:prSet presAssocID="{EE1D293D-16B2-4344-BDD2-DC7DCD6BD1B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6B90CA3-691C-9844-947E-E2786E36049B}" type="pres">
      <dgm:prSet presAssocID="{94C29F7A-84BC-417A-9BD9-BB2B408BB310}" presName="spacer" presStyleCnt="0"/>
      <dgm:spPr/>
    </dgm:pt>
    <dgm:pt modelId="{FF00A512-9695-1349-8B77-B0F51F37332F}" type="pres">
      <dgm:prSet presAssocID="{469A8F17-057B-4F26-AD0B-1A9441B8764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ACD7B0A-3C9F-CD4C-BDDB-2FEDA24B1124}" type="pres">
      <dgm:prSet presAssocID="{4DE81DA2-AE1D-48C9-A052-9553E37B4EFA}" presName="spacer" presStyleCnt="0"/>
      <dgm:spPr/>
    </dgm:pt>
    <dgm:pt modelId="{D8325244-A671-9144-B25D-C0953615D60F}" type="pres">
      <dgm:prSet presAssocID="{580BBA4B-7959-4320-8B59-C17BF762DBD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9893231-F7F4-8246-9A4C-DE587BB404CA}" type="pres">
      <dgm:prSet presAssocID="{7DF8C5B2-669B-4E7C-BF6A-B6143202D8FE}" presName="spacer" presStyleCnt="0"/>
      <dgm:spPr/>
    </dgm:pt>
    <dgm:pt modelId="{68BDAB1F-DEDC-6142-8BFF-E76016757C84}" type="pres">
      <dgm:prSet presAssocID="{8EFDB478-D675-4BD7-A0DA-A1ADC68A37A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486C0FF-30D3-7445-8D86-1745F4BC5CDC}" type="pres">
      <dgm:prSet presAssocID="{58CFD6A2-3C26-42D7-8031-CA2F0A6B313B}" presName="spacer" presStyleCnt="0"/>
      <dgm:spPr/>
    </dgm:pt>
    <dgm:pt modelId="{11B5E41F-4C49-2345-A995-C0D2F4949549}" type="pres">
      <dgm:prSet presAssocID="{071DB750-B9A9-4C82-9AA3-4C25544D966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1BBAD07-8207-BB49-8048-1E4218226051}" type="presOf" srcId="{580BBA4B-7959-4320-8B59-C17BF762DBDD}" destId="{D8325244-A671-9144-B25D-C0953615D60F}" srcOrd="0" destOrd="0" presId="urn:microsoft.com/office/officeart/2005/8/layout/vList2"/>
    <dgm:cxn modelId="{7414AA0C-110E-416B-AFDF-B54EAA677CE9}" srcId="{10B99624-3D76-4C68-A12C-C189EFBF74BF}" destId="{469A8F17-057B-4F26-AD0B-1A9441B87645}" srcOrd="1" destOrd="0" parTransId="{32BAC3DF-46AD-44DD-999B-081955855D25}" sibTransId="{4DE81DA2-AE1D-48C9-A052-9553E37B4EFA}"/>
    <dgm:cxn modelId="{7C85CD5F-D68D-C84B-9834-2D3CF8EF8BF4}" type="presOf" srcId="{469A8F17-057B-4F26-AD0B-1A9441B87645}" destId="{FF00A512-9695-1349-8B77-B0F51F37332F}" srcOrd="0" destOrd="0" presId="urn:microsoft.com/office/officeart/2005/8/layout/vList2"/>
    <dgm:cxn modelId="{133E5660-84A6-48A9-A4D4-4D7D7C6E02A1}" srcId="{10B99624-3D76-4C68-A12C-C189EFBF74BF}" destId="{8EFDB478-D675-4BD7-A0DA-A1ADC68A37A5}" srcOrd="3" destOrd="0" parTransId="{CF3AC843-5192-42C3-AA3B-90A7B5C1C724}" sibTransId="{58CFD6A2-3C26-42D7-8031-CA2F0A6B313B}"/>
    <dgm:cxn modelId="{F41F484B-BE5E-41CC-A908-61CECCA71ADD}" srcId="{10B99624-3D76-4C68-A12C-C189EFBF74BF}" destId="{580BBA4B-7959-4320-8B59-C17BF762DBDD}" srcOrd="2" destOrd="0" parTransId="{659B27E0-8E0B-4D00-8B75-03F3EA9D30FB}" sibTransId="{7DF8C5B2-669B-4E7C-BF6A-B6143202D8FE}"/>
    <dgm:cxn modelId="{329C4192-2E67-4242-84E4-48B34248709D}" type="presOf" srcId="{071DB750-B9A9-4C82-9AA3-4C25544D9660}" destId="{11B5E41F-4C49-2345-A995-C0D2F4949549}" srcOrd="0" destOrd="0" presId="urn:microsoft.com/office/officeart/2005/8/layout/vList2"/>
    <dgm:cxn modelId="{85CC9CB5-AE4C-A64B-84AE-B28C073C89E9}" type="presOf" srcId="{8EFDB478-D675-4BD7-A0DA-A1ADC68A37A5}" destId="{68BDAB1F-DEDC-6142-8BFF-E76016757C84}" srcOrd="0" destOrd="0" presId="urn:microsoft.com/office/officeart/2005/8/layout/vList2"/>
    <dgm:cxn modelId="{B32ADFBE-EFCD-47DA-8D62-AEE9EB51C80D}" srcId="{10B99624-3D76-4C68-A12C-C189EFBF74BF}" destId="{EE1D293D-16B2-4344-BDD2-DC7DCD6BD1B7}" srcOrd="0" destOrd="0" parTransId="{7DD4438C-8BE8-47E6-A0A9-2FF31B17CD4C}" sibTransId="{94C29F7A-84BC-417A-9BD9-BB2B408BB310}"/>
    <dgm:cxn modelId="{94EF84C3-E47C-A14C-B7AD-AC888026CBF1}" type="presOf" srcId="{10B99624-3D76-4C68-A12C-C189EFBF74BF}" destId="{01A95F91-0E20-C64A-BA69-348BC953A410}" srcOrd="0" destOrd="0" presId="urn:microsoft.com/office/officeart/2005/8/layout/vList2"/>
    <dgm:cxn modelId="{0C5914D6-FAEF-438E-9905-67C19DE3A07F}" srcId="{10B99624-3D76-4C68-A12C-C189EFBF74BF}" destId="{071DB750-B9A9-4C82-9AA3-4C25544D9660}" srcOrd="4" destOrd="0" parTransId="{A0F4A6FC-EEDA-4AA7-9019-B5247B235484}" sibTransId="{F7DB1FFD-0DB5-4ECD-8057-7BD79F4AC71A}"/>
    <dgm:cxn modelId="{282B95D8-5823-9948-B3D5-360E6BA1DE6F}" type="presOf" srcId="{EE1D293D-16B2-4344-BDD2-DC7DCD6BD1B7}" destId="{DAC43905-B1C8-F348-AE39-AEA8D5B82108}" srcOrd="0" destOrd="0" presId="urn:microsoft.com/office/officeart/2005/8/layout/vList2"/>
    <dgm:cxn modelId="{F0944C7F-205E-E945-A1EC-9BDC88D35D47}" type="presParOf" srcId="{01A95F91-0E20-C64A-BA69-348BC953A410}" destId="{DAC43905-B1C8-F348-AE39-AEA8D5B82108}" srcOrd="0" destOrd="0" presId="urn:microsoft.com/office/officeart/2005/8/layout/vList2"/>
    <dgm:cxn modelId="{4B42A298-55D7-8649-9251-73BFD479B2BB}" type="presParOf" srcId="{01A95F91-0E20-C64A-BA69-348BC953A410}" destId="{86B90CA3-691C-9844-947E-E2786E36049B}" srcOrd="1" destOrd="0" presId="urn:microsoft.com/office/officeart/2005/8/layout/vList2"/>
    <dgm:cxn modelId="{F08B0252-7D26-EF44-B815-145E95ED528B}" type="presParOf" srcId="{01A95F91-0E20-C64A-BA69-348BC953A410}" destId="{FF00A512-9695-1349-8B77-B0F51F37332F}" srcOrd="2" destOrd="0" presId="urn:microsoft.com/office/officeart/2005/8/layout/vList2"/>
    <dgm:cxn modelId="{B1575160-8104-984F-B362-1C49D6FBBDE5}" type="presParOf" srcId="{01A95F91-0E20-C64A-BA69-348BC953A410}" destId="{9ACD7B0A-3C9F-CD4C-BDDB-2FEDA24B1124}" srcOrd="3" destOrd="0" presId="urn:microsoft.com/office/officeart/2005/8/layout/vList2"/>
    <dgm:cxn modelId="{B681B2CB-B8B5-9C43-8AC1-67F97A2B8BC8}" type="presParOf" srcId="{01A95F91-0E20-C64A-BA69-348BC953A410}" destId="{D8325244-A671-9144-B25D-C0953615D60F}" srcOrd="4" destOrd="0" presId="urn:microsoft.com/office/officeart/2005/8/layout/vList2"/>
    <dgm:cxn modelId="{D5017268-2AD0-5E4E-8086-2CDED06DCA66}" type="presParOf" srcId="{01A95F91-0E20-C64A-BA69-348BC953A410}" destId="{D9893231-F7F4-8246-9A4C-DE587BB404CA}" srcOrd="5" destOrd="0" presId="urn:microsoft.com/office/officeart/2005/8/layout/vList2"/>
    <dgm:cxn modelId="{5D6337EF-2422-1448-8125-3D63F358F63A}" type="presParOf" srcId="{01A95F91-0E20-C64A-BA69-348BC953A410}" destId="{68BDAB1F-DEDC-6142-8BFF-E76016757C84}" srcOrd="6" destOrd="0" presId="urn:microsoft.com/office/officeart/2005/8/layout/vList2"/>
    <dgm:cxn modelId="{1BD4B93F-EAEA-EC46-B3CB-CC7BB9AED8BC}" type="presParOf" srcId="{01A95F91-0E20-C64A-BA69-348BC953A410}" destId="{E486C0FF-30D3-7445-8D86-1745F4BC5CDC}" srcOrd="7" destOrd="0" presId="urn:microsoft.com/office/officeart/2005/8/layout/vList2"/>
    <dgm:cxn modelId="{61D82289-8288-E345-84A1-51C0D0DDCAF0}" type="presParOf" srcId="{01A95F91-0E20-C64A-BA69-348BC953A410}" destId="{11B5E41F-4C49-2345-A995-C0D2F49495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F457FB-C5C6-452E-BB6A-A9F24B112940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9F57A2C-B31F-46DA-B1C1-64A30F20565E}">
      <dgm:prSet/>
      <dgm:spPr/>
      <dgm:t>
        <a:bodyPr/>
        <a:lstStyle/>
        <a:p>
          <a:r>
            <a:rPr lang="en-GB" b="1" dirty="0">
              <a:latin typeface="+mj-lt"/>
            </a:rPr>
            <a:t>Understanding customer needs and wants</a:t>
          </a:r>
          <a:endParaRPr lang="en-US" dirty="0">
            <a:latin typeface="+mj-lt"/>
          </a:endParaRPr>
        </a:p>
      </dgm:t>
    </dgm:pt>
    <dgm:pt modelId="{5D15AE61-917F-4688-946A-31C44B8CCC38}" type="parTrans" cxnId="{280E9B37-067D-4F5E-B24F-6113420DDEAF}">
      <dgm:prSet/>
      <dgm:spPr/>
      <dgm:t>
        <a:bodyPr/>
        <a:lstStyle/>
        <a:p>
          <a:endParaRPr lang="en-US"/>
        </a:p>
      </dgm:t>
    </dgm:pt>
    <dgm:pt modelId="{8EC55332-B913-4B31-BAB6-C29971A37558}" type="sibTrans" cxnId="{280E9B37-067D-4F5E-B24F-6113420DDEAF}">
      <dgm:prSet/>
      <dgm:spPr/>
      <dgm:t>
        <a:bodyPr/>
        <a:lstStyle/>
        <a:p>
          <a:endParaRPr lang="en-US"/>
        </a:p>
      </dgm:t>
    </dgm:pt>
    <dgm:pt modelId="{D948176A-6C9E-46B7-9B41-596052E72C77}">
      <dgm:prSet/>
      <dgm:spPr/>
      <dgm:t>
        <a:bodyPr/>
        <a:lstStyle/>
        <a:p>
          <a:r>
            <a:rPr lang="en-GB" b="1" dirty="0">
              <a:latin typeface="+mj-lt"/>
            </a:rPr>
            <a:t>Developing new products</a:t>
          </a:r>
          <a:endParaRPr lang="en-US" dirty="0">
            <a:latin typeface="+mj-lt"/>
          </a:endParaRPr>
        </a:p>
      </dgm:t>
    </dgm:pt>
    <dgm:pt modelId="{29B63136-F8ED-4E97-B395-F412B705B7E2}" type="parTrans" cxnId="{10909B87-DC32-4584-A0AE-8EDAF8438170}">
      <dgm:prSet/>
      <dgm:spPr/>
      <dgm:t>
        <a:bodyPr/>
        <a:lstStyle/>
        <a:p>
          <a:endParaRPr lang="en-US"/>
        </a:p>
      </dgm:t>
    </dgm:pt>
    <dgm:pt modelId="{220F7128-F3CA-41B2-BF89-C8BFF539FBB5}" type="sibTrans" cxnId="{10909B87-DC32-4584-A0AE-8EDAF8438170}">
      <dgm:prSet/>
      <dgm:spPr/>
      <dgm:t>
        <a:bodyPr/>
        <a:lstStyle/>
        <a:p>
          <a:endParaRPr lang="en-US"/>
        </a:p>
      </dgm:t>
    </dgm:pt>
    <dgm:pt modelId="{69C34416-6F20-4F57-930F-363BEA89BD70}">
      <dgm:prSet/>
      <dgm:spPr/>
      <dgm:t>
        <a:bodyPr/>
        <a:lstStyle/>
        <a:p>
          <a:r>
            <a:rPr lang="en-GB" b="1">
              <a:latin typeface="+mj-lt"/>
            </a:rPr>
            <a:t>Improving profitability</a:t>
          </a:r>
          <a:endParaRPr lang="en-US">
            <a:latin typeface="+mj-lt"/>
          </a:endParaRPr>
        </a:p>
      </dgm:t>
    </dgm:pt>
    <dgm:pt modelId="{900156ED-A54C-4E71-9FAE-C7147CE9C8BC}" type="parTrans" cxnId="{77F753CB-9458-4043-BEB1-8AE63087DD32}">
      <dgm:prSet/>
      <dgm:spPr/>
      <dgm:t>
        <a:bodyPr/>
        <a:lstStyle/>
        <a:p>
          <a:endParaRPr lang="en-US"/>
        </a:p>
      </dgm:t>
    </dgm:pt>
    <dgm:pt modelId="{502563CD-D5A0-4286-B8FB-0F33B25B3F7A}" type="sibTrans" cxnId="{77F753CB-9458-4043-BEB1-8AE63087DD32}">
      <dgm:prSet/>
      <dgm:spPr/>
      <dgm:t>
        <a:bodyPr/>
        <a:lstStyle/>
        <a:p>
          <a:endParaRPr lang="en-US"/>
        </a:p>
      </dgm:t>
    </dgm:pt>
    <dgm:pt modelId="{D80EF82D-057F-4975-8D97-E49036637379}">
      <dgm:prSet/>
      <dgm:spPr/>
      <dgm:t>
        <a:bodyPr/>
        <a:lstStyle/>
        <a:p>
          <a:r>
            <a:rPr lang="en-GB" b="1" dirty="0">
              <a:latin typeface="+mj-lt"/>
            </a:rPr>
            <a:t>Increasing market share </a:t>
          </a:r>
          <a:endParaRPr lang="en-US" dirty="0">
            <a:latin typeface="+mj-lt"/>
          </a:endParaRPr>
        </a:p>
      </dgm:t>
    </dgm:pt>
    <dgm:pt modelId="{26963F1F-7EAF-4174-ABA6-68C7E7543CA1}" type="parTrans" cxnId="{813D7F08-1A60-4D57-A3DE-7DB07903B825}">
      <dgm:prSet/>
      <dgm:spPr/>
      <dgm:t>
        <a:bodyPr/>
        <a:lstStyle/>
        <a:p>
          <a:endParaRPr lang="en-US"/>
        </a:p>
      </dgm:t>
    </dgm:pt>
    <dgm:pt modelId="{2C8CE94B-DDB2-4E53-BA6D-45C642B83F59}" type="sibTrans" cxnId="{813D7F08-1A60-4D57-A3DE-7DB07903B825}">
      <dgm:prSet/>
      <dgm:spPr/>
      <dgm:t>
        <a:bodyPr/>
        <a:lstStyle/>
        <a:p>
          <a:endParaRPr lang="en-US"/>
        </a:p>
      </dgm:t>
    </dgm:pt>
    <dgm:pt modelId="{B0E02550-1ACE-43C6-8718-9FCE57C4CC95}">
      <dgm:prSet/>
      <dgm:spPr/>
      <dgm:t>
        <a:bodyPr/>
        <a:lstStyle/>
        <a:p>
          <a:r>
            <a:rPr lang="en-GB" b="1" dirty="0">
              <a:latin typeface="+mj-lt"/>
            </a:rPr>
            <a:t>Diversification</a:t>
          </a:r>
          <a:endParaRPr lang="en-US" dirty="0">
            <a:latin typeface="+mj-lt"/>
          </a:endParaRPr>
        </a:p>
      </dgm:t>
    </dgm:pt>
    <dgm:pt modelId="{280AFC9A-9983-4953-8ABC-0689C813DD44}" type="parTrans" cxnId="{48859323-C4F1-4FA2-A5AC-F23A43D2BCBF}">
      <dgm:prSet/>
      <dgm:spPr/>
      <dgm:t>
        <a:bodyPr/>
        <a:lstStyle/>
        <a:p>
          <a:endParaRPr lang="en-US"/>
        </a:p>
      </dgm:t>
    </dgm:pt>
    <dgm:pt modelId="{4FD5BBEC-7A32-46E0-89BE-977F50620651}" type="sibTrans" cxnId="{48859323-C4F1-4FA2-A5AC-F23A43D2BCBF}">
      <dgm:prSet/>
      <dgm:spPr/>
      <dgm:t>
        <a:bodyPr/>
        <a:lstStyle/>
        <a:p>
          <a:endParaRPr lang="en-US"/>
        </a:p>
      </dgm:t>
    </dgm:pt>
    <dgm:pt modelId="{50273CA2-C2DE-4223-BE79-D297FF2EFB89}">
      <dgm:prSet/>
      <dgm:spPr/>
      <dgm:t>
        <a:bodyPr/>
        <a:lstStyle/>
        <a:p>
          <a:r>
            <a:rPr lang="en-GB" b="1" dirty="0">
              <a:latin typeface="+mj-lt"/>
            </a:rPr>
            <a:t>Increased brand awareness and loyalty</a:t>
          </a:r>
          <a:endParaRPr lang="en-US" dirty="0">
            <a:latin typeface="+mj-lt"/>
          </a:endParaRPr>
        </a:p>
      </dgm:t>
    </dgm:pt>
    <dgm:pt modelId="{F611C250-C98B-44C0-926B-92AFFBAAA5CA}" type="parTrans" cxnId="{4597EA81-1667-43E2-87E2-A4F1787F9965}">
      <dgm:prSet/>
      <dgm:spPr/>
      <dgm:t>
        <a:bodyPr/>
        <a:lstStyle/>
        <a:p>
          <a:endParaRPr lang="en-US"/>
        </a:p>
      </dgm:t>
    </dgm:pt>
    <dgm:pt modelId="{B9C1326E-FEFC-4672-9196-88A718A45595}" type="sibTrans" cxnId="{4597EA81-1667-43E2-87E2-A4F1787F9965}">
      <dgm:prSet/>
      <dgm:spPr/>
      <dgm:t>
        <a:bodyPr/>
        <a:lstStyle/>
        <a:p>
          <a:endParaRPr lang="en-US"/>
        </a:p>
      </dgm:t>
    </dgm:pt>
    <dgm:pt modelId="{3F473F98-69AC-5343-B830-48A5DE69B17B}" type="pres">
      <dgm:prSet presAssocID="{10F457FB-C5C6-452E-BB6A-A9F24B112940}" presName="diagram" presStyleCnt="0">
        <dgm:presLayoutVars>
          <dgm:dir/>
          <dgm:resizeHandles val="exact"/>
        </dgm:presLayoutVars>
      </dgm:prSet>
      <dgm:spPr/>
    </dgm:pt>
    <dgm:pt modelId="{C953B1BE-ECB0-3F42-AC62-06533F9076EB}" type="pres">
      <dgm:prSet presAssocID="{49F57A2C-B31F-46DA-B1C1-64A30F20565E}" presName="node" presStyleLbl="node1" presStyleIdx="0" presStyleCnt="6">
        <dgm:presLayoutVars>
          <dgm:bulletEnabled val="1"/>
        </dgm:presLayoutVars>
      </dgm:prSet>
      <dgm:spPr/>
    </dgm:pt>
    <dgm:pt modelId="{E4B3EBF0-7F74-4A47-A0C6-574532BCBA0E}" type="pres">
      <dgm:prSet presAssocID="{8EC55332-B913-4B31-BAB6-C29971A37558}" presName="sibTrans" presStyleCnt="0"/>
      <dgm:spPr/>
    </dgm:pt>
    <dgm:pt modelId="{2FB6300D-1903-CC4D-A6E2-4077576AC941}" type="pres">
      <dgm:prSet presAssocID="{D948176A-6C9E-46B7-9B41-596052E72C77}" presName="node" presStyleLbl="node1" presStyleIdx="1" presStyleCnt="6">
        <dgm:presLayoutVars>
          <dgm:bulletEnabled val="1"/>
        </dgm:presLayoutVars>
      </dgm:prSet>
      <dgm:spPr/>
    </dgm:pt>
    <dgm:pt modelId="{B44B99C0-61D9-C742-B791-13A9CC90C578}" type="pres">
      <dgm:prSet presAssocID="{220F7128-F3CA-41B2-BF89-C8BFF539FBB5}" presName="sibTrans" presStyleCnt="0"/>
      <dgm:spPr/>
    </dgm:pt>
    <dgm:pt modelId="{B6E575F6-F5F2-744A-8031-7AB913D4F23A}" type="pres">
      <dgm:prSet presAssocID="{69C34416-6F20-4F57-930F-363BEA89BD70}" presName="node" presStyleLbl="node1" presStyleIdx="2" presStyleCnt="6">
        <dgm:presLayoutVars>
          <dgm:bulletEnabled val="1"/>
        </dgm:presLayoutVars>
      </dgm:prSet>
      <dgm:spPr/>
    </dgm:pt>
    <dgm:pt modelId="{B1A49769-A3D1-CE45-8C3F-0608AFF7A4C6}" type="pres">
      <dgm:prSet presAssocID="{502563CD-D5A0-4286-B8FB-0F33B25B3F7A}" presName="sibTrans" presStyleCnt="0"/>
      <dgm:spPr/>
    </dgm:pt>
    <dgm:pt modelId="{A61D1E89-68AD-EE49-8C86-4B760C8DB165}" type="pres">
      <dgm:prSet presAssocID="{D80EF82D-057F-4975-8D97-E49036637379}" presName="node" presStyleLbl="node1" presStyleIdx="3" presStyleCnt="6">
        <dgm:presLayoutVars>
          <dgm:bulletEnabled val="1"/>
        </dgm:presLayoutVars>
      </dgm:prSet>
      <dgm:spPr/>
    </dgm:pt>
    <dgm:pt modelId="{C6119181-00EC-1D45-A3D9-F8969319F4B4}" type="pres">
      <dgm:prSet presAssocID="{2C8CE94B-DDB2-4E53-BA6D-45C642B83F59}" presName="sibTrans" presStyleCnt="0"/>
      <dgm:spPr/>
    </dgm:pt>
    <dgm:pt modelId="{FB7512A5-0657-5E42-9041-F639D53ED4BD}" type="pres">
      <dgm:prSet presAssocID="{B0E02550-1ACE-43C6-8718-9FCE57C4CC95}" presName="node" presStyleLbl="node1" presStyleIdx="4" presStyleCnt="6">
        <dgm:presLayoutVars>
          <dgm:bulletEnabled val="1"/>
        </dgm:presLayoutVars>
      </dgm:prSet>
      <dgm:spPr/>
    </dgm:pt>
    <dgm:pt modelId="{FDAF4A5D-F128-0D43-AB81-0CFE8EBFA817}" type="pres">
      <dgm:prSet presAssocID="{4FD5BBEC-7A32-46E0-89BE-977F50620651}" presName="sibTrans" presStyleCnt="0"/>
      <dgm:spPr/>
    </dgm:pt>
    <dgm:pt modelId="{8C000685-03AF-E743-B2D2-93120B1EA98E}" type="pres">
      <dgm:prSet presAssocID="{50273CA2-C2DE-4223-BE79-D297FF2EFB89}" presName="node" presStyleLbl="node1" presStyleIdx="5" presStyleCnt="6">
        <dgm:presLayoutVars>
          <dgm:bulletEnabled val="1"/>
        </dgm:presLayoutVars>
      </dgm:prSet>
      <dgm:spPr/>
    </dgm:pt>
  </dgm:ptLst>
  <dgm:cxnLst>
    <dgm:cxn modelId="{813D7F08-1A60-4D57-A3DE-7DB07903B825}" srcId="{10F457FB-C5C6-452E-BB6A-A9F24B112940}" destId="{D80EF82D-057F-4975-8D97-E49036637379}" srcOrd="3" destOrd="0" parTransId="{26963F1F-7EAF-4174-ABA6-68C7E7543CA1}" sibTransId="{2C8CE94B-DDB2-4E53-BA6D-45C642B83F59}"/>
    <dgm:cxn modelId="{E145E30F-333E-BB42-8B89-6BC4961A6E42}" type="presOf" srcId="{49F57A2C-B31F-46DA-B1C1-64A30F20565E}" destId="{C953B1BE-ECB0-3F42-AC62-06533F9076EB}" srcOrd="0" destOrd="0" presId="urn:microsoft.com/office/officeart/2005/8/layout/default"/>
    <dgm:cxn modelId="{239DCA12-5003-2D41-A087-A0908E4BF953}" type="presOf" srcId="{D948176A-6C9E-46B7-9B41-596052E72C77}" destId="{2FB6300D-1903-CC4D-A6E2-4077576AC941}" srcOrd="0" destOrd="0" presId="urn:microsoft.com/office/officeart/2005/8/layout/default"/>
    <dgm:cxn modelId="{48859323-C4F1-4FA2-A5AC-F23A43D2BCBF}" srcId="{10F457FB-C5C6-452E-BB6A-A9F24B112940}" destId="{B0E02550-1ACE-43C6-8718-9FCE57C4CC95}" srcOrd="4" destOrd="0" parTransId="{280AFC9A-9983-4953-8ABC-0689C813DD44}" sibTransId="{4FD5BBEC-7A32-46E0-89BE-977F50620651}"/>
    <dgm:cxn modelId="{AAD9B235-7B73-9447-99E4-D58D290A5B2D}" type="presOf" srcId="{69C34416-6F20-4F57-930F-363BEA89BD70}" destId="{B6E575F6-F5F2-744A-8031-7AB913D4F23A}" srcOrd="0" destOrd="0" presId="urn:microsoft.com/office/officeart/2005/8/layout/default"/>
    <dgm:cxn modelId="{280E9B37-067D-4F5E-B24F-6113420DDEAF}" srcId="{10F457FB-C5C6-452E-BB6A-A9F24B112940}" destId="{49F57A2C-B31F-46DA-B1C1-64A30F20565E}" srcOrd="0" destOrd="0" parTransId="{5D15AE61-917F-4688-946A-31C44B8CCC38}" sibTransId="{8EC55332-B913-4B31-BAB6-C29971A37558}"/>
    <dgm:cxn modelId="{D712E581-9895-3147-BE1F-BAD2E34C9022}" type="presOf" srcId="{B0E02550-1ACE-43C6-8718-9FCE57C4CC95}" destId="{FB7512A5-0657-5E42-9041-F639D53ED4BD}" srcOrd="0" destOrd="0" presId="urn:microsoft.com/office/officeart/2005/8/layout/default"/>
    <dgm:cxn modelId="{4597EA81-1667-43E2-87E2-A4F1787F9965}" srcId="{10F457FB-C5C6-452E-BB6A-A9F24B112940}" destId="{50273CA2-C2DE-4223-BE79-D297FF2EFB89}" srcOrd="5" destOrd="0" parTransId="{F611C250-C98B-44C0-926B-92AFFBAAA5CA}" sibTransId="{B9C1326E-FEFC-4672-9196-88A718A45595}"/>
    <dgm:cxn modelId="{10909B87-DC32-4584-A0AE-8EDAF8438170}" srcId="{10F457FB-C5C6-452E-BB6A-A9F24B112940}" destId="{D948176A-6C9E-46B7-9B41-596052E72C77}" srcOrd="1" destOrd="0" parTransId="{29B63136-F8ED-4E97-B395-F412B705B7E2}" sibTransId="{220F7128-F3CA-41B2-BF89-C8BFF539FBB5}"/>
    <dgm:cxn modelId="{9BFE54A6-E99E-384B-8DD3-F3436ABC8E41}" type="presOf" srcId="{D80EF82D-057F-4975-8D97-E49036637379}" destId="{A61D1E89-68AD-EE49-8C86-4B760C8DB165}" srcOrd="0" destOrd="0" presId="urn:microsoft.com/office/officeart/2005/8/layout/default"/>
    <dgm:cxn modelId="{07B2DFBD-70FC-614C-B405-AAC122C583EE}" type="presOf" srcId="{50273CA2-C2DE-4223-BE79-D297FF2EFB89}" destId="{8C000685-03AF-E743-B2D2-93120B1EA98E}" srcOrd="0" destOrd="0" presId="urn:microsoft.com/office/officeart/2005/8/layout/default"/>
    <dgm:cxn modelId="{77F753CB-9458-4043-BEB1-8AE63087DD32}" srcId="{10F457FB-C5C6-452E-BB6A-A9F24B112940}" destId="{69C34416-6F20-4F57-930F-363BEA89BD70}" srcOrd="2" destOrd="0" parTransId="{900156ED-A54C-4E71-9FAE-C7147CE9C8BC}" sibTransId="{502563CD-D5A0-4286-B8FB-0F33B25B3F7A}"/>
    <dgm:cxn modelId="{351162E9-4C89-C343-BFD4-68070B0EC0AB}" type="presOf" srcId="{10F457FB-C5C6-452E-BB6A-A9F24B112940}" destId="{3F473F98-69AC-5343-B830-48A5DE69B17B}" srcOrd="0" destOrd="0" presId="urn:microsoft.com/office/officeart/2005/8/layout/default"/>
    <dgm:cxn modelId="{E64AFEF3-9CEB-7E41-BBB1-D4BCE44BCF29}" type="presParOf" srcId="{3F473F98-69AC-5343-B830-48A5DE69B17B}" destId="{C953B1BE-ECB0-3F42-AC62-06533F9076EB}" srcOrd="0" destOrd="0" presId="urn:microsoft.com/office/officeart/2005/8/layout/default"/>
    <dgm:cxn modelId="{395810F7-D840-4648-B643-E15544A873B4}" type="presParOf" srcId="{3F473F98-69AC-5343-B830-48A5DE69B17B}" destId="{E4B3EBF0-7F74-4A47-A0C6-574532BCBA0E}" srcOrd="1" destOrd="0" presId="urn:microsoft.com/office/officeart/2005/8/layout/default"/>
    <dgm:cxn modelId="{BC4DAB44-4C6C-E54E-8954-3EEEA002A4D2}" type="presParOf" srcId="{3F473F98-69AC-5343-B830-48A5DE69B17B}" destId="{2FB6300D-1903-CC4D-A6E2-4077576AC941}" srcOrd="2" destOrd="0" presId="urn:microsoft.com/office/officeart/2005/8/layout/default"/>
    <dgm:cxn modelId="{62ABE7B5-61BC-1342-A75B-18A831516679}" type="presParOf" srcId="{3F473F98-69AC-5343-B830-48A5DE69B17B}" destId="{B44B99C0-61D9-C742-B791-13A9CC90C578}" srcOrd="3" destOrd="0" presId="urn:microsoft.com/office/officeart/2005/8/layout/default"/>
    <dgm:cxn modelId="{73D40DB0-EE19-1E4D-8E7B-373961C70480}" type="presParOf" srcId="{3F473F98-69AC-5343-B830-48A5DE69B17B}" destId="{B6E575F6-F5F2-744A-8031-7AB913D4F23A}" srcOrd="4" destOrd="0" presId="urn:microsoft.com/office/officeart/2005/8/layout/default"/>
    <dgm:cxn modelId="{7C324B9F-B26D-804B-BED2-F722CFB13588}" type="presParOf" srcId="{3F473F98-69AC-5343-B830-48A5DE69B17B}" destId="{B1A49769-A3D1-CE45-8C3F-0608AFF7A4C6}" srcOrd="5" destOrd="0" presId="urn:microsoft.com/office/officeart/2005/8/layout/default"/>
    <dgm:cxn modelId="{980C920B-EAB8-C44D-BDF4-5E0879FBE8C9}" type="presParOf" srcId="{3F473F98-69AC-5343-B830-48A5DE69B17B}" destId="{A61D1E89-68AD-EE49-8C86-4B760C8DB165}" srcOrd="6" destOrd="0" presId="urn:microsoft.com/office/officeart/2005/8/layout/default"/>
    <dgm:cxn modelId="{98060876-0680-0D40-A337-A25A82C579BA}" type="presParOf" srcId="{3F473F98-69AC-5343-B830-48A5DE69B17B}" destId="{C6119181-00EC-1D45-A3D9-F8969319F4B4}" srcOrd="7" destOrd="0" presId="urn:microsoft.com/office/officeart/2005/8/layout/default"/>
    <dgm:cxn modelId="{5F990037-99AF-CE4D-AAF6-BFAB15A4945A}" type="presParOf" srcId="{3F473F98-69AC-5343-B830-48A5DE69B17B}" destId="{FB7512A5-0657-5E42-9041-F639D53ED4BD}" srcOrd="8" destOrd="0" presId="urn:microsoft.com/office/officeart/2005/8/layout/default"/>
    <dgm:cxn modelId="{3B4D7DD9-6318-A740-991F-40A6E0FC0FF1}" type="presParOf" srcId="{3F473F98-69AC-5343-B830-48A5DE69B17B}" destId="{FDAF4A5D-F128-0D43-AB81-0CFE8EBFA817}" srcOrd="9" destOrd="0" presId="urn:microsoft.com/office/officeart/2005/8/layout/default"/>
    <dgm:cxn modelId="{FBB2E146-2E49-FB46-8258-22F4DC8C79F4}" type="presParOf" srcId="{3F473F98-69AC-5343-B830-48A5DE69B17B}" destId="{8C000685-03AF-E743-B2D2-93120B1EA98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0FAF1-B3F2-46FF-8B41-5460E040654B}">
      <dsp:nvSpPr>
        <dsp:cNvPr id="0" name=""/>
        <dsp:cNvSpPr/>
      </dsp:nvSpPr>
      <dsp:spPr>
        <a:xfrm rot="16200000">
          <a:off x="-1287549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9613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Production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New product development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Production techniques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Quality</a:t>
          </a:r>
        </a:p>
      </dsp:txBody>
      <dsp:txXfrm rot="5400000">
        <a:off x="1985" y="905192"/>
        <a:ext cx="1946895" cy="2715577"/>
      </dsp:txXfrm>
    </dsp:sp>
    <dsp:sp modelId="{5BD4B228-6991-435A-A76E-C44AF5AFA4E0}">
      <dsp:nvSpPr>
        <dsp:cNvPr id="0" name=""/>
        <dsp:cNvSpPr/>
      </dsp:nvSpPr>
      <dsp:spPr>
        <a:xfrm rot="16200000">
          <a:off x="805362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9613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Human Resources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Recruitment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Training and Development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Workforce Planning</a:t>
          </a:r>
        </a:p>
      </dsp:txBody>
      <dsp:txXfrm rot="5400000">
        <a:off x="2094896" y="905192"/>
        <a:ext cx="1946895" cy="2715577"/>
      </dsp:txXfrm>
    </dsp:sp>
    <dsp:sp modelId="{1B11F994-35CF-46A4-B13C-0112757955FD}">
      <dsp:nvSpPr>
        <dsp:cNvPr id="0" name=""/>
        <dsp:cNvSpPr/>
      </dsp:nvSpPr>
      <dsp:spPr>
        <a:xfrm rot="16200000">
          <a:off x="2898274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9613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Finance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Record keeping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Budgeting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Financial Accounts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 rot="5400000">
        <a:off x="4187808" y="905192"/>
        <a:ext cx="1946895" cy="2715577"/>
      </dsp:txXfrm>
    </dsp:sp>
    <dsp:sp modelId="{5C1F43D8-50D9-4BF4-A70E-33250187D9C3}">
      <dsp:nvSpPr>
        <dsp:cNvPr id="0" name=""/>
        <dsp:cNvSpPr/>
      </dsp:nvSpPr>
      <dsp:spPr>
        <a:xfrm rot="16200000">
          <a:off x="4991186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9613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solidFill>
                <a:srgbClr val="FF6600"/>
              </a:solidFill>
            </a:rPr>
            <a:t>Marketing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FF6600"/>
              </a:solidFill>
            </a:rPr>
            <a:t>Product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FF6600"/>
              </a:solidFill>
            </a:rPr>
            <a:t>Price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FF6600"/>
              </a:solidFill>
            </a:rPr>
            <a:t>Place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FF6600"/>
              </a:solidFill>
            </a:rPr>
            <a:t>Promotion</a:t>
          </a:r>
        </a:p>
      </dsp:txBody>
      <dsp:txXfrm rot="5400000">
        <a:off x="6280720" y="905192"/>
        <a:ext cx="1946895" cy="2715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43905-B1C8-F348-AE39-AEA8D5B82108}">
      <dsp:nvSpPr>
        <dsp:cNvPr id="0" name=""/>
        <dsp:cNvSpPr/>
      </dsp:nvSpPr>
      <dsp:spPr>
        <a:xfrm>
          <a:off x="0" y="1059285"/>
          <a:ext cx="5175384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Identifying needs (market research)</a:t>
          </a:r>
          <a:endParaRPr lang="en-US" sz="2600" kern="1200"/>
        </a:p>
      </dsp:txBody>
      <dsp:txXfrm>
        <a:off x="30442" y="1089727"/>
        <a:ext cx="5114500" cy="562726"/>
      </dsp:txXfrm>
    </dsp:sp>
    <dsp:sp modelId="{FF00A512-9695-1349-8B77-B0F51F37332F}">
      <dsp:nvSpPr>
        <dsp:cNvPr id="0" name=""/>
        <dsp:cNvSpPr/>
      </dsp:nvSpPr>
      <dsp:spPr>
        <a:xfrm>
          <a:off x="0" y="1757775"/>
          <a:ext cx="5175384" cy="62361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Brand development</a:t>
          </a:r>
          <a:endParaRPr lang="en-US" sz="2600" kern="1200"/>
        </a:p>
      </dsp:txBody>
      <dsp:txXfrm>
        <a:off x="30442" y="1788217"/>
        <a:ext cx="5114500" cy="562726"/>
      </dsp:txXfrm>
    </dsp:sp>
    <dsp:sp modelId="{D8325244-A671-9144-B25D-C0953615D60F}">
      <dsp:nvSpPr>
        <dsp:cNvPr id="0" name=""/>
        <dsp:cNvSpPr/>
      </dsp:nvSpPr>
      <dsp:spPr>
        <a:xfrm>
          <a:off x="0" y="2456265"/>
          <a:ext cx="5175384" cy="62361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Promoting products/services</a:t>
          </a:r>
          <a:endParaRPr lang="en-US" sz="2600" kern="1200"/>
        </a:p>
      </dsp:txBody>
      <dsp:txXfrm>
        <a:off x="30442" y="2486707"/>
        <a:ext cx="5114500" cy="562726"/>
      </dsp:txXfrm>
    </dsp:sp>
    <dsp:sp modelId="{68BDAB1F-DEDC-6142-8BFF-E76016757C84}">
      <dsp:nvSpPr>
        <dsp:cNvPr id="0" name=""/>
        <dsp:cNvSpPr/>
      </dsp:nvSpPr>
      <dsp:spPr>
        <a:xfrm>
          <a:off x="0" y="3154755"/>
          <a:ext cx="5175384" cy="62361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Pricing strategies</a:t>
          </a:r>
          <a:endParaRPr lang="en-US" sz="2600" kern="1200"/>
        </a:p>
      </dsp:txBody>
      <dsp:txXfrm>
        <a:off x="30442" y="3185197"/>
        <a:ext cx="5114500" cy="562726"/>
      </dsp:txXfrm>
    </dsp:sp>
    <dsp:sp modelId="{11B5E41F-4C49-2345-A995-C0D2F4949549}">
      <dsp:nvSpPr>
        <dsp:cNvPr id="0" name=""/>
        <dsp:cNvSpPr/>
      </dsp:nvSpPr>
      <dsp:spPr>
        <a:xfrm>
          <a:off x="0" y="3853245"/>
          <a:ext cx="5175384" cy="62361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Place and Distribution</a:t>
          </a:r>
          <a:endParaRPr lang="en-US" sz="2600" kern="1200"/>
        </a:p>
      </dsp:txBody>
      <dsp:txXfrm>
        <a:off x="30442" y="3883687"/>
        <a:ext cx="5114500" cy="562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3B1BE-ECB0-3F42-AC62-06533F9076EB}">
      <dsp:nvSpPr>
        <dsp:cNvPr id="0" name=""/>
        <dsp:cNvSpPr/>
      </dsp:nvSpPr>
      <dsp:spPr>
        <a:xfrm>
          <a:off x="631" y="304203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>
              <a:latin typeface="+mj-lt"/>
            </a:rPr>
            <a:t>Understanding customer needs and wants</a:t>
          </a:r>
          <a:endParaRPr lang="en-US" sz="2700" kern="1200" dirty="0">
            <a:latin typeface="+mj-lt"/>
          </a:endParaRPr>
        </a:p>
      </dsp:txBody>
      <dsp:txXfrm>
        <a:off x="631" y="304203"/>
        <a:ext cx="2463866" cy="1478320"/>
      </dsp:txXfrm>
    </dsp:sp>
    <dsp:sp modelId="{2FB6300D-1903-CC4D-A6E2-4077576AC941}">
      <dsp:nvSpPr>
        <dsp:cNvPr id="0" name=""/>
        <dsp:cNvSpPr/>
      </dsp:nvSpPr>
      <dsp:spPr>
        <a:xfrm>
          <a:off x="2710885" y="304203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>
              <a:latin typeface="+mj-lt"/>
            </a:rPr>
            <a:t>Developing new products</a:t>
          </a:r>
          <a:endParaRPr lang="en-US" sz="2700" kern="1200" dirty="0">
            <a:latin typeface="+mj-lt"/>
          </a:endParaRPr>
        </a:p>
      </dsp:txBody>
      <dsp:txXfrm>
        <a:off x="2710885" y="304203"/>
        <a:ext cx="2463866" cy="1478320"/>
      </dsp:txXfrm>
    </dsp:sp>
    <dsp:sp modelId="{B6E575F6-F5F2-744A-8031-7AB913D4F23A}">
      <dsp:nvSpPr>
        <dsp:cNvPr id="0" name=""/>
        <dsp:cNvSpPr/>
      </dsp:nvSpPr>
      <dsp:spPr>
        <a:xfrm>
          <a:off x="631" y="2028910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>
              <a:latin typeface="+mj-lt"/>
            </a:rPr>
            <a:t>Improving profitability</a:t>
          </a:r>
          <a:endParaRPr lang="en-US" sz="2700" kern="1200">
            <a:latin typeface="+mj-lt"/>
          </a:endParaRPr>
        </a:p>
      </dsp:txBody>
      <dsp:txXfrm>
        <a:off x="631" y="2028910"/>
        <a:ext cx="2463866" cy="1478320"/>
      </dsp:txXfrm>
    </dsp:sp>
    <dsp:sp modelId="{A61D1E89-68AD-EE49-8C86-4B760C8DB165}">
      <dsp:nvSpPr>
        <dsp:cNvPr id="0" name=""/>
        <dsp:cNvSpPr/>
      </dsp:nvSpPr>
      <dsp:spPr>
        <a:xfrm>
          <a:off x="2710885" y="2028910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>
              <a:latin typeface="+mj-lt"/>
            </a:rPr>
            <a:t>Increasing market share </a:t>
          </a:r>
          <a:endParaRPr lang="en-US" sz="2700" kern="1200" dirty="0">
            <a:latin typeface="+mj-lt"/>
          </a:endParaRPr>
        </a:p>
      </dsp:txBody>
      <dsp:txXfrm>
        <a:off x="2710885" y="2028910"/>
        <a:ext cx="2463866" cy="1478320"/>
      </dsp:txXfrm>
    </dsp:sp>
    <dsp:sp modelId="{FB7512A5-0657-5E42-9041-F639D53ED4BD}">
      <dsp:nvSpPr>
        <dsp:cNvPr id="0" name=""/>
        <dsp:cNvSpPr/>
      </dsp:nvSpPr>
      <dsp:spPr>
        <a:xfrm>
          <a:off x="631" y="3753617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>
              <a:latin typeface="+mj-lt"/>
            </a:rPr>
            <a:t>Diversification</a:t>
          </a:r>
          <a:endParaRPr lang="en-US" sz="2700" kern="1200" dirty="0">
            <a:latin typeface="+mj-lt"/>
          </a:endParaRPr>
        </a:p>
      </dsp:txBody>
      <dsp:txXfrm>
        <a:off x="631" y="3753617"/>
        <a:ext cx="2463866" cy="1478320"/>
      </dsp:txXfrm>
    </dsp:sp>
    <dsp:sp modelId="{8C000685-03AF-E743-B2D2-93120B1EA98E}">
      <dsp:nvSpPr>
        <dsp:cNvPr id="0" name=""/>
        <dsp:cNvSpPr/>
      </dsp:nvSpPr>
      <dsp:spPr>
        <a:xfrm>
          <a:off x="2710885" y="3753617"/>
          <a:ext cx="2463866" cy="1478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>
              <a:latin typeface="+mj-lt"/>
            </a:rPr>
            <a:t>Increased brand awareness and loyalty</a:t>
          </a:r>
          <a:endParaRPr lang="en-US" sz="2700" kern="1200" dirty="0">
            <a:latin typeface="+mj-lt"/>
          </a:endParaRPr>
        </a:p>
      </dsp:txBody>
      <dsp:txXfrm>
        <a:off x="2710885" y="3753617"/>
        <a:ext cx="2463866" cy="1478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Brief info slide</a:t>
            </a:r>
            <a:r>
              <a:rPr lang="en-US" baseline="0" dirty="0"/>
              <a:t> to explain that marketing is a key functional area but no need to dwell on the other functions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DC973-D0C0-4486-99DD-40E30FB5FB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94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8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BB2026-5CDC-4D45-8204-9D22AE6FAD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795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P61-69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dirty="0"/>
              <a:t>Brief</a:t>
            </a:r>
            <a:r>
              <a:rPr lang="en-GB" baseline="0" dirty="0"/>
              <a:t> overview of MR and the </a:t>
            </a:r>
            <a:r>
              <a:rPr lang="en-GB" dirty="0"/>
              <a:t>Marketing Mix</a:t>
            </a:r>
            <a:endParaRPr lang="en-GB" baseline="0" dirty="0"/>
          </a:p>
          <a:p>
            <a:endParaRPr lang="en-GB" baseline="0" dirty="0"/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ea typeface="Times New Roman"/>
              </a:rPr>
              <a:t>Market research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gathering and analysing information of consumers, the marketplace and competition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ea typeface="Times New Roman"/>
              </a:rPr>
              <a:t>Market analysis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examining market conditions to identify new opportunities</a:t>
            </a:r>
            <a:endParaRPr lang="en-GB" sz="1200" b="1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ea typeface="Times New Roman"/>
              </a:rPr>
              <a:t>Marketing objectives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setting of marketing goals to support the company objectives</a:t>
            </a:r>
            <a:endParaRPr lang="en-GB" sz="1200" b="1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ea typeface="Times New Roman"/>
              </a:rPr>
              <a:t>Marketing strategy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a plan detailing how the marketing objectives can be achieved</a:t>
            </a:r>
            <a:endParaRPr lang="en-GB" sz="1200" b="1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ea typeface="Times New Roman"/>
              </a:rPr>
              <a:t>The marketing mix</a:t>
            </a:r>
            <a:r>
              <a:rPr lang="en-GB" sz="1200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 the 4Ps of marketing, getting the price, place, product and promotion right</a:t>
            </a:r>
            <a:endParaRPr lang="en-GB" sz="1200" dirty="0">
              <a:ea typeface="Times New Roman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0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P61-62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NEEDS AND WANTS – ignore textbook on this one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dirty="0">
                <a:ea typeface="Times New Roman"/>
              </a:rPr>
              <a:t>Needs are things that we consider to be essential – food and shelter, hot running water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200" b="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dirty="0">
                <a:ea typeface="Times New Roman"/>
              </a:rPr>
              <a:t>Wants might be a new phone, a bigger house, a better car etc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200" b="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dirty="0">
                <a:ea typeface="Times New Roman"/>
              </a:rPr>
              <a:t>The trick of marketing</a:t>
            </a:r>
            <a:r>
              <a:rPr lang="en-GB" sz="1200" b="0" baseline="0" dirty="0">
                <a:ea typeface="Times New Roman"/>
              </a:rPr>
              <a:t> is to turn a want into a perceived need – a must-have essential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1200" b="0" baseline="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1200" b="0" baseline="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1200" b="0" dirty="0"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ea typeface="Times New Roman"/>
              </a:rPr>
              <a:t>Developing new products </a:t>
            </a:r>
            <a:r>
              <a:rPr lang="en-GB" sz="1200" b="0" dirty="0">
                <a:ea typeface="Times New Roman"/>
              </a:rPr>
              <a:t>refer</a:t>
            </a:r>
            <a:r>
              <a:rPr lang="en-GB" sz="1200" b="0" baseline="0" dirty="0">
                <a:ea typeface="Times New Roman"/>
              </a:rPr>
              <a:t> back to Dyson, Apple etc, previous work on innovation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baseline="0" dirty="0"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baseline="0" dirty="0"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ea typeface="Times New Roman"/>
              </a:rPr>
              <a:t>Improving profitability </a:t>
            </a:r>
            <a:r>
              <a:rPr lang="en-GB" sz="1200" b="0" dirty="0">
                <a:ea typeface="Times New Roman"/>
              </a:rPr>
              <a:t>– by</a:t>
            </a:r>
            <a:r>
              <a:rPr lang="en-GB" sz="1200" b="0" baseline="0" dirty="0">
                <a:ea typeface="Times New Roman"/>
              </a:rPr>
              <a:t> reducing costs, improving efficiency or increasing no of sales or selling price. Again be wary of the textbook on this one.</a:t>
            </a:r>
            <a:endParaRPr lang="en-GB" sz="1200" b="0" dirty="0"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1200" dirty="0">
              <a:ea typeface="Times New Roman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SHARE (value or volume) </a:t>
            </a:r>
            <a:r>
              <a:rPr lang="en-GB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slides 10 &amp; 11</a:t>
            </a:r>
          </a:p>
          <a:p>
            <a:endParaRPr lang="en-GB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percentage of an industry or market's total sales that is earned by a particular company over a specified time period. </a:t>
            </a:r>
          </a:p>
          <a:p>
            <a:endParaRPr lang="en-GB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 share is calculated by taking the company's sales over the period and dividing it by the total sales of the industry over the same period. Gives a general idea of the size of a company in relation to its market and its competitors</a:t>
            </a:r>
          </a:p>
          <a:p>
            <a:endParaRPr lang="en-GB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Increasing market share helps with market control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en-GB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b="1" dirty="0">
                <a:effectLst/>
              </a:rPr>
              <a:t>DIVERSIFICATION </a:t>
            </a:r>
          </a:p>
          <a:p>
            <a:endParaRPr lang="en-GB" dirty="0">
              <a:effectLst/>
            </a:endParaRPr>
          </a:p>
          <a:p>
            <a:r>
              <a:rPr lang="en-GB" dirty="0">
                <a:effectLst/>
              </a:rPr>
              <a:t>Corporate strategy: When a firm enters an</a:t>
            </a:r>
            <a:r>
              <a:rPr lang="en-GB" baseline="0" dirty="0">
                <a:effectLst/>
              </a:rPr>
              <a:t> industry or market </a:t>
            </a:r>
            <a:r>
              <a:rPr lang="en-GB" dirty="0">
                <a:effectLst/>
              </a:rPr>
              <a:t>different from its core business. </a:t>
            </a:r>
          </a:p>
          <a:p>
            <a:endParaRPr lang="en-GB" dirty="0">
              <a:effectLst/>
            </a:endParaRPr>
          </a:p>
          <a:p>
            <a:r>
              <a:rPr lang="en-GB" b="1" dirty="0">
                <a:effectLst/>
              </a:rPr>
              <a:t>Reasons for diversification include </a:t>
            </a:r>
          </a:p>
          <a:p>
            <a:r>
              <a:rPr lang="en-GB" dirty="0">
                <a:effectLst/>
              </a:rPr>
              <a:t>(1) reducing risk of relying on only one or few income sources, </a:t>
            </a:r>
          </a:p>
          <a:p>
            <a:r>
              <a:rPr lang="en-GB" dirty="0">
                <a:effectLst/>
              </a:rPr>
              <a:t>(2) avoiding cyclical</a:t>
            </a:r>
            <a:r>
              <a:rPr lang="en-GB" baseline="0" dirty="0">
                <a:effectLst/>
              </a:rPr>
              <a:t> </a:t>
            </a:r>
            <a:r>
              <a:rPr lang="en-GB" dirty="0">
                <a:effectLst/>
              </a:rPr>
              <a:t>or seasonal fluctuations by producing goods or services with different demand cycles</a:t>
            </a:r>
          </a:p>
          <a:p>
            <a:r>
              <a:rPr lang="en-GB" dirty="0">
                <a:effectLst/>
              </a:rPr>
              <a:t>(3) achieving a higher growth rate</a:t>
            </a:r>
            <a:r>
              <a:rPr lang="en-GB" baseline="0" dirty="0">
                <a:effectLst/>
              </a:rPr>
              <a:t> </a:t>
            </a:r>
            <a:r>
              <a:rPr lang="en-GB" dirty="0">
                <a:effectLst/>
              </a:rPr>
              <a:t>and </a:t>
            </a:r>
          </a:p>
          <a:p>
            <a:r>
              <a:rPr lang="en-GB" dirty="0">
                <a:effectLst/>
              </a:rPr>
              <a:t>(4) countering a competitor by invading the competitor's core industry or market. </a:t>
            </a:r>
          </a:p>
          <a:p>
            <a:endParaRPr lang="en-GB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ea typeface="Times New Roman"/>
              </a:rPr>
              <a:t>Increased brand awareness and loyalty</a:t>
            </a:r>
            <a:endParaRPr lang="en-GB" sz="1200" dirty="0">
              <a:ea typeface="Times New Roman"/>
            </a:endParaRPr>
          </a:p>
          <a:p>
            <a:r>
              <a:rPr lang="en-GB" dirty="0"/>
              <a:t>Consider food brands, technology brands, retail</a:t>
            </a:r>
            <a:r>
              <a:rPr lang="en-GB" baseline="0" dirty="0"/>
              <a:t> outlets etc that students </a:t>
            </a:r>
            <a:r>
              <a:rPr lang="en-GB" b="1" baseline="0" dirty="0"/>
              <a:t>recognise and rate</a:t>
            </a:r>
            <a:r>
              <a:rPr lang="en-GB" baseline="0" dirty="0"/>
              <a:t>. Good for diversification eg Sainsbury’s and Sainsbury's Bank etc (strategy also used by Tesco, John Lewis, M&amp;S)</a:t>
            </a:r>
            <a:endParaRPr lang="en-GB" dirty="0"/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objectives of FOUR organisations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profit business, a social enterprise, a charity and a public sector organisation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530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127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085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9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47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1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FC3F-F9AD-BF4E-AB84-DE5D5C2C9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5EE7A-0F41-F043-8E33-E57C39E98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4F637-7647-6F4C-BF11-1F9D866E8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49A9-2747-8448-A54C-BDA38213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E8B87-1A34-BF4B-A7A0-8655D14C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0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1F115-4743-9F4E-9103-69728039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21E3E-FF98-0F4A-BF6D-0581E38BC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ECF10-D030-F145-A276-F53B5840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0924F-8DD3-5646-9EFC-602BC89B9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59106-3FFE-3B48-9266-B7516733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47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E0A22E-C905-FD46-AAEB-A1510D723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E6C80-9146-1545-823F-65BEAB15C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BDC56-3386-7746-B37D-1E185695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ADDE3-7E72-1A43-9CB3-1AF7A943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CB8E-8891-7B45-9CF3-CD38FF61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60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D2BC-A9CD-0B4C-9B89-D49C07F67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504C4-C877-5C4B-B73C-FD165C042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B4121-BCFA-9D41-9FFC-B52268CA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CDBEB-B082-B74E-8A6D-95D5FF7C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7C0A1-B762-EF41-A1D2-4A6ABA8E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78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45BC-2F9A-7F41-8BA6-A4C8B55F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68CC4-FBF3-3047-9DE0-2D161967F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66001-EC19-3D4F-9A98-F0F4741E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86672-6CD4-7446-B3F6-E7CFC486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C66FC-C644-8848-81A4-F642D42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48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5308-0CE1-E44F-B43C-7518BF6A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73774-811A-6A4A-B2F0-91E07A21D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4141F-ADE5-3647-94C8-DBA3B77F9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E8182-2167-8E43-B444-86E98212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F5E09-D301-C548-95CA-B952F34D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35F12-33EF-F446-864E-D057FB13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4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2320-139D-8646-93CF-F37A44C9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4A842-569B-374C-89D3-F93C51BCE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6086A-D011-5D4B-B7ED-F00FF1C03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C2F140-65BB-8C42-B628-8A5B3246A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E3D97-8478-2947-A901-B0B301A7F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050AE-6DAB-244F-B98E-2A76C19F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C705A2-DB6A-4A43-8699-BD3CABF4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E4495-589D-7E49-B8C7-A20E6EB2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8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60AD-07A4-564B-A5B4-1ACFFEF6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43248F-ABC1-EC47-8875-A9991352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FB001-C743-5244-8C79-CC7AC6D5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96ADE-55D7-8441-B2D0-5855D6890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63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D0E837-F4E7-9643-BC7B-2F8C4741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8766B-F175-EE41-8447-37EA71D3D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EF432-3E17-7649-B9D4-7B09FCAB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86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3CEDD-8B87-874B-9427-7C3231EE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4E2BB-2A3B-3E47-AF6D-4F45A5E3A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79FA9-0C00-6543-838D-96C35A131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03A91-05F4-7F4E-9722-4C8A9F3A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20592-FC4B-2645-A1B9-0EFFB342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84453-7E42-AA48-BBA4-1E0AD71A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67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5335-B5F8-8542-8A07-3E057EE1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28720-F3B7-5B4A-8038-16A6AF93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BDF7D-85F8-9342-9215-131752A40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6FADF-2785-7143-957F-9BB849B9C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75BBB-7DA9-AC43-AFED-89EC48BB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24881-1BF2-544B-89BF-421F0A6E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81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F0FA50-A57F-624F-9D52-FCB9E205C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B3C88-8808-7141-B176-9EA1653DB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C0D06-E795-8F4F-BD9E-E6FD3494D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02/01/2022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FFA46-D0D1-A949-82DD-BCE18C70C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7073E-AAB0-F446-A446-3BF201CFA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3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2877181"/>
            <a:ext cx="8013114" cy="1991979"/>
          </a:xfrm>
        </p:spPr>
        <p:txBody>
          <a:bodyPr anchor="b">
            <a:noAutofit/>
          </a:bodyPr>
          <a:lstStyle/>
          <a:p>
            <a:br>
              <a:rPr lang="en-GB" sz="3200" b="1" dirty="0">
                <a:solidFill>
                  <a:srgbClr val="FFFFFF"/>
                </a:solidFill>
              </a:rPr>
            </a:br>
            <a:b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BTEC NATIONAL IN BUSINESS</a:t>
            </a:r>
            <a:b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Unit 2 Developing a Marketing Campaign</a:t>
            </a:r>
            <a:b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GB" sz="3200" b="1" dirty="0">
                <a:solidFill>
                  <a:srgbClr val="FFFFFF"/>
                </a:solidFill>
              </a:rPr>
            </a:br>
            <a:br>
              <a:rPr lang="en-GB" sz="3200" b="1" dirty="0">
                <a:solidFill>
                  <a:srgbClr val="FFFFFF"/>
                </a:solidFill>
              </a:rPr>
            </a:br>
            <a:r>
              <a:rPr lang="en-GB" sz="3200" b="1" dirty="0">
                <a:solidFill>
                  <a:srgbClr val="FFFFFF"/>
                </a:solidFill>
              </a:rPr>
              <a:t>Lesson 1</a:t>
            </a:r>
            <a:br>
              <a:rPr lang="en-GB" sz="3200" b="1" dirty="0">
                <a:solidFill>
                  <a:srgbClr val="FFFFFF"/>
                </a:solidFill>
              </a:rPr>
            </a:br>
            <a:r>
              <a:rPr lang="en-GB" sz="3200" b="1" dirty="0">
                <a:solidFill>
                  <a:srgbClr val="FFFFFF"/>
                </a:solidFill>
              </a:rPr>
              <a:t>What is marketing? Let’s get started!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0225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081636"/>
            <a:ext cx="7375161" cy="119523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FFFFFF"/>
                </a:solidFill>
                <a:ea typeface="Times New Roman"/>
              </a:rPr>
              <a:t>Seasonal markets </a:t>
            </a:r>
            <a:br>
              <a:rPr lang="en-GB" sz="3200" b="1" dirty="0">
                <a:solidFill>
                  <a:srgbClr val="FFFFFF"/>
                </a:solidFill>
                <a:ea typeface="Times New Roman"/>
              </a:rPr>
            </a:br>
            <a:r>
              <a:rPr lang="en-GB" sz="3200" b="1" dirty="0">
                <a:solidFill>
                  <a:srgbClr val="FFFFFF"/>
                </a:solidFill>
                <a:ea typeface="Times New Roman"/>
              </a:rPr>
              <a:t>(</a:t>
            </a:r>
            <a:r>
              <a:rPr lang="en-GB" sz="3200" b="1" dirty="0">
                <a:solidFill>
                  <a:srgbClr val="FFFFFF"/>
                </a:solidFill>
              </a:rPr>
              <a:t>dependent on time of year)</a:t>
            </a:r>
            <a:br>
              <a:rPr lang="en-GB" sz="3200" b="1" dirty="0">
                <a:solidFill>
                  <a:srgbClr val="FFFFFF"/>
                </a:solidFill>
              </a:rPr>
            </a:br>
            <a:endParaRPr lang="en-GB" sz="32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</a:rPr>
              <a:t>Christmas items</a:t>
            </a:r>
          </a:p>
          <a:p>
            <a:r>
              <a:rPr lang="en-GB" sz="2800" dirty="0">
                <a:solidFill>
                  <a:srgbClr val="000000"/>
                </a:solidFill>
              </a:rPr>
              <a:t>Summer fashion/winter fashion</a:t>
            </a:r>
          </a:p>
          <a:p>
            <a:r>
              <a:rPr lang="en-GB" sz="2800" dirty="0">
                <a:solidFill>
                  <a:srgbClr val="000000"/>
                </a:solidFill>
              </a:rPr>
              <a:t>Easter eggs</a:t>
            </a:r>
          </a:p>
          <a:p>
            <a:r>
              <a:rPr lang="en-GB" sz="2800" dirty="0">
                <a:solidFill>
                  <a:srgbClr val="000000"/>
                </a:solidFill>
              </a:rPr>
              <a:t>Ski holidays</a:t>
            </a:r>
          </a:p>
          <a:p>
            <a:endParaRPr lang="en-GB" sz="17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700" dirty="0">
              <a:solidFill>
                <a:srgbClr val="000000"/>
              </a:solidFill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700" b="1" dirty="0">
              <a:solidFill>
                <a:srgbClr val="000000"/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2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081636"/>
            <a:ext cx="7375161" cy="119523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FFFFFF"/>
                </a:solidFill>
                <a:ea typeface="Times New Roman"/>
              </a:rPr>
              <a:t>Trade and Consumer markets </a:t>
            </a:r>
            <a:br>
              <a:rPr lang="en-GB" sz="3200" b="1" dirty="0">
                <a:solidFill>
                  <a:srgbClr val="FFFFFF"/>
                </a:solidFill>
                <a:ea typeface="Times New Roman"/>
              </a:rPr>
            </a:br>
            <a:br>
              <a:rPr lang="en-GB" sz="3200" b="1" dirty="0">
                <a:solidFill>
                  <a:srgbClr val="FFFFFF"/>
                </a:solidFill>
              </a:rPr>
            </a:br>
            <a:endParaRPr lang="en-GB" sz="3200" b="1" dirty="0">
              <a:solidFill>
                <a:srgbClr val="FFFFFF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75E753-11D0-4945-BB19-70E579AB6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16021"/>
            <a:ext cx="3049488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+mj-lt"/>
              </a:rPr>
              <a:t>B2B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Business sells to other businesses</a:t>
            </a:r>
            <a:endParaRPr lang="en-GB" sz="2400" b="1" dirty="0">
              <a:latin typeface="+mj-lt"/>
            </a:endParaRPr>
          </a:p>
          <a:p>
            <a:r>
              <a:rPr lang="en-GB" sz="2400" b="1" dirty="0">
                <a:latin typeface="+mj-lt"/>
              </a:rPr>
              <a:t>Corn, wheat etc</a:t>
            </a:r>
          </a:p>
          <a:p>
            <a:r>
              <a:rPr lang="en-GB" sz="2400" b="1" dirty="0">
                <a:latin typeface="+mj-lt"/>
              </a:rPr>
              <a:t>Petrol/fuel</a:t>
            </a:r>
          </a:p>
          <a:p>
            <a:r>
              <a:rPr lang="en-GB" sz="2400" b="1" dirty="0">
                <a:latin typeface="+mj-lt"/>
              </a:rPr>
              <a:t>Metals for engineering </a:t>
            </a:r>
          </a:p>
          <a:p>
            <a:r>
              <a:rPr lang="en-GB" sz="2400" b="1" dirty="0">
                <a:latin typeface="+mj-lt"/>
              </a:rPr>
              <a:t>Coca Cola, L'Oréal etc  (goods are sold to the supermarket)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41E4A68-8B99-7843-8E99-CF1E6EFDA514}"/>
              </a:ext>
            </a:extLst>
          </p:cNvPr>
          <p:cNvSpPr txBox="1">
            <a:spLocks/>
          </p:cNvSpPr>
          <p:nvPr/>
        </p:nvSpPr>
        <p:spPr>
          <a:xfrm>
            <a:off x="3769568" y="2623990"/>
            <a:ext cx="2818656" cy="47525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GB" sz="2400" b="1" dirty="0">
                <a:latin typeface="+mj-lt"/>
              </a:rPr>
              <a:t>B2C</a:t>
            </a:r>
          </a:p>
          <a:p>
            <a:pPr marL="0" indent="0">
              <a:buFont typeface="Wingdings 2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Business sells to consumers </a:t>
            </a:r>
            <a:endParaRPr lang="en-GB" sz="2400" b="1" dirty="0">
              <a:latin typeface="+mj-lt"/>
            </a:endParaRPr>
          </a:p>
          <a:p>
            <a:r>
              <a:rPr lang="en-GB" sz="2400" b="1" dirty="0">
                <a:latin typeface="+mj-lt"/>
              </a:rPr>
              <a:t>Sainsbury's</a:t>
            </a:r>
          </a:p>
          <a:p>
            <a:r>
              <a:rPr lang="en-GB" sz="2400" b="1" dirty="0">
                <a:latin typeface="+mj-lt"/>
              </a:rPr>
              <a:t>Boots</a:t>
            </a:r>
          </a:p>
          <a:p>
            <a:r>
              <a:rPr lang="en-GB" sz="2400" b="1" dirty="0">
                <a:latin typeface="+mj-lt"/>
              </a:rPr>
              <a:t>Amazon</a:t>
            </a:r>
          </a:p>
          <a:p>
            <a:r>
              <a:rPr lang="en-GB" sz="2400" b="1" dirty="0">
                <a:latin typeface="+mj-lt"/>
              </a:rPr>
              <a:t>Topshop</a:t>
            </a:r>
          </a:p>
          <a:p>
            <a:r>
              <a:rPr lang="en-GB" sz="2400" b="1" dirty="0">
                <a:latin typeface="+mj-lt"/>
              </a:rPr>
              <a:t>MacDonald's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B6D3A38-82F4-3D4D-AA4C-FAB4D42B9CC5}"/>
              </a:ext>
            </a:extLst>
          </p:cNvPr>
          <p:cNvSpPr txBox="1">
            <a:spLocks/>
          </p:cNvSpPr>
          <p:nvPr/>
        </p:nvSpPr>
        <p:spPr>
          <a:xfrm>
            <a:off x="6325344" y="2616019"/>
            <a:ext cx="2818656" cy="47525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GB" sz="2400" b="1" dirty="0">
                <a:latin typeface="+mj-lt"/>
              </a:rPr>
              <a:t>Both</a:t>
            </a:r>
          </a:p>
          <a:p>
            <a:pPr marL="0" indent="0">
              <a:buFont typeface="Wingdings 2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Some businesses sells to both the trade and consumers </a:t>
            </a:r>
            <a:endParaRPr lang="en-GB" sz="2400" b="1" dirty="0">
              <a:latin typeface="+mj-lt"/>
            </a:endParaRPr>
          </a:p>
          <a:p>
            <a:r>
              <a:rPr lang="en-GB" sz="2400" b="1" dirty="0">
                <a:latin typeface="+mj-lt"/>
              </a:rPr>
              <a:t>Stationers</a:t>
            </a:r>
          </a:p>
          <a:p>
            <a:r>
              <a:rPr lang="en-GB" sz="2400" b="1" dirty="0">
                <a:latin typeface="+mj-lt"/>
              </a:rPr>
              <a:t>Utilities (water, electricity etc)</a:t>
            </a:r>
          </a:p>
          <a:p>
            <a:r>
              <a:rPr lang="en-GB" sz="2400" b="1" dirty="0">
                <a:latin typeface="+mj-lt"/>
              </a:rPr>
              <a:t>Milk</a:t>
            </a:r>
          </a:p>
        </p:txBody>
      </p:sp>
    </p:spTree>
    <p:extLst>
      <p:ext uri="{BB962C8B-B14F-4D97-AF65-F5344CB8AC3E}">
        <p14:creationId xmlns:p14="http://schemas.microsoft.com/office/powerpoint/2010/main" val="1857577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081636"/>
            <a:ext cx="7375161" cy="119523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FFFFFF"/>
                </a:solidFill>
                <a:ea typeface="Times New Roman"/>
              </a:rPr>
              <a:t>Niche and Mass markets </a:t>
            </a:r>
            <a:br>
              <a:rPr lang="en-GB" sz="3200" b="1" dirty="0">
                <a:solidFill>
                  <a:srgbClr val="FFFFFF"/>
                </a:solidFill>
                <a:ea typeface="Times New Roman"/>
              </a:rPr>
            </a:br>
            <a:br>
              <a:rPr lang="en-GB" sz="3200" b="1" dirty="0">
                <a:solidFill>
                  <a:srgbClr val="FFFFFF"/>
                </a:solidFill>
              </a:rPr>
            </a:br>
            <a:endParaRPr lang="en-GB" sz="3200" b="1" dirty="0">
              <a:solidFill>
                <a:srgbClr val="FFFFFF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1C56A0B-5BDB-5544-88AA-5A99B21A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966" y="3056790"/>
            <a:ext cx="3600400" cy="3612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Where a business targets smaller segment of a larger market, where customers have specific needs and wants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en-GB" sz="2000" b="1" dirty="0">
                <a:latin typeface="+mj-lt"/>
              </a:rPr>
              <a:t>Organic chocolate</a:t>
            </a:r>
          </a:p>
          <a:p>
            <a:r>
              <a:rPr lang="en-GB" sz="2000" b="1" dirty="0">
                <a:latin typeface="+mj-lt"/>
              </a:rPr>
              <a:t>Farmers market produce</a:t>
            </a:r>
          </a:p>
          <a:p>
            <a:r>
              <a:rPr lang="en-GB" sz="2000" b="1" dirty="0">
                <a:latin typeface="+mj-lt"/>
              </a:rPr>
              <a:t>Environmental cleaners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C4D14A7-78EC-E64D-BF25-711D31D09FD8}"/>
              </a:ext>
            </a:extLst>
          </p:cNvPr>
          <p:cNvSpPr txBox="1">
            <a:spLocks/>
          </p:cNvSpPr>
          <p:nvPr/>
        </p:nvSpPr>
        <p:spPr>
          <a:xfrm>
            <a:off x="5024483" y="2993486"/>
            <a:ext cx="3600400" cy="34085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Where a business sells into the largest part of the market, where there are many similar products on offer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en-GB" sz="2000" b="1" dirty="0">
                <a:latin typeface="+mj-lt"/>
              </a:rPr>
              <a:t>Car Market</a:t>
            </a:r>
          </a:p>
          <a:p>
            <a:r>
              <a:rPr lang="en-GB" sz="2000" b="1" dirty="0">
                <a:latin typeface="+mj-lt"/>
              </a:rPr>
              <a:t>Confectionary</a:t>
            </a:r>
          </a:p>
          <a:p>
            <a:r>
              <a:rPr lang="en-GB" sz="2000" b="1" dirty="0">
                <a:latin typeface="+mj-lt"/>
              </a:rPr>
              <a:t>Phone</a:t>
            </a:r>
          </a:p>
          <a:p>
            <a:r>
              <a:rPr lang="en-GB" sz="2000" b="1" dirty="0">
                <a:latin typeface="+mj-lt"/>
              </a:rPr>
              <a:t>Food</a:t>
            </a:r>
          </a:p>
          <a:p>
            <a:pPr marL="0" indent="0">
              <a:buFont typeface="Wingdings 2"/>
              <a:buNone/>
            </a:pPr>
            <a:endParaRPr lang="en-GB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8314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5665603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3550158" cy="4371974"/>
          </a:xfrm>
        </p:spPr>
        <p:txBody>
          <a:bodyPr>
            <a:normAutofit/>
          </a:bodyPr>
          <a:lstStyle/>
          <a:p>
            <a:pPr marL="0" indent="-228600" defTabSz="914400"/>
            <a:r>
              <a:rPr lang="en-US" sz="2800" b="1" dirty="0"/>
              <a:t>ADVANTAGES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Less competition</a:t>
            </a:r>
            <a:br>
              <a:rPr lang="en-US" sz="2800" b="1" dirty="0"/>
            </a:br>
            <a:r>
              <a:rPr lang="en-US" sz="2800" b="1" dirty="0"/>
              <a:t>Clear focus</a:t>
            </a:r>
            <a:br>
              <a:rPr lang="en-US" sz="2800" b="1" dirty="0"/>
            </a:br>
            <a:r>
              <a:rPr lang="en-US" sz="2800" b="1" dirty="0"/>
              <a:t>Builds up specialist skills</a:t>
            </a:r>
            <a:br>
              <a:rPr lang="en-US" sz="2800" b="1" dirty="0"/>
            </a:br>
            <a:r>
              <a:rPr lang="en-US" sz="2800" b="1" dirty="0"/>
              <a:t>Can charge higher prices</a:t>
            </a:r>
            <a:br>
              <a:rPr lang="en-US" sz="2800" b="1" dirty="0"/>
            </a:br>
            <a:r>
              <a:rPr lang="en-US" sz="2800" b="1" dirty="0"/>
              <a:t>Higher profit margins</a:t>
            </a:r>
            <a:br>
              <a:rPr lang="en-US" sz="2800" b="1" dirty="0"/>
            </a:br>
            <a:r>
              <a:rPr lang="en-US" sz="2800" b="1" dirty="0"/>
              <a:t>Customer loyalty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0637" y="0"/>
            <a:ext cx="40433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432" y="1992756"/>
            <a:ext cx="3915918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DISADVANTAGES</a:t>
            </a:r>
          </a:p>
          <a:p>
            <a:pPr marL="0" indent="0">
              <a:buNone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Lack of economies of scale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Risk of over dependence on a single product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Attract competition if successful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Vulnerable to market changes</a:t>
            </a:r>
          </a:p>
          <a:p>
            <a:pPr indent="-228600"/>
            <a:endParaRPr lang="en-US" sz="2800" dirty="0">
              <a:solidFill>
                <a:schemeClr val="bg1"/>
              </a:solidFill>
              <a:latin typeface="+mj-lt"/>
            </a:endParaRPr>
          </a:p>
          <a:p>
            <a:pPr indent="-228600"/>
            <a:endParaRPr lang="en-US" sz="2800" dirty="0">
              <a:solidFill>
                <a:schemeClr val="bg1"/>
              </a:solidFill>
              <a:latin typeface="+mj-lt"/>
            </a:endParaRPr>
          </a:p>
          <a:p>
            <a:pPr indent="-228600"/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 marL="0" indent="-228600"/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D1EE06-0FD9-1E4D-B74A-17EDA9EF291D}"/>
              </a:ext>
            </a:extLst>
          </p:cNvPr>
          <p:cNvSpPr txBox="1">
            <a:spLocks/>
          </p:cNvSpPr>
          <p:nvPr/>
        </p:nvSpPr>
        <p:spPr>
          <a:xfrm>
            <a:off x="467544" y="533720"/>
            <a:ext cx="7886700" cy="591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3600" b="1" dirty="0">
                <a:solidFill>
                  <a:schemeClr val="accent2"/>
                </a:solidFill>
              </a:rPr>
              <a:t>Niche Market (likely for your case study)</a:t>
            </a:r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7027C52-EAEF-417D-B99C-DBFD6D13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550" y="0"/>
            <a:ext cx="893445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0977BDD-F21B-4E52-8FAE-69AA18080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 flipH="1">
            <a:off x="4171645" y="1"/>
            <a:ext cx="4972355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FF39A25-DBCE-442D-A2E3-C0FE3312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2555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5097"/>
            <a:ext cx="5256584" cy="4747805"/>
          </a:xfrm>
        </p:spPr>
        <p:txBody>
          <a:bodyPr anchor="ctr">
            <a:normAutofit/>
          </a:bodyPr>
          <a:lstStyle/>
          <a:p>
            <a:pPr algn="l"/>
            <a:r>
              <a:rPr lang="en-GB" sz="3200" b="1" dirty="0">
                <a:solidFill>
                  <a:srgbClr val="000000"/>
                </a:solidFill>
              </a:rPr>
              <a:t>Now turn to your Case Study</a:t>
            </a:r>
            <a:br>
              <a:rPr lang="en-GB" sz="3200" b="1" dirty="0">
                <a:solidFill>
                  <a:srgbClr val="000000"/>
                </a:solidFill>
              </a:rPr>
            </a:br>
            <a:br>
              <a:rPr lang="en-GB" sz="3200" b="1" dirty="0">
                <a:solidFill>
                  <a:srgbClr val="000000"/>
                </a:solidFill>
              </a:rPr>
            </a:br>
            <a:r>
              <a:rPr lang="en-GB" sz="2800" b="1" dirty="0">
                <a:solidFill>
                  <a:srgbClr val="000000"/>
                </a:solidFill>
              </a:rPr>
              <a:t>Read through the information and decide:</a:t>
            </a:r>
            <a:br>
              <a:rPr lang="en-GB" sz="2800" b="1" dirty="0">
                <a:solidFill>
                  <a:srgbClr val="000000"/>
                </a:solidFill>
              </a:rPr>
            </a:br>
            <a:r>
              <a:rPr lang="en-GB" sz="2800" b="1" dirty="0">
                <a:solidFill>
                  <a:srgbClr val="000000"/>
                </a:solidFill>
              </a:rPr>
              <a:t>What type of market they are in and why?</a:t>
            </a:r>
            <a:br>
              <a:rPr lang="en-GB" sz="2800" b="1" dirty="0">
                <a:solidFill>
                  <a:srgbClr val="000000"/>
                </a:solidFill>
              </a:rPr>
            </a:br>
            <a:r>
              <a:rPr lang="en-GB" sz="2800" b="1" dirty="0">
                <a:solidFill>
                  <a:srgbClr val="000000"/>
                </a:solidFill>
              </a:rPr>
              <a:t>What are the advantages of this market?</a:t>
            </a:r>
            <a:br>
              <a:rPr lang="en-GB" sz="2800" b="1" dirty="0">
                <a:solidFill>
                  <a:srgbClr val="000000"/>
                </a:solidFill>
              </a:rPr>
            </a:br>
            <a:r>
              <a:rPr lang="en-GB" sz="2800" b="1" dirty="0">
                <a:solidFill>
                  <a:srgbClr val="000000"/>
                </a:solidFill>
              </a:rPr>
              <a:t>Who are their competitors? Do some research.</a:t>
            </a:r>
          </a:p>
        </p:txBody>
      </p:sp>
    </p:spTree>
    <p:extLst>
      <p:ext uri="{BB962C8B-B14F-4D97-AF65-F5344CB8AC3E}">
        <p14:creationId xmlns:p14="http://schemas.microsoft.com/office/powerpoint/2010/main" val="174204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Marketing is a </a:t>
            </a:r>
            <a:r>
              <a:rPr lang="en-US" sz="3200" b="1" dirty="0">
                <a:solidFill>
                  <a:srgbClr val="FF6600"/>
                </a:solidFill>
                <a:latin typeface="+mn-lt"/>
              </a:rPr>
              <a:t>FUNCTION </a:t>
            </a:r>
            <a:r>
              <a:rPr lang="en-US" sz="3200" b="1" dirty="0">
                <a:latin typeface="+mn-lt"/>
              </a:rPr>
              <a:t>of Business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933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pPr lvl="0"/>
            <a:r>
              <a:rPr lang="en-GB" sz="4000" b="1" dirty="0">
                <a:ea typeface="Times New Roman"/>
              </a:rPr>
              <a:t>What does marketing involve?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1280B1-CD07-4B55-AECF-C93960E09D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04310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53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pPr lvl="0"/>
            <a:r>
              <a:rPr lang="en-GB" sz="3600" b="1" dirty="0">
                <a:ea typeface="Times New Roman"/>
              </a:rPr>
              <a:t>Key roles of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+mj-lt"/>
              <a:ea typeface="Times New Roman"/>
            </a:endParaRP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Anticipating demand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(eg seasonal demand, new product launch, blockbuster film etc)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Recognising demand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 (monitoring sales and competitors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Stimulating demand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(advertising and promotion, special offers)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Satisfying demand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(ensuring correct price, product and stock availability)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813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3600" b="1" dirty="0">
                <a:ea typeface="Times New Roman"/>
              </a:rPr>
              <a:t>Marketing aims and objectives</a:t>
            </a:r>
            <a:br>
              <a:rPr lang="en-GB" sz="3600" b="1" dirty="0">
                <a:ea typeface="Times New Roman"/>
              </a:rPr>
            </a:br>
            <a:br>
              <a:rPr lang="en-GB" sz="3600" b="1" dirty="0">
                <a:ea typeface="Times New Roman"/>
              </a:rPr>
            </a:br>
            <a:r>
              <a:rPr lang="en-GB" sz="2400" dirty="0">
                <a:ea typeface="Times New Roman"/>
              </a:rPr>
              <a:t>(see separate ppt)</a:t>
            </a:r>
            <a:endParaRPr lang="en-GB" sz="24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8F3B7B-8172-4EDA-AA99-CFA689FEE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92905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083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6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4007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645" y="908720"/>
            <a:ext cx="2993766" cy="53379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000" b="1" dirty="0">
                <a:latin typeface="+mj-lt"/>
              </a:rPr>
              <a:t>What is a market?</a:t>
            </a:r>
            <a:br>
              <a:rPr lang="en-GB" sz="2000" b="1" dirty="0">
                <a:latin typeface="+mj-lt"/>
              </a:rPr>
            </a:br>
            <a:br>
              <a:rPr lang="en-GB" sz="2000" b="1" dirty="0">
                <a:latin typeface="+mj-lt"/>
              </a:rPr>
            </a:br>
            <a:r>
              <a:rPr lang="en-GB" sz="2000" b="1" dirty="0">
                <a:latin typeface="+mj-lt"/>
              </a:rPr>
              <a:t>A market is a</a:t>
            </a:r>
            <a:r>
              <a:rPr lang="en-GB" sz="2000" b="1" dirty="0">
                <a:latin typeface="+mj-lt"/>
                <a:ea typeface="Times New Roman"/>
              </a:rPr>
              <a:t> place where goods are bought and sold in exchange for money</a:t>
            </a:r>
          </a:p>
          <a:p>
            <a:pPr marL="0" lvl="0" indent="0">
              <a:buNone/>
            </a:pPr>
            <a:endParaRPr lang="en-GB" sz="2000" b="1" dirty="0">
              <a:latin typeface="+mj-lt"/>
              <a:ea typeface="Times New Roman"/>
            </a:endParaRPr>
          </a:p>
          <a:p>
            <a:pPr marL="0" lvl="0" indent="0">
              <a:buNone/>
            </a:pPr>
            <a:r>
              <a:rPr lang="en-GB" sz="2000" b="1" dirty="0">
                <a:latin typeface="+mj-lt"/>
                <a:ea typeface="Times New Roman"/>
              </a:rPr>
              <a:t>Markets can be defined by type</a:t>
            </a:r>
          </a:p>
          <a:p>
            <a:r>
              <a:rPr lang="en-GB" sz="2000" b="1" dirty="0">
                <a:latin typeface="+mj-lt"/>
                <a:ea typeface="Times New Roman"/>
              </a:rPr>
              <a:t>The supermarket market </a:t>
            </a:r>
          </a:p>
          <a:p>
            <a:r>
              <a:rPr lang="en-GB" sz="2000" b="1" dirty="0">
                <a:latin typeface="+mj-lt"/>
                <a:ea typeface="Times New Roman"/>
              </a:rPr>
              <a:t>The confectionary market</a:t>
            </a:r>
          </a:p>
          <a:p>
            <a:r>
              <a:rPr lang="en-GB" sz="2000" b="1" dirty="0">
                <a:latin typeface="+mj-lt"/>
                <a:ea typeface="Times New Roman"/>
              </a:rPr>
              <a:t>The mobile phone market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b="1" dirty="0">
              <a:ea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AF0770-5EFA-1E42-A94C-4276579B5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092" y="1219249"/>
            <a:ext cx="4616356" cy="444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2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7027C52-EAEF-417D-B99C-DBFD6D13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550" y="0"/>
            <a:ext cx="893445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0977BDD-F21B-4E52-8FAE-69AA18080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 flipH="1">
            <a:off x="4171645" y="1"/>
            <a:ext cx="4972355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FF39A25-DBCE-442D-A2E3-C0FE3312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2555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055097"/>
            <a:ext cx="4972355" cy="4747805"/>
          </a:xfrm>
        </p:spPr>
        <p:txBody>
          <a:bodyPr anchor="ctr">
            <a:normAutofit/>
          </a:bodyPr>
          <a:lstStyle/>
          <a:p>
            <a:pPr algn="l"/>
            <a:r>
              <a:rPr lang="en-GB" sz="3600" b="1" dirty="0">
                <a:solidFill>
                  <a:srgbClr val="000000"/>
                </a:solidFill>
              </a:rPr>
              <a:t>Types of market</a:t>
            </a:r>
            <a:br>
              <a:rPr lang="en-GB" sz="3600" b="1" dirty="0">
                <a:solidFill>
                  <a:srgbClr val="000000"/>
                </a:solidFill>
              </a:rPr>
            </a:br>
            <a:br>
              <a:rPr lang="en-GB" sz="3600" b="1" dirty="0">
                <a:solidFill>
                  <a:srgbClr val="000000"/>
                </a:solidFill>
              </a:rPr>
            </a:br>
            <a:r>
              <a:rPr lang="en-GB" sz="3600" b="1" dirty="0">
                <a:solidFill>
                  <a:srgbClr val="000000"/>
                </a:solidFill>
              </a:rPr>
              <a:t>local/global</a:t>
            </a:r>
            <a:br>
              <a:rPr lang="en-GB" sz="3600" b="1" dirty="0">
                <a:solidFill>
                  <a:srgbClr val="000000"/>
                </a:solidFill>
              </a:rPr>
            </a:br>
            <a:r>
              <a:rPr lang="en-GB" sz="3600" b="1" dirty="0">
                <a:solidFill>
                  <a:srgbClr val="000000"/>
                </a:solidFill>
              </a:rPr>
              <a:t>mass/niche</a:t>
            </a:r>
            <a:br>
              <a:rPr lang="en-GB" sz="3600" b="1" dirty="0">
                <a:solidFill>
                  <a:srgbClr val="000000"/>
                </a:solidFill>
              </a:rPr>
            </a:br>
            <a:r>
              <a:rPr lang="en-GB" sz="3600" b="1" dirty="0">
                <a:solidFill>
                  <a:srgbClr val="000000"/>
                </a:solidFill>
              </a:rPr>
              <a:t>trade/consumer</a:t>
            </a:r>
            <a:br>
              <a:rPr lang="en-GB" sz="3600" b="1" dirty="0">
                <a:solidFill>
                  <a:srgbClr val="000000"/>
                </a:solidFill>
              </a:rPr>
            </a:br>
            <a:r>
              <a:rPr lang="en-GB" sz="3600" b="1" dirty="0">
                <a:solidFill>
                  <a:srgbClr val="000000"/>
                </a:solidFill>
              </a:rPr>
              <a:t>product/service</a:t>
            </a:r>
            <a:br>
              <a:rPr lang="en-GB" sz="3600" b="1" dirty="0">
                <a:solidFill>
                  <a:srgbClr val="000000"/>
                </a:solidFill>
              </a:rPr>
            </a:br>
            <a:r>
              <a:rPr lang="en-GB" sz="3600" b="1" dirty="0">
                <a:solidFill>
                  <a:srgbClr val="000000"/>
                </a:solidFill>
              </a:rPr>
              <a:t>seasonal</a:t>
            </a:r>
          </a:p>
        </p:txBody>
      </p:sp>
    </p:spTree>
    <p:extLst>
      <p:ext uri="{BB962C8B-B14F-4D97-AF65-F5344CB8AC3E}">
        <p14:creationId xmlns:p14="http://schemas.microsoft.com/office/powerpoint/2010/main" val="154629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ea typeface="Times New Roman"/>
              </a:rPr>
              <a:t>Local &amp; Global markets</a:t>
            </a:r>
            <a:endParaRPr lang="en-GB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DF610E7-4FAD-714D-AA1C-5021E25F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344" y="3140968"/>
            <a:ext cx="2975160" cy="2753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+mj-lt"/>
              </a:rPr>
              <a:t>LOCAL</a:t>
            </a:r>
          </a:p>
          <a:p>
            <a:pPr marL="0" indent="0">
              <a:buNone/>
            </a:pPr>
            <a:r>
              <a:rPr lang="en-GB" sz="2400" b="1" dirty="0">
                <a:latin typeface="+mj-lt"/>
              </a:rPr>
              <a:t>Where a business targets local customers 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eg Godalming Taxi rank, Daisies sandwich shop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latin typeface="+mj-lt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AEE9B56-C990-C44B-9E97-BF446AD417BB}"/>
              </a:ext>
            </a:extLst>
          </p:cNvPr>
          <p:cNvSpPr txBox="1">
            <a:spLocks/>
          </p:cNvSpPr>
          <p:nvPr/>
        </p:nvSpPr>
        <p:spPr>
          <a:xfrm>
            <a:off x="5281736" y="3137557"/>
            <a:ext cx="2818656" cy="25956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latin typeface="+mj-lt"/>
              </a:rPr>
              <a:t>GLOBAL</a:t>
            </a:r>
          </a:p>
          <a:p>
            <a:pPr marL="0" indent="0">
              <a:buNone/>
            </a:pPr>
            <a:r>
              <a:rPr lang="en-GB" sz="2400" b="1" dirty="0">
                <a:latin typeface="+mj-lt"/>
              </a:rPr>
              <a:t>Where a business sells across the world 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eg MacDonald's, Vodafone, Kellogg's, BP, Coca Cola</a:t>
            </a:r>
          </a:p>
        </p:txBody>
      </p:sp>
    </p:spTree>
    <p:extLst>
      <p:ext uri="{BB962C8B-B14F-4D97-AF65-F5344CB8AC3E}">
        <p14:creationId xmlns:p14="http://schemas.microsoft.com/office/powerpoint/2010/main" val="11899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ea typeface="Times New Roman"/>
              </a:rPr>
              <a:t>Product &amp; Service markets</a:t>
            </a:r>
            <a:endParaRPr lang="en-GB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ED3537F-4C96-6A45-907E-865E5EE84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2760" y="2996954"/>
            <a:ext cx="2818656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+mj-lt"/>
              </a:rPr>
              <a:t>Products are tangible </a:t>
            </a:r>
            <a:endParaRPr lang="en-GB" sz="2400" dirty="0">
              <a:latin typeface="+mj-lt"/>
            </a:endParaRPr>
          </a:p>
          <a:p>
            <a:r>
              <a:rPr lang="en-GB" sz="2400" dirty="0">
                <a:latin typeface="+mj-lt"/>
              </a:rPr>
              <a:t>Clothing</a:t>
            </a:r>
          </a:p>
          <a:p>
            <a:r>
              <a:rPr lang="en-GB" sz="2400" dirty="0">
                <a:latin typeface="+mj-lt"/>
              </a:rPr>
              <a:t>Computers</a:t>
            </a:r>
          </a:p>
          <a:p>
            <a:r>
              <a:rPr lang="en-GB" sz="2400" dirty="0">
                <a:latin typeface="+mj-lt"/>
              </a:rPr>
              <a:t>Cars</a:t>
            </a:r>
          </a:p>
          <a:p>
            <a:r>
              <a:rPr lang="en-GB" sz="2400" dirty="0">
                <a:latin typeface="+mj-lt"/>
              </a:rPr>
              <a:t>Houses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F8C9514-B7D5-F04B-94B9-3FD9E3538900}"/>
              </a:ext>
            </a:extLst>
          </p:cNvPr>
          <p:cNvSpPr txBox="1">
            <a:spLocks/>
          </p:cNvSpPr>
          <p:nvPr/>
        </p:nvSpPr>
        <p:spPr>
          <a:xfrm>
            <a:off x="5137720" y="2996952"/>
            <a:ext cx="2818656" cy="338437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latin typeface="+mj-lt"/>
              </a:rPr>
              <a:t>Services are intangible </a:t>
            </a:r>
            <a:endParaRPr lang="en-GB" sz="2400" dirty="0">
              <a:latin typeface="+mj-lt"/>
            </a:endParaRPr>
          </a:p>
          <a:p>
            <a:r>
              <a:rPr lang="en-GB" sz="2400" dirty="0">
                <a:latin typeface="+mj-lt"/>
              </a:rPr>
              <a:t>Hairdressing</a:t>
            </a:r>
          </a:p>
          <a:p>
            <a:r>
              <a:rPr lang="en-GB" sz="2400" dirty="0">
                <a:latin typeface="+mj-lt"/>
              </a:rPr>
              <a:t>Holidays</a:t>
            </a:r>
          </a:p>
          <a:p>
            <a:r>
              <a:rPr lang="en-GB" sz="2400" dirty="0">
                <a:latin typeface="+mj-lt"/>
              </a:rPr>
              <a:t>Accountancy</a:t>
            </a:r>
          </a:p>
          <a:p>
            <a:r>
              <a:rPr lang="en-GB" sz="2400" dirty="0">
                <a:latin typeface="+mj-lt"/>
              </a:rPr>
              <a:t>Law</a:t>
            </a:r>
          </a:p>
          <a:p>
            <a:r>
              <a:rPr lang="en-GB" sz="2400" dirty="0">
                <a:latin typeface="+mj-lt"/>
              </a:rPr>
              <a:t>Dentistry</a:t>
            </a:r>
          </a:p>
          <a:p>
            <a:endParaRPr lang="en-GB" sz="24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+mj-lt"/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b="1" dirty="0">
              <a:latin typeface="+mj-lt"/>
              <a:ea typeface="Times New Roman"/>
            </a:endParaRPr>
          </a:p>
          <a:p>
            <a:pPr marL="0" indent="0">
              <a:buFont typeface="Wingdings 2"/>
              <a:buNone/>
            </a:pP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4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962</Words>
  <Application>Microsoft Office PowerPoint</Application>
  <PresentationFormat>On-screen Show (4:3)</PresentationFormat>
  <Paragraphs>183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 2</vt:lpstr>
      <vt:lpstr>Office Theme</vt:lpstr>
      <vt:lpstr>  BTEC NATIONAL IN BUSINESS Unit 2 Developing a Marketing Campaign   Lesson 1 What is marketing? Let’s get started!</vt:lpstr>
      <vt:lpstr>Marketing is a FUNCTION of Business</vt:lpstr>
      <vt:lpstr>What does marketing involve?</vt:lpstr>
      <vt:lpstr>Key roles of marketing</vt:lpstr>
      <vt:lpstr>Marketing aims and objectives  (see separate ppt)</vt:lpstr>
      <vt:lpstr>PowerPoint Presentation</vt:lpstr>
      <vt:lpstr>Types of market  local/global mass/niche trade/consumer product/service seasonal</vt:lpstr>
      <vt:lpstr>Local &amp; Global markets</vt:lpstr>
      <vt:lpstr>Product &amp; Service markets</vt:lpstr>
      <vt:lpstr>Seasonal markets  (dependent on time of year) </vt:lpstr>
      <vt:lpstr>Trade and Consumer markets   </vt:lpstr>
      <vt:lpstr>Niche and Mass markets   </vt:lpstr>
      <vt:lpstr>ADVANTAGES  Less competition Clear focus Builds up specialist skills Can charge higher prices Higher profit margins Customer loyalty</vt:lpstr>
      <vt:lpstr>Now turn to your Case Study  Read through the information and decide: What type of market they are in and why? What are the advantages of this market? Who are their competitors? Do some research.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Developing a Marketing Campaign   Lesson 1 What is marketing? Let’s get started!</dc:title>
  <dc:creator>Ailsa W Waters</dc:creator>
  <cp:lastModifiedBy>Seonaid Botfield</cp:lastModifiedBy>
  <cp:revision>8</cp:revision>
  <dcterms:created xsi:type="dcterms:W3CDTF">2021-01-22T08:32:27Z</dcterms:created>
  <dcterms:modified xsi:type="dcterms:W3CDTF">2022-01-02T20:47:30Z</dcterms:modified>
</cp:coreProperties>
</file>