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0" r:id="rId4"/>
  </p:sldMasterIdLst>
  <p:notesMasterIdLst>
    <p:notesMasterId r:id="rId13"/>
  </p:notesMasterIdLst>
  <p:sldIdLst>
    <p:sldId id="257" r:id="rId5"/>
    <p:sldId id="310" r:id="rId6"/>
    <p:sldId id="258" r:id="rId7"/>
    <p:sldId id="262" r:id="rId8"/>
    <p:sldId id="261" r:id="rId9"/>
    <p:sldId id="641" r:id="rId10"/>
    <p:sldId id="263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52"/>
  </p:normalViewPr>
  <p:slideViewPr>
    <p:cSldViewPr snapToGrid="0" snapToObjects="1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7172D-F4DA-E548-8307-1EE0E32B3E2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B94FD-DD6C-8442-AB30-114A722D8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85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BB2026-5CDC-4D45-8204-9D22AE6FAD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358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78-79</a:t>
            </a:r>
          </a:p>
          <a:p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BB2026-5CDC-4D45-8204-9D22AE6FAD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019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8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1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1442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907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4137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263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363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21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64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89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2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6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2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72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83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8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41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1545" y="1601736"/>
            <a:ext cx="8111013" cy="3020943"/>
          </a:xfrm>
        </p:spPr>
        <p:txBody>
          <a:bodyPr anchor="b">
            <a:no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/>
            </a:r>
            <a:br>
              <a:rPr lang="en-GB" sz="32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</a:rPr>
              <a:t/>
            </a: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BTEC NATIONAL IN BUSINESS</a:t>
            </a:r>
            <a:br>
              <a:rPr lang="en-GB" sz="3600" dirty="0">
                <a:solidFill>
                  <a:schemeClr val="accent2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Unit 2 Marketing</a:t>
            </a:r>
            <a:br>
              <a:rPr lang="en-GB" sz="3600" dirty="0">
                <a:solidFill>
                  <a:schemeClr val="accent2"/>
                </a:solidFill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Marketing Objectives</a:t>
            </a:r>
          </a:p>
        </p:txBody>
      </p:sp>
    </p:spTree>
    <p:extLst>
      <p:ext uri="{BB962C8B-B14F-4D97-AF65-F5344CB8AC3E}">
        <p14:creationId xmlns:p14="http://schemas.microsoft.com/office/powerpoint/2010/main" val="314463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GB"/>
              <a:t>The </a:t>
            </a:r>
            <a:r>
              <a:rPr lang="en-GB" b="1"/>
              <a:t>Rationale</a:t>
            </a:r>
            <a:endParaRPr lang="en-GB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b="1" dirty="0"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latin typeface="+mj-lt"/>
              </a:rPr>
              <a:t>This is your introductory paragraph which explains:</a:t>
            </a:r>
          </a:p>
          <a:p>
            <a:pPr marL="0" indent="0">
              <a:buNone/>
            </a:pPr>
            <a:endParaRPr lang="en-GB" b="1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+mj-lt"/>
              </a:rPr>
              <a:t>the focus, method and means for conducting the research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1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+mj-lt"/>
              </a:rPr>
              <a:t>the outcome being sought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654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GB"/>
              <a:t>SMART Objectives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GB"/>
              <a:t>For any objective to be useful, it must be S.M.A.R.T.</a:t>
            </a:r>
          </a:p>
          <a:p>
            <a:r>
              <a:rPr lang="en-GB"/>
              <a:t>Specific</a:t>
            </a:r>
          </a:p>
          <a:p>
            <a:r>
              <a:rPr lang="en-GB"/>
              <a:t>Measurable</a:t>
            </a:r>
          </a:p>
          <a:p>
            <a:r>
              <a:rPr lang="en-GB"/>
              <a:t>Agreed</a:t>
            </a:r>
          </a:p>
          <a:p>
            <a:r>
              <a:rPr lang="en-GB"/>
              <a:t>Realistic</a:t>
            </a:r>
          </a:p>
          <a:p>
            <a:r>
              <a:rPr lang="en-GB"/>
              <a:t>Timed</a:t>
            </a:r>
          </a:p>
          <a:p>
            <a:endParaRPr lang="en-GB"/>
          </a:p>
          <a:p>
            <a:r>
              <a:rPr lang="en-GB"/>
              <a:t>Example: Increasing market share of product X by 10% within 5 years.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716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BB376-7840-45F3-B118-5F5F902A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u="sng" dirty="0"/>
              <a:t>Before coming up with the objectives you must read section B first (issued on the day of the assessment) and pick up on:</a:t>
            </a:r>
            <a:r>
              <a:rPr lang="en-GB" sz="3600" dirty="0"/>
              <a:t/>
            </a:r>
            <a:br>
              <a:rPr lang="en-GB" sz="3600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19E7-AD45-4F81-AEC7-0DFEDE648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46462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Size of business (in comparison to the whole market)</a:t>
            </a:r>
          </a:p>
          <a:p>
            <a:pPr lvl="0"/>
            <a:r>
              <a:rPr lang="en-GB" sz="2400" dirty="0"/>
              <a:t>Target market</a:t>
            </a:r>
          </a:p>
          <a:p>
            <a:pPr lvl="0"/>
            <a:r>
              <a:rPr lang="en-GB" sz="2400" dirty="0"/>
              <a:t>Product/services offered</a:t>
            </a:r>
          </a:p>
          <a:p>
            <a:pPr lvl="0"/>
            <a:r>
              <a:rPr lang="en-GB" sz="2400" dirty="0"/>
              <a:t>Budget</a:t>
            </a:r>
          </a:p>
          <a:p>
            <a:pPr lvl="0"/>
            <a:r>
              <a:rPr lang="en-GB" sz="2400" dirty="0"/>
              <a:t>Length of campaign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84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BB376-7840-45F3-B118-5F5F902A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/>
              <a:t>SMART Objectives</a:t>
            </a:r>
            <a:r>
              <a:rPr lang="en-GB" sz="3600" dirty="0"/>
              <a:t/>
            </a:r>
            <a:br>
              <a:rPr lang="en-GB" sz="3600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19E7-AD45-4F81-AEC7-0DFEDE648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400" b="1" dirty="0"/>
              <a:t>They must:</a:t>
            </a:r>
            <a:endParaRPr lang="en-GB" sz="2400" dirty="0"/>
          </a:p>
          <a:p>
            <a:pPr lvl="0"/>
            <a:r>
              <a:rPr lang="en-GB" sz="2400" dirty="0"/>
              <a:t>Be appropriate, relevant and related to a marketing campaign and not a business in general</a:t>
            </a:r>
          </a:p>
          <a:p>
            <a:pPr lvl="1"/>
            <a:r>
              <a:rPr lang="en-GB" dirty="0"/>
              <a:t>Must be in context – using the business name is not application</a:t>
            </a:r>
          </a:p>
          <a:p>
            <a:pPr lvl="0"/>
            <a:r>
              <a:rPr lang="en-GB" sz="2400" dirty="0"/>
              <a:t>They are just a target, don’t get caught up on the differences between an aim and objective.</a:t>
            </a:r>
          </a:p>
          <a:p>
            <a:pPr lvl="0"/>
            <a:r>
              <a:rPr lang="en-GB" sz="2400" dirty="0"/>
              <a:t>SMART – must have a number (measurable ) and a date</a:t>
            </a:r>
          </a:p>
          <a:p>
            <a:pPr lvl="0"/>
            <a:r>
              <a:rPr lang="en-GB" sz="2400" dirty="0"/>
              <a:t>Justify why the aim and objective has been created – reference to section B and how it will aid the business. </a:t>
            </a:r>
          </a:p>
          <a:p>
            <a:pPr lvl="1"/>
            <a:r>
              <a:rPr lang="en-GB" dirty="0"/>
              <a:t>JAM objectives</a:t>
            </a:r>
          </a:p>
          <a:p>
            <a:pPr lvl="2"/>
            <a:r>
              <a:rPr lang="en-GB" sz="1600" dirty="0"/>
              <a:t>The objective is …………………………….</a:t>
            </a:r>
          </a:p>
          <a:p>
            <a:pPr lvl="2"/>
            <a:r>
              <a:rPr lang="en-GB" sz="1600" dirty="0"/>
              <a:t>Justify why you have chosen it</a:t>
            </a:r>
          </a:p>
          <a:p>
            <a:pPr lvl="2"/>
            <a:r>
              <a:rPr lang="en-GB" sz="1600" dirty="0"/>
              <a:t>Analyse in context (what could it lead to)</a:t>
            </a:r>
          </a:p>
          <a:p>
            <a:pPr lvl="2"/>
            <a:r>
              <a:rPr lang="en-GB" sz="1600" dirty="0"/>
              <a:t>Make reference to research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28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584C1E-17E1-43A7-9D88-DC30CF45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8DE15F-0080-4433-BB45-E28074793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217" y="59006"/>
            <a:ext cx="921184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A257-2DCF-4DDE-92C1-B928C921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J.A.M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825C6-9221-402C-AC76-C9C1F2435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Justify – why is that an important objective?</a:t>
            </a:r>
          </a:p>
          <a:p>
            <a:r>
              <a:rPr lang="en-GB" dirty="0"/>
              <a:t>Analyse in context of the case stud – how does this objective link to the information you’ve been given in the case study? What might it lead to?</a:t>
            </a:r>
          </a:p>
          <a:p>
            <a:r>
              <a:rPr lang="en-GB" dirty="0"/>
              <a:t>Make reference to research – how does this objective relate to the information you’ve gathered about the market?</a:t>
            </a:r>
          </a:p>
        </p:txBody>
      </p:sp>
    </p:spTree>
    <p:extLst>
      <p:ext uri="{BB962C8B-B14F-4D97-AF65-F5344CB8AC3E}">
        <p14:creationId xmlns:p14="http://schemas.microsoft.com/office/powerpoint/2010/main" val="53358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/>
              <a:t>Marketing Objectives </a:t>
            </a:r>
            <a:br>
              <a:rPr lang="en-GB" sz="3100" b="1"/>
            </a:br>
            <a:r>
              <a:rPr lang="en-GB" sz="3100" b="1"/>
              <a:t/>
            </a:r>
            <a:br>
              <a:rPr lang="en-GB" sz="3100" b="1"/>
            </a:br>
            <a:r>
              <a:rPr lang="en-GB" sz="3100" b="1"/>
              <a:t>What the marketing function of the business wants to achieve by the time given in the objective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/>
              <a:t>Typical marketing objectives might be connected to:</a:t>
            </a:r>
          </a:p>
          <a:p>
            <a:pPr lvl="1"/>
            <a:r>
              <a:rPr lang="en-GB"/>
              <a:t>Growth and profitability</a:t>
            </a:r>
          </a:p>
          <a:p>
            <a:pPr lvl="1"/>
            <a:r>
              <a:rPr lang="en-GB"/>
              <a:t>Gaining and maintaining sales and market share</a:t>
            </a:r>
          </a:p>
          <a:p>
            <a:pPr lvl="1"/>
            <a:r>
              <a:rPr lang="en-GB"/>
              <a:t>Product differentiation</a:t>
            </a:r>
          </a:p>
          <a:p>
            <a:pPr lvl="1"/>
            <a:r>
              <a:rPr lang="en-GB"/>
              <a:t>Product introduction</a:t>
            </a:r>
          </a:p>
          <a:p>
            <a:pPr lvl="1"/>
            <a:r>
              <a:rPr lang="en-GB"/>
              <a:t>Product innovation</a:t>
            </a:r>
          </a:p>
          <a:p>
            <a:pPr lvl="1"/>
            <a:r>
              <a:rPr lang="en-GB"/>
              <a:t>Consumer knowledge</a:t>
            </a:r>
          </a:p>
          <a:p>
            <a:pPr lvl="1"/>
            <a:r>
              <a:rPr lang="en-GB"/>
              <a:t>Consumer satisfaction</a:t>
            </a:r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/>
              <a:t>Create SMART objectives relating to each of the areas listed above for the Case Study to increase sales.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099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74F8CA-7A82-43E8-96A2-BFD5B0CE1F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F8628C-A3B1-4928-A8E2-4012B91E7EF9}">
  <ds:schemaRefs>
    <ds:schemaRef ds:uri="http://schemas.microsoft.com/office/infopath/2007/PartnerControls"/>
    <ds:schemaRef ds:uri="http://schemas.microsoft.com/sharepoint/v3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E204A83-3E46-48BF-9EC4-369DE4DDA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383</Words>
  <Application>Microsoft Office PowerPoint</Application>
  <PresentationFormat>Widescreen</PresentationFormat>
  <Paragraphs>61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  BTEC NATIONAL IN BUSINESS Unit 2 Marketing Marketing Objectives</vt:lpstr>
      <vt:lpstr>The Rationale</vt:lpstr>
      <vt:lpstr>SMART Objectives</vt:lpstr>
      <vt:lpstr>Before coming up with the objectives you must read section B first (issued on the day of the assessment) and pick up on: </vt:lpstr>
      <vt:lpstr>SMART Objectives </vt:lpstr>
      <vt:lpstr>PowerPoint Presentation</vt:lpstr>
      <vt:lpstr>J.A.M</vt:lpstr>
      <vt:lpstr>Marketing Objectives   What the marketing function of the business wants to achieve by the time given in the objective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Marketing Objectives</dc:title>
  <dc:creator>Ailsa W Waters</dc:creator>
  <cp:lastModifiedBy>Seonaid Botfield</cp:lastModifiedBy>
  <cp:revision>9</cp:revision>
  <dcterms:created xsi:type="dcterms:W3CDTF">2021-01-22T11:10:02Z</dcterms:created>
  <dcterms:modified xsi:type="dcterms:W3CDTF">2022-01-21T11:40:51Z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