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308" r:id="rId5"/>
    <p:sldId id="286" r:id="rId6"/>
    <p:sldId id="333" r:id="rId7"/>
    <p:sldId id="337" r:id="rId8"/>
    <p:sldId id="369" r:id="rId9"/>
    <p:sldId id="368" r:id="rId10"/>
    <p:sldId id="339" r:id="rId11"/>
    <p:sldId id="259" r:id="rId12"/>
    <p:sldId id="370" r:id="rId13"/>
    <p:sldId id="29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65508" autoAdjust="0"/>
  </p:normalViewPr>
  <p:slideViewPr>
    <p:cSldViewPr>
      <p:cViewPr varScale="1">
        <p:scale>
          <a:sx n="61" d="100"/>
          <a:sy n="61" d="100"/>
        </p:scale>
        <p:origin x="1623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B12-3735-4310-934A-B7A66BA7CFD3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2396-E9A9-44E5-B12F-9A452CABC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3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548E-66A9-4D10-ACC6-6EFF73A9F5F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2026-5CDC-4D45-8204-9D22AE6FA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2026-5CDC-4D45-8204-9D22AE6FAD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58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8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7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Disadvantages of branding</a:t>
            </a:r>
          </a:p>
          <a:p>
            <a:endParaRPr lang="en-GB" b="1" dirty="0"/>
          </a:p>
          <a:p>
            <a:r>
              <a:rPr lang="en-GB" dirty="0"/>
              <a:t>High cost of advertising</a:t>
            </a:r>
          </a:p>
          <a:p>
            <a:r>
              <a:rPr lang="en-GB" dirty="0"/>
              <a:t>Loss of value of one product can affect a whole range of similarly branded products</a:t>
            </a:r>
          </a:p>
          <a:p>
            <a:r>
              <a:rPr lang="en-GB" dirty="0"/>
              <a:t>Branding invites competition</a:t>
            </a:r>
          </a:p>
          <a:p>
            <a:r>
              <a:rPr lang="en-GB" dirty="0"/>
              <a:t>High cost of R &amp; 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200" b="1" dirty="0"/>
              <a:t>Advantages</a:t>
            </a:r>
          </a:p>
          <a:p>
            <a:pPr marL="0" indent="0">
              <a:buNone/>
            </a:pPr>
            <a:r>
              <a:rPr lang="en-GB" sz="1200" dirty="0"/>
              <a:t>Brands offer long-term profitability to firms, giving some predictability on sales and revenue.</a:t>
            </a:r>
          </a:p>
          <a:p>
            <a:pPr marL="0" indent="0">
              <a:buNone/>
            </a:pPr>
            <a:r>
              <a:rPr lang="en-GB" sz="1200" dirty="0"/>
              <a:t>In order to maintain the brand a firm must:</a:t>
            </a:r>
          </a:p>
          <a:p>
            <a:r>
              <a:rPr lang="en-GB" sz="1200" dirty="0"/>
              <a:t>Be sure of brand identity</a:t>
            </a:r>
          </a:p>
          <a:p>
            <a:r>
              <a:rPr lang="en-GB" sz="1200" dirty="0"/>
              <a:t>Offer value to customers</a:t>
            </a:r>
          </a:p>
          <a:p>
            <a:r>
              <a:rPr lang="en-GB" sz="1200" dirty="0"/>
              <a:t>Advertise and promote</a:t>
            </a:r>
          </a:p>
          <a:p>
            <a:r>
              <a:rPr lang="en-GB" sz="1200" dirty="0"/>
              <a:t>Carry out market research</a:t>
            </a:r>
          </a:p>
          <a:p>
            <a:r>
              <a:rPr lang="en-GB" sz="1200" dirty="0"/>
              <a:t>Continually develop the brand</a:t>
            </a:r>
          </a:p>
          <a:p>
            <a:r>
              <a:rPr lang="en-GB" sz="1200" dirty="0"/>
              <a:t>Remember what made the brand successful</a:t>
            </a:r>
          </a:p>
          <a:p>
            <a:r>
              <a:rPr lang="en-GB" sz="1200" dirty="0"/>
              <a:t>Protect the brand from competition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0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3D46-57A9-9043-A01B-B4AF7CEA5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53F91-3BC1-4041-B649-D0867448E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F145-5548-1140-9B6B-45BE1CF9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EBC3-5CD8-3847-916F-8557BA37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45EB-C625-B342-9F8F-C07566C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9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7E75-8C8F-8147-8537-20475094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0BF9D-EB14-A041-B2C9-AB80BD454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6D6D-414A-ED45-83A8-2EF5F4B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FAB9-5B98-154F-84EA-89B62C0F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238E-C92F-D647-B69A-9E5C62CE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5070C-EB28-1345-9A9E-B5649DC11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333F4-9208-D440-AC53-0477460C0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BB21-E774-3E4F-94D5-F98C36CB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B6FC-F793-2B4A-9C5B-3EEF19CD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8F3A6-8517-A04E-B037-4F981056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0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3E32-FFE5-914C-8F52-31DE652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4EE-5C7D-F741-846D-ED7DAC4C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603C-2779-8A4E-B1B2-5BE45EFB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49D-BA95-EA43-B28D-9C60BCDE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A894-7543-3D4A-8E19-4A1AC69E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D108-8A63-3F49-A867-2E8CCCA5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AE43-C2A4-5549-976D-30487A09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82B32-6937-F549-8C36-7C248EE4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B708-3776-B947-A119-FC3AB502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44F0D-5F3A-6E47-A65E-3F0E74A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4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DDE6-6D26-024B-8FB9-9F01BB8F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00A6-8E56-674D-89A9-54D986591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8392-37C5-FB47-87DE-B11C1D71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F93B-BADF-0841-A373-FE97E5FD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26EF-E7D1-9F40-BAE3-B160983C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DFDAD-202A-434D-8ECB-451E1A2F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248A-6470-A04E-93A7-C2F47C9D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9F4F-DACA-0A45-9BC4-81D982A59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32391-4C0A-8743-B2B5-3A87B8E7F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98C93-5FBC-C746-A004-77C51932B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C2665-07F4-CD4D-B7F1-71B7920BB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DEB9E-49E4-2D41-A4A7-279C2AF3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DC76A-89EC-3540-9F3C-7CF44738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F857-09F3-2B4A-B1C2-B3D43B6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47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C119-CD16-D14F-922D-6311A5D4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A0BC-D9DC-3E40-AEAD-757036AC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6FFB9-A6AE-EA4B-A95A-DC9FC1E2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55447-961C-3F4F-8EBC-112B1C3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7403F-7F4D-AF45-A72A-8A6821F4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D8171-4E01-EF47-8216-020D874B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D6D04-D8F2-244F-8F67-575611D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9A03-219A-044C-A761-6D3EE9CB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62FA-301C-1342-9696-88334CD4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3189A-0851-904F-9B52-34F4CFF43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F6D1-2AA1-6A4D-A760-37B17810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86D61-16C0-8D4F-89F8-7C3F0D16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F094-92F8-4548-B0C6-47EA32B7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26B8-15CE-CE40-8390-FE69098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7869A-D0AB-6742-A7EE-18D5121C1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899AB-86F3-7041-B89F-44E2DD15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AD558-C53F-6B47-B9B1-2CCE67D5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2D008-14D9-F94D-A6B7-E730D804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CAD9D-FB39-CD44-A43C-BB324613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21156-0DDC-FD4D-8D17-2A753CF5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830E-0FC0-9940-ADE4-10089D6D6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093BB-6665-7B40-9D6B-BECF88BC9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EC7D-475F-AC43-A2B1-FDEBE35CE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06B4-0E38-DF40-AEF6-A1AA9A17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7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IAOZZrit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9141714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1" y="1"/>
            <a:ext cx="9143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9141714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5BF05C-5BB6-7445-AF0B-3C8F6837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3198"/>
            <a:ext cx="7886700" cy="5152106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Market Segmentation</a:t>
            </a:r>
            <a:br>
              <a:rPr lang="en-GB" sz="4400" b="1" dirty="0">
                <a:solidFill>
                  <a:schemeClr val="bg1"/>
                </a:solidFill>
              </a:rPr>
            </a:b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A way of breaking down the market into segments (sub-groups)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These groups have common features or individuals who make purchasing decisions on common factors</a:t>
            </a:r>
            <a:br>
              <a:rPr lang="en-GB" sz="36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6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19876"/>
            <a:ext cx="8229600" cy="11430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Why use branding?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352" y="2060848"/>
            <a:ext cx="7258000" cy="4389120"/>
          </a:xfrm>
        </p:spPr>
        <p:txBody>
          <a:bodyPr/>
          <a:lstStyle/>
          <a:p>
            <a:endParaRPr lang="en-GB" dirty="0"/>
          </a:p>
          <a:p>
            <a:r>
              <a:rPr lang="en-GB" sz="3200" dirty="0"/>
              <a:t>To create customer loyalty</a:t>
            </a:r>
          </a:p>
          <a:p>
            <a:r>
              <a:rPr lang="en-GB" sz="3200" dirty="0"/>
              <a:t>To increase price inelasticity of demand</a:t>
            </a:r>
          </a:p>
          <a:p>
            <a:r>
              <a:rPr lang="en-GB" sz="3200" dirty="0"/>
              <a:t>To increase the value of the firm</a:t>
            </a:r>
          </a:p>
          <a:p>
            <a:r>
              <a:rPr lang="en-GB" sz="3200" dirty="0"/>
              <a:t>To ease customer choice</a:t>
            </a:r>
          </a:p>
          <a:p>
            <a:r>
              <a:rPr lang="en-GB" sz="3200">
                <a:hlinkClick r:id="rId3"/>
              </a:rPr>
              <a:t>https://www.youtube.com/watch?v=JKIAOZZritk</a:t>
            </a:r>
            <a:endParaRPr lang="en-GB" sz="320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491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+mn-lt"/>
                <a:cs typeface="Arial" pitchFamily="34" charset="0"/>
              </a:rPr>
              <a:t>What makes targeting a segment worthwhile?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A segment must be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recognisable</a:t>
            </a: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Must have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critical mass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(be big enough to be worthwhile)</a:t>
            </a:r>
          </a:p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Targetable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– have their own identity that can be promoted to</a:t>
            </a:r>
          </a:p>
        </p:txBody>
      </p:sp>
    </p:spTree>
    <p:extLst>
      <p:ext uri="{BB962C8B-B14F-4D97-AF65-F5344CB8AC3E}">
        <p14:creationId xmlns:p14="http://schemas.microsoft.com/office/powerpoint/2010/main" val="42683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  <a:cs typeface="Arial" pitchFamily="34" charset="0"/>
              </a:rPr>
              <a:t>Typical forms of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013576" cy="446112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Demographic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segmentation – groups based on age, sex, ethnic background, occupation and income</a:t>
            </a:r>
          </a:p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Geographic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segmentation – where do customers live, where do they buy?</a:t>
            </a:r>
          </a:p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Behavioural segmentation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– looking at usage patterns, levels of brand loyalty, elasticity of demand</a:t>
            </a:r>
          </a:p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Psychographic segmentation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– lifestyle groups, personal values and attitudes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4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2900" b="1">
                <a:latin typeface="Arial" pitchFamily="34" charset="0"/>
                <a:cs typeface="Arial" pitchFamily="34" charset="0"/>
              </a:rPr>
              <a:t>Reasons for segmentation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GB" sz="1900" dirty="0"/>
              <a:t>Targeted marketing</a:t>
            </a:r>
          </a:p>
          <a:p>
            <a:r>
              <a:rPr lang="en-GB" sz="1900" dirty="0"/>
              <a:t>Better serving of customers needs and wants</a:t>
            </a:r>
          </a:p>
          <a:p>
            <a:r>
              <a:rPr lang="en-GB" sz="1900" dirty="0"/>
              <a:t>Higher profits</a:t>
            </a:r>
          </a:p>
          <a:p>
            <a:r>
              <a:rPr lang="en-GB" sz="1900" dirty="0"/>
              <a:t>Opportunities for growth</a:t>
            </a:r>
          </a:p>
          <a:p>
            <a:r>
              <a:rPr lang="en-GB" sz="1900" dirty="0"/>
              <a:t>Sustainable customer relations </a:t>
            </a:r>
          </a:p>
          <a:p>
            <a:r>
              <a:rPr lang="en-GB" sz="1900" dirty="0"/>
              <a:t>Stimulating innovation</a:t>
            </a:r>
          </a:p>
          <a:p>
            <a:r>
              <a:rPr lang="en-GB" sz="1900" dirty="0"/>
              <a:t>Higher market share</a:t>
            </a:r>
          </a:p>
        </p:txBody>
      </p:sp>
    </p:spTree>
    <p:extLst>
      <p:ext uri="{BB962C8B-B14F-4D97-AF65-F5344CB8AC3E}">
        <p14:creationId xmlns:p14="http://schemas.microsoft.com/office/powerpoint/2010/main" val="390336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B9A407-FE50-EB4B-A67F-5D270901AD2A}"/>
              </a:ext>
            </a:extLst>
          </p:cNvPr>
          <p:cNvSpPr txBox="1">
            <a:spLocks/>
          </p:cNvSpPr>
          <p:nvPr/>
        </p:nvSpPr>
        <p:spPr>
          <a:xfrm>
            <a:off x="628650" y="562271"/>
            <a:ext cx="78867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600"/>
              </a:spcAft>
            </a:pPr>
            <a:r>
              <a:rPr lang="en-US" sz="4500" dirty="0">
                <a:solidFill>
                  <a:schemeClr val="tx1"/>
                </a:solidFill>
              </a:rPr>
              <a:t>Socio-economic groups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E8BA43-97D8-404E-8C63-065A5929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5069" b="-2"/>
          <a:stretch/>
        </p:blipFill>
        <p:spPr bwMode="auto">
          <a:xfrm>
            <a:off x="626360" y="1845426"/>
            <a:ext cx="754604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8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2509DD43-DAD3-4640-8E8F-DADFFDD8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96" y="1522254"/>
            <a:ext cx="23436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FBCD16-2E10-4345-AFF8-479F0C4A0361}"/>
              </a:ext>
            </a:extLst>
          </p:cNvPr>
          <p:cNvSpPr txBox="1">
            <a:spLocks/>
          </p:cNvSpPr>
          <p:nvPr/>
        </p:nvSpPr>
        <p:spPr>
          <a:xfrm>
            <a:off x="347987" y="459782"/>
            <a:ext cx="7920880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Can you link the newspapers to socio economic groups?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Why would a newspaper want to do this?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25CC016-5935-8244-AFE5-4A005475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" y="4597729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5C0935B-830B-384F-A721-87B4FD12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8" y="1578419"/>
            <a:ext cx="2231152" cy="3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AA28B2A-4E92-AE4D-873D-15A5CA29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0638"/>
            <a:ext cx="1866390" cy="23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A8305F5-88F2-4146-82A7-F620F557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48" y="2331492"/>
            <a:ext cx="1789695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742BEF4-B7FC-9744-8876-B824A76C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86" y="2990278"/>
            <a:ext cx="1733683" cy="22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FF12F79-B8CF-7E41-AA3B-99192063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5" y="3530199"/>
            <a:ext cx="2162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CFDD7-0E2F-F547-A150-A5AF4379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5148"/>
            <a:ext cx="2088654" cy="17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5CF62-699E-A94C-8EEF-457A7F85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3" y="4111194"/>
            <a:ext cx="1883071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tse1.mm.bing.net/th?&amp;id=OIP.M8153ea63520d1eb249d7bad861e9a8bc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30">
            <a:off x="6638494" y="1473374"/>
            <a:ext cx="2323040" cy="23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se1.mm.bing.net/th?&amp;id=OIP.M1603e853466f75c51eb68c1c537d69b5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02">
            <a:off x="5665637" y="4057368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e1.mm.bing.net/th?&amp;id=OIP.M555d0a3493b5679cd022845972525d8e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57" y="1165385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138593"/>
            <a:ext cx="3937165" cy="190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99973"/>
            <a:ext cx="6800346" cy="753310"/>
          </a:xfrm>
          <a:noFill/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  <a:cs typeface="Arial" pitchFamily="34" charset="0"/>
              </a:rPr>
              <a:t>Can you segment these products?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3" y="1999658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44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300" b="1">
                <a:latin typeface="+mn-lt"/>
                <a:ea typeface="Times New Roman"/>
              </a:rPr>
              <a:t>Conclusion - why segment a market?</a:t>
            </a:r>
            <a:endParaRPr lang="en-GB" sz="430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GB" sz="1900"/>
              <a:t>To identify the requirements of your customers more  precisely</a:t>
            </a:r>
          </a:p>
          <a:p>
            <a:endParaRPr lang="en-GB" sz="1900"/>
          </a:p>
          <a:p>
            <a:r>
              <a:rPr lang="en-GB" sz="1900"/>
              <a:t>To meet the needs of your customers more effectively than the competition</a:t>
            </a:r>
          </a:p>
          <a:p>
            <a:pPr marL="0" indent="0">
              <a:buNone/>
            </a:pPr>
            <a:endParaRPr lang="en-GB" sz="1900"/>
          </a:p>
          <a:p>
            <a:r>
              <a:rPr lang="en-GB" sz="1900"/>
              <a:t>To avoid wasteful marketing that is not targeted</a:t>
            </a:r>
          </a:p>
          <a:p>
            <a:endParaRPr lang="en-GB" sz="1900"/>
          </a:p>
          <a:p>
            <a:r>
              <a:rPr lang="en-GB" sz="1900"/>
              <a:t>To avoid having to sell a wide range of differentiated products</a:t>
            </a: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44173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400" b="1" dirty="0"/>
              <a:t>What is a brand?</a:t>
            </a:r>
            <a:endParaRPr lang="en-GB" sz="4300" dirty="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/>
              <a:t>A name, term, sign, symbol, design or any other feature that allows consumers to identify the goods and services of a business and to differentiate them from those of competitors.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 brand is a product consumer’s rely upon for quality, value and service</a:t>
            </a:r>
          </a:p>
          <a:p>
            <a:endParaRPr lang="en-GB" sz="2400" dirty="0"/>
          </a:p>
          <a:p>
            <a:r>
              <a:rPr lang="en-GB" sz="2400" dirty="0"/>
              <a:t>A brand involves a distinctive identity for a product which users can identify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McDonald’s ‘golden arches’, Nike ‘swoosh’, Adidas three stripes, Coke bottle, Virgin font/colour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22418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51FA9-0204-49A2-803C-6D4A1D9477D1}"/>
</file>

<file path=customXml/itemProps2.xml><?xml version="1.0" encoding="utf-8"?>
<ds:datastoreItem xmlns:ds="http://schemas.openxmlformats.org/officeDocument/2006/customXml" ds:itemID="{E336375C-AA19-4964-99E0-319A04981AE4}"/>
</file>

<file path=customXml/itemProps3.xml><?xml version="1.0" encoding="utf-8"?>
<ds:datastoreItem xmlns:ds="http://schemas.openxmlformats.org/officeDocument/2006/customXml" ds:itemID="{2C2F1C6D-ACA5-4862-88DE-8EEB8101390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444</Words>
  <Application>Microsoft Office PowerPoint</Application>
  <PresentationFormat>On-screen Show (4:3)</PresentationFormat>
  <Paragraphs>70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Market Segmentation  A way of breaking down the market into segments (sub-groups)  These groups have common features or individuals who make purchasing decisions on common factors </vt:lpstr>
      <vt:lpstr>What makes targeting a segment worthwhile?</vt:lpstr>
      <vt:lpstr>Typical forms of segmentation</vt:lpstr>
      <vt:lpstr>Reasons for segmentation</vt:lpstr>
      <vt:lpstr>PowerPoint Presentation</vt:lpstr>
      <vt:lpstr>PowerPoint Presentation</vt:lpstr>
      <vt:lpstr>Can you segment these products?</vt:lpstr>
      <vt:lpstr>Conclusion - why segment a market?</vt:lpstr>
      <vt:lpstr>What is a brand?</vt:lpstr>
      <vt:lpstr>Why use branding?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  A way of breaking down the market into segments (sub-groups)  These groups have common features or individuals who make purchasing decisions on common factors</dc:title>
  <dc:creator>Ailsa W Waters</dc:creator>
  <cp:lastModifiedBy>Seonaid Botfield</cp:lastModifiedBy>
  <cp:revision>4</cp:revision>
  <dcterms:created xsi:type="dcterms:W3CDTF">2021-01-21T16:02:56Z</dcterms:created>
  <dcterms:modified xsi:type="dcterms:W3CDTF">2022-01-19T15:18:32Z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