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  <p:sldMasterId id="2147483738" r:id="rId5"/>
  </p:sldMasterIdLst>
  <p:notesMasterIdLst>
    <p:notesMasterId r:id="rId23"/>
  </p:notesMasterIdLst>
  <p:handoutMasterIdLst>
    <p:handoutMasterId r:id="rId24"/>
  </p:handoutMasterIdLst>
  <p:sldIdLst>
    <p:sldId id="256" r:id="rId6"/>
    <p:sldId id="275" r:id="rId7"/>
    <p:sldId id="303" r:id="rId8"/>
    <p:sldId id="304" r:id="rId9"/>
    <p:sldId id="305" r:id="rId10"/>
    <p:sldId id="288" r:id="rId11"/>
    <p:sldId id="284" r:id="rId12"/>
    <p:sldId id="289" r:id="rId13"/>
    <p:sldId id="287" r:id="rId14"/>
    <p:sldId id="314" r:id="rId15"/>
    <p:sldId id="279" r:id="rId16"/>
    <p:sldId id="274" r:id="rId17"/>
    <p:sldId id="311" r:id="rId18"/>
    <p:sldId id="368" r:id="rId19"/>
    <p:sldId id="372" r:id="rId20"/>
    <p:sldId id="373" r:id="rId21"/>
    <p:sldId id="361" r:id="rId2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F8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75" autoAdjust="0"/>
    <p:restoredTop sz="65508" autoAdjust="0"/>
  </p:normalViewPr>
  <p:slideViewPr>
    <p:cSldViewPr>
      <p:cViewPr varScale="1">
        <p:scale>
          <a:sx n="61" d="100"/>
          <a:sy n="61" d="100"/>
        </p:scale>
        <p:origin x="960" y="3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914B12-3735-4310-934A-B7A66BA7CFD3}" type="datetimeFigureOut">
              <a:rPr lang="en-GB" smtClean="0"/>
              <a:t>19/01/2022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682396-E9A9-44E5-B12F-9A452CABC0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1331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9548E-66A9-4D10-ACC6-6EFF73A9F5FB}" type="datetimeFigureOut">
              <a:rPr lang="en-GB" smtClean="0"/>
              <a:t>19/01/2022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BB2026-5CDC-4D45-8204-9D22AE6FAD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562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TEXTBOOK page 73-78</a:t>
            </a:r>
          </a:p>
          <a:p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 research methods</a:t>
            </a:r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Primary &amp; Secondary </a:t>
            </a:r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Qualitative vs Quantitative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Benefits and drawbacks of each method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B2026-5CDC-4D45-8204-9D22AE6FAD3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7169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sz="1200" b="0" dirty="0">
              <a:solidFill>
                <a:schemeClr val="accent1">
                  <a:lumMod val="75000"/>
                </a:schemeClr>
              </a:solidFill>
              <a:ea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/>
              <a:t>The reverse of the Primary</a:t>
            </a:r>
            <a:r>
              <a:rPr lang="en-GB" b="0" baseline="0" dirty="0"/>
              <a:t> slide</a:t>
            </a:r>
            <a:endParaRPr lang="en-GB" b="0" dirty="0"/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b="1" dirty="0"/>
              <a:t>Advantages of secondary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Quick, easy, cheap to obtain</a:t>
            </a:r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Disadvantages of Secondary</a:t>
            </a:r>
          </a:p>
          <a:p>
            <a:r>
              <a:rPr lang="en-GB" sz="1200" dirty="0"/>
              <a:t>May not be specific</a:t>
            </a:r>
          </a:p>
          <a:p>
            <a:r>
              <a:rPr lang="en-GB" sz="1200" dirty="0"/>
              <a:t>May not be completely relevant or up to date</a:t>
            </a:r>
          </a:p>
          <a:p>
            <a:r>
              <a:rPr lang="en-GB" sz="1200" dirty="0"/>
              <a:t>Data is generic and can be accessed by anybody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B2026-5CDC-4D45-8204-9D22AE6FAD3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3373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B2026-5CDC-4D45-8204-9D22AE6FAD3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1337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B2026-5CDC-4D45-8204-9D22AE6FAD3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6613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BB2026-5CDC-4D45-8204-9D22AE6FAD3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64157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BB2026-5CDC-4D45-8204-9D22AE6FAD3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83127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TEXTBOOK page 78-79</a:t>
            </a:r>
          </a:p>
          <a:p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BB2026-5CDC-4D45-8204-9D22AE6FAD3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897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B2026-5CDC-4D45-8204-9D22AE6FAD3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37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B2026-5CDC-4D45-8204-9D22AE6FAD3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63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B2026-5CDC-4D45-8204-9D22AE6FAD3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91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B2026-5CDC-4D45-8204-9D22AE6FAD3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53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TEXTBOOK page 73-78</a:t>
            </a:r>
          </a:p>
          <a:p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 research methods</a:t>
            </a:r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Primary &amp; Secondary </a:t>
            </a:r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Qualitative vs Quantitative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Benefits and drawbacks of each method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B2026-5CDC-4D45-8204-9D22AE6FAD3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448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TEXTBOOK page 73-78</a:t>
            </a:r>
          </a:p>
          <a:p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 research methods</a:t>
            </a:r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Primary &amp; Secondary </a:t>
            </a:r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Qualitative vs Quantitative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Benefits and drawbacks of each method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B2026-5CDC-4D45-8204-9D22AE6FAD3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776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TEXTBOOK page 73-78</a:t>
            </a:r>
          </a:p>
          <a:p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 research methods</a:t>
            </a:r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Primary &amp; Secondary </a:t>
            </a:r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Qualitative vs Quantitative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Benefits and drawbacks of each method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B2026-5CDC-4D45-8204-9D22AE6FAD3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203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B2026-5CDC-4D45-8204-9D22AE6FAD3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455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A3D46-57A9-9043-A01B-B4AF7CEA51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553F91-3BC1-4041-B649-D0867448EB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DF145-5548-1140-9B6B-45BE1CF92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057A-C8C5-4FA5-8DC7-3CF96E8691AD}" type="datetimeFigureOut">
              <a:rPr lang="en-GB" smtClean="0"/>
              <a:t>19/01/2022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2EBC3-5CD8-3847-916F-8557BA37D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645EB-C625-B342-9F8F-C07566C1C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6AAF-D9BF-4CFD-899E-CFA7A82A52D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0992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A7E75-8C8F-8147-8537-204750943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A0BF9D-EB14-A041-B2C9-AB80BD4549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96D6D-414A-ED45-83A8-2EF5F4B61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057A-C8C5-4FA5-8DC7-3CF96E8691AD}" type="datetimeFigureOut">
              <a:rPr lang="en-GB" smtClean="0"/>
              <a:t>19/01/2022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35FAB9-5B98-154F-84EA-89B62C0F9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3238E-C92F-D647-B69A-9E5C62CEF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6AAF-D9BF-4CFD-899E-CFA7A82A52D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0210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E5070C-EB28-1345-9A9E-B5649DC11B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1333F4-9208-D440-AC53-0477460C0C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BBB21-E774-3E4F-94D5-F98C36CB7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057A-C8C5-4FA5-8DC7-3CF96E8691AD}" type="datetimeFigureOut">
              <a:rPr lang="en-GB" smtClean="0"/>
              <a:t>19/01/2022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66B6FC-F793-2B4A-9C5B-3EEF19CDB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18F3A6-8517-A04E-B037-4F981056F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6AAF-D9BF-4CFD-899E-CFA7A82A52D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5008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057A-C8C5-4FA5-8DC7-3CF96E8691AD}" type="datetimeFigureOut">
              <a:rPr lang="en-GB" smtClean="0"/>
              <a:t>19/01/2022</a:t>
            </a:fld>
            <a:endParaRPr lang="en-GB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6AAF-D9BF-4CFD-899E-CFA7A82A52D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79921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057A-C8C5-4FA5-8DC7-3CF96E8691AD}" type="datetimeFigureOut">
              <a:rPr lang="en-GB" smtClean="0"/>
              <a:t>19/01/2022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6AAF-D9BF-4CFD-899E-CFA7A82A52D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4750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057A-C8C5-4FA5-8DC7-3CF96E8691AD}" type="datetimeFigureOut">
              <a:rPr lang="en-GB" smtClean="0"/>
              <a:t>19/01/2022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6AAF-D9BF-4CFD-899E-CFA7A82A52D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80674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057A-C8C5-4FA5-8DC7-3CF96E8691AD}" type="datetimeFigureOut">
              <a:rPr lang="en-GB" smtClean="0"/>
              <a:t>19/01/2022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6AAF-D9BF-4CFD-899E-CFA7A82A52D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39162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057A-C8C5-4FA5-8DC7-3CF96E8691AD}" type="datetimeFigureOut">
              <a:rPr lang="en-GB" smtClean="0"/>
              <a:t>19/01/2022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6AAF-D9BF-4CFD-899E-CFA7A82A52D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49276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057A-C8C5-4FA5-8DC7-3CF96E8691AD}" type="datetimeFigureOut">
              <a:rPr lang="en-GB" smtClean="0"/>
              <a:t>19/01/2022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6AAF-D9BF-4CFD-899E-CFA7A82A52D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76896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057A-C8C5-4FA5-8DC7-3CF96E8691AD}" type="datetimeFigureOut">
              <a:rPr lang="en-GB" smtClean="0"/>
              <a:t>19/01/2022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6AAF-D9BF-4CFD-899E-CFA7A82A52D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83121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057A-C8C5-4FA5-8DC7-3CF96E8691AD}" type="datetimeFigureOut">
              <a:rPr lang="en-GB" smtClean="0"/>
              <a:t>19/01/2022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6AAF-D9BF-4CFD-899E-CFA7A82A52D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0228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03E32-FFE5-914C-8F52-31DE65267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7C4EE-5C7D-F741-846D-ED7DAC4C11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AA603C-2779-8A4E-B1B2-5BE45EFBC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057A-C8C5-4FA5-8DC7-3CF96E8691AD}" type="datetimeFigureOut">
              <a:rPr lang="en-GB" smtClean="0"/>
              <a:t>19/01/2022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2CE49D-BA95-EA43-B28D-9C60BCDE1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AA894-7543-3D4A-8E19-4A1AC69E0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6AAF-D9BF-4CFD-899E-CFA7A82A52D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49850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057A-C8C5-4FA5-8DC7-3CF96E8691AD}" type="datetimeFigureOut">
              <a:rPr lang="en-GB" smtClean="0"/>
              <a:t>19/01/2022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FE06AAF-D9BF-4CFD-899E-CFA7A82A52D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29407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057A-C8C5-4FA5-8DC7-3CF96E8691AD}" type="datetimeFigureOut">
              <a:rPr lang="en-GB" smtClean="0"/>
              <a:t>19/01/2022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6AAF-D9BF-4CFD-899E-CFA7A82A52D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45747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057A-C8C5-4FA5-8DC7-3CF96E8691AD}" type="datetimeFigureOut">
              <a:rPr lang="en-GB" smtClean="0"/>
              <a:t>19/01/2022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6AAF-D9BF-4CFD-899E-CFA7A82A52D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7003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AD108-8A63-3F49-A867-2E8CCCA5A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9FAE43-C2A4-5549-976D-30487A09B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82B32-6937-F549-8C36-7C248EE4C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057A-C8C5-4FA5-8DC7-3CF96E8691AD}" type="datetimeFigureOut">
              <a:rPr lang="en-GB" smtClean="0"/>
              <a:t>19/01/2022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1B708-3776-B947-A119-FC3AB5020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44F0D-5F3A-6E47-A65E-3F0E74A18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6AAF-D9BF-4CFD-899E-CFA7A82A52D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8147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1DDE6-6D26-024B-8FB9-9F01BB8F0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800A6-8E56-674D-89A9-54D9865916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3F8392-37C5-FB47-87DE-B11C1D71AB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3FF93B-BADF-0841-A373-FE97E5FD4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057A-C8C5-4FA5-8DC7-3CF96E8691AD}" type="datetimeFigureOut">
              <a:rPr lang="en-GB" smtClean="0"/>
              <a:t>19/01/2022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9A26EF-E7D1-9F40-BAE3-B160983CB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ADFDAD-202A-434D-8ECB-451E1A2FD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6AAF-D9BF-4CFD-899E-CFA7A82A52D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5736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8248A-6470-A04E-93A7-C2F47C9D1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B9F4F-DACA-0A45-9BC4-81D982A591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D32391-4C0A-8743-B2B5-3A87B8E7FB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C98C93-5FBC-C746-A004-77C51932BF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3C2665-07F4-CD4D-B7F1-71B7920BBD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9DEB9E-49E4-2D41-A4A7-279C2AF37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057A-C8C5-4FA5-8DC7-3CF96E8691AD}" type="datetimeFigureOut">
              <a:rPr lang="en-GB" smtClean="0"/>
              <a:t>19/01/2022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0DC76A-89EC-3540-9F3C-7CF44738A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29F857-09F3-2B4A-B1C2-B3D43B6DB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6AAF-D9BF-4CFD-899E-CFA7A82A52D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2475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8C119-CD16-D14F-922D-6311A5D40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D4A0BC-D9DC-3E40-AEAD-757036AC0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057A-C8C5-4FA5-8DC7-3CF96E8691AD}" type="datetimeFigureOut">
              <a:rPr lang="en-GB" smtClean="0"/>
              <a:t>19/01/2022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46FFB9-A6AE-EA4B-A95A-DC9FC1E2E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155447-961C-3F4F-8EBC-112B1C3B6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6AAF-D9BF-4CFD-899E-CFA7A82A52D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6641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77403F-7F4D-AF45-A72A-8A6821F44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057A-C8C5-4FA5-8DC7-3CF96E8691AD}" type="datetimeFigureOut">
              <a:rPr lang="en-GB" smtClean="0"/>
              <a:t>19/01/2022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FD8171-4E01-EF47-8216-020D874BE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FD6D04-D8F2-244F-8F67-575611D7F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6AAF-D9BF-4CFD-899E-CFA7A82A52D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5043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99A03-219A-044C-A761-6D3EE9CBA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E62FA-301C-1342-9696-88334CD4A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F3189A-0851-904F-9B52-34F4CFF433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58F6D1-2AA1-6A4D-A760-37B178101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057A-C8C5-4FA5-8DC7-3CF96E8691AD}" type="datetimeFigureOut">
              <a:rPr lang="en-GB" smtClean="0"/>
              <a:t>19/01/2022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186D61-16C0-8D4F-89F8-7C3F0D165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2EF094-92F8-4548-B0C6-47EA32B7A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6AAF-D9BF-4CFD-899E-CFA7A82A52D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4029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E26B8-15CE-CE40-8390-FE69098BC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97869A-D0AB-6742-A7EE-18D5121C17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2899AB-86F3-7041-B89F-44E2DD155A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FAD558-C53F-6B47-B9B1-2CCE67D57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057A-C8C5-4FA5-8DC7-3CF96E8691AD}" type="datetimeFigureOut">
              <a:rPr lang="en-GB" smtClean="0"/>
              <a:t>19/01/2022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B2D008-14D9-F94D-A6B7-E730D804A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ECAD9D-FB39-CD44-A43C-BB324613B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6AAF-D9BF-4CFD-899E-CFA7A82A52D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8615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321156-0DDC-FD4D-8D17-2A753CF59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C7830E-0FC0-9940-ADE4-10089D6D6C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9093BB-6665-7B40-9D6B-BECF88BC9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B057A-C8C5-4FA5-8DC7-3CF96E8691AD}" type="datetimeFigureOut">
              <a:rPr lang="en-GB" smtClean="0"/>
              <a:t>19/01/2022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EC7D-475F-AC43-A2B1-FDEBE35CEA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E06B4-0E38-DF40-AEF6-A1AA9A179F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06AAF-D9BF-4CFD-899E-CFA7A82A52D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3740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0DB057A-C8C5-4FA5-8DC7-3CF96E8691AD}" type="datetimeFigureOut">
              <a:rPr lang="en-GB" smtClean="0"/>
              <a:t>19/01/2022</a:t>
            </a:fld>
            <a:endParaRPr lang="en-GB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FE06AAF-D9BF-4CFD-899E-CFA7A82A52DD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  <p:extLst>
      <p:ext uri="{BB962C8B-B14F-4D97-AF65-F5344CB8AC3E}">
        <p14:creationId xmlns:p14="http://schemas.microsoft.com/office/powerpoint/2010/main" val="54514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BFE1AD3-B2BC-4567-8B4A-DCB8F9080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70A28E-4FD8-4474-A206-E15B5EBB3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85801"/>
            <a:ext cx="9141714" cy="521767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DE75AAD-F4A4-4ED2-9A2F-B2412F936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20008" r="8214" b="52759"/>
          <a:stretch/>
        </p:blipFill>
        <p:spPr>
          <a:xfrm flipV="1">
            <a:off x="1" y="0"/>
            <a:ext cx="9143999" cy="2235323"/>
          </a:xfrm>
          <a:custGeom>
            <a:avLst/>
            <a:gdLst>
              <a:gd name="connsiteX0" fmla="*/ 0 w 12191999"/>
              <a:gd name="connsiteY0" fmla="*/ 2235323 h 2235323"/>
              <a:gd name="connsiteX1" fmla="*/ 12191999 w 12191999"/>
              <a:gd name="connsiteY1" fmla="*/ 2235323 h 2235323"/>
              <a:gd name="connsiteX2" fmla="*/ 12191999 w 12191999"/>
              <a:gd name="connsiteY2" fmla="*/ 0 h 2235323"/>
              <a:gd name="connsiteX3" fmla="*/ 0 w 12191999"/>
              <a:gd name="connsiteY3" fmla="*/ 0 h 2235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2235323">
                <a:moveTo>
                  <a:pt x="0" y="2235323"/>
                </a:moveTo>
                <a:lnTo>
                  <a:pt x="12191999" y="2235323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601735"/>
            <a:ext cx="8111013" cy="3020943"/>
          </a:xfrm>
        </p:spPr>
        <p:txBody>
          <a:bodyPr anchor="b">
            <a:noAutofit/>
          </a:bodyPr>
          <a:lstStyle/>
          <a:p>
            <a:br>
              <a:rPr lang="en-GB" sz="3200" dirty="0">
                <a:solidFill>
                  <a:srgbClr val="FFFFFF"/>
                </a:solidFill>
              </a:rPr>
            </a:br>
            <a:br>
              <a:rPr lang="en-GB" sz="3600" dirty="0">
                <a:solidFill>
                  <a:srgbClr val="FFFFFF"/>
                </a:solidFill>
              </a:rPr>
            </a:br>
            <a:r>
              <a:rPr lang="en-GB" sz="3200" dirty="0">
                <a:solidFill>
                  <a:schemeClr val="accent2"/>
                </a:solidFill>
              </a:rPr>
              <a:t>BTEC NATIONAL IN BUSINESS</a:t>
            </a:r>
            <a:br>
              <a:rPr lang="en-GB" sz="3200" dirty="0">
                <a:solidFill>
                  <a:schemeClr val="accent2"/>
                </a:solidFill>
              </a:rPr>
            </a:br>
            <a:r>
              <a:rPr lang="en-GB" sz="3200" dirty="0">
                <a:solidFill>
                  <a:schemeClr val="accent2"/>
                </a:solidFill>
              </a:rPr>
              <a:t>Unit 2 Marketing</a:t>
            </a:r>
            <a:br>
              <a:rPr lang="en-GB" sz="3600" dirty="0">
                <a:solidFill>
                  <a:schemeClr val="accent2"/>
                </a:solidFill>
              </a:rPr>
            </a:br>
            <a:br>
              <a:rPr lang="en-GB" sz="3600" dirty="0">
                <a:solidFill>
                  <a:schemeClr val="accent2"/>
                </a:solidFill>
              </a:rPr>
            </a:br>
            <a:r>
              <a:rPr lang="en-GB" sz="3600" dirty="0">
                <a:solidFill>
                  <a:srgbClr val="FFFFFF"/>
                </a:solidFill>
              </a:rPr>
              <a:t>Market Research</a:t>
            </a:r>
            <a:br>
              <a:rPr lang="en-GB" sz="3600" dirty="0">
                <a:solidFill>
                  <a:srgbClr val="FFFFFF"/>
                </a:solidFill>
              </a:rPr>
            </a:br>
            <a:r>
              <a:rPr lang="en-GB" sz="3600" dirty="0">
                <a:solidFill>
                  <a:srgbClr val="FFFFFF"/>
                </a:solidFill>
              </a:rPr>
              <a:t>Developing the rationale</a:t>
            </a:r>
            <a:br>
              <a:rPr lang="en-GB" sz="3600" dirty="0">
                <a:solidFill>
                  <a:srgbClr val="FFFFFF"/>
                </a:solidFill>
              </a:rPr>
            </a:br>
            <a:r>
              <a:rPr lang="en-GB" sz="3600" dirty="0">
                <a:solidFill>
                  <a:srgbClr val="FFFFFF"/>
                </a:solidFill>
              </a:rPr>
              <a:t>PESTLE, SWOT, Competitor Analysis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A20CE0B-92EC-45FD-8F68-38003D6D8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-1" r="8214" b="80325"/>
          <a:stretch/>
        </p:blipFill>
        <p:spPr>
          <a:xfrm flipV="1">
            <a:off x="0" y="4586080"/>
            <a:ext cx="9143999" cy="1614974"/>
          </a:xfrm>
          <a:custGeom>
            <a:avLst/>
            <a:gdLst>
              <a:gd name="connsiteX0" fmla="*/ 0 w 12191999"/>
              <a:gd name="connsiteY0" fmla="*/ 1614974 h 1614974"/>
              <a:gd name="connsiteX1" fmla="*/ 12191999 w 12191999"/>
              <a:gd name="connsiteY1" fmla="*/ 1614974 h 1614974"/>
              <a:gd name="connsiteX2" fmla="*/ 12191999 w 12191999"/>
              <a:gd name="connsiteY2" fmla="*/ 0 h 1614974"/>
              <a:gd name="connsiteX3" fmla="*/ 0 w 12191999"/>
              <a:gd name="connsiteY3" fmla="*/ 0 h 161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614974">
                <a:moveTo>
                  <a:pt x="0" y="1614974"/>
                </a:moveTo>
                <a:lnTo>
                  <a:pt x="12191999" y="1614974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91864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GB" sz="4700" b="1" dirty="0">
                <a:latin typeface="+mn-lt"/>
                <a:ea typeface="Times New Roman"/>
              </a:rPr>
              <a:t>Secondary Research</a:t>
            </a:r>
            <a:endParaRPr lang="en-GB" sz="4700" b="1" dirty="0">
              <a:latin typeface="+mn-lt"/>
            </a:endParaRPr>
          </a:p>
        </p:txBody>
      </p:sp>
      <p:sp>
        <p:nvSpPr>
          <p:cNvPr id="38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677373"/>
            <a:ext cx="8140446" cy="18288"/>
          </a:xfrm>
          <a:custGeom>
            <a:avLst/>
            <a:gdLst>
              <a:gd name="connsiteX0" fmla="*/ 0 w 8140446"/>
              <a:gd name="connsiteY0" fmla="*/ 0 h 18288"/>
              <a:gd name="connsiteX1" fmla="*/ 434157 w 8140446"/>
              <a:gd name="connsiteY1" fmla="*/ 0 h 18288"/>
              <a:gd name="connsiteX2" fmla="*/ 1193932 w 8140446"/>
              <a:gd name="connsiteY2" fmla="*/ 0 h 18288"/>
              <a:gd name="connsiteX3" fmla="*/ 1628089 w 8140446"/>
              <a:gd name="connsiteY3" fmla="*/ 0 h 18288"/>
              <a:gd name="connsiteX4" fmla="*/ 2225055 w 8140446"/>
              <a:gd name="connsiteY4" fmla="*/ 0 h 18288"/>
              <a:gd name="connsiteX5" fmla="*/ 3066235 w 8140446"/>
              <a:gd name="connsiteY5" fmla="*/ 0 h 18288"/>
              <a:gd name="connsiteX6" fmla="*/ 3744605 w 8140446"/>
              <a:gd name="connsiteY6" fmla="*/ 0 h 18288"/>
              <a:gd name="connsiteX7" fmla="*/ 4504380 w 8140446"/>
              <a:gd name="connsiteY7" fmla="*/ 0 h 18288"/>
              <a:gd name="connsiteX8" fmla="*/ 5101346 w 8140446"/>
              <a:gd name="connsiteY8" fmla="*/ 0 h 18288"/>
              <a:gd name="connsiteX9" fmla="*/ 5779717 w 8140446"/>
              <a:gd name="connsiteY9" fmla="*/ 0 h 18288"/>
              <a:gd name="connsiteX10" fmla="*/ 6620896 w 8140446"/>
              <a:gd name="connsiteY10" fmla="*/ 0 h 18288"/>
              <a:gd name="connsiteX11" fmla="*/ 7136458 w 8140446"/>
              <a:gd name="connsiteY11" fmla="*/ 0 h 18288"/>
              <a:gd name="connsiteX12" fmla="*/ 8140446 w 8140446"/>
              <a:gd name="connsiteY12" fmla="*/ 0 h 18288"/>
              <a:gd name="connsiteX13" fmla="*/ 8140446 w 8140446"/>
              <a:gd name="connsiteY13" fmla="*/ 18288 h 18288"/>
              <a:gd name="connsiteX14" fmla="*/ 7543480 w 8140446"/>
              <a:gd name="connsiteY14" fmla="*/ 18288 h 18288"/>
              <a:gd name="connsiteX15" fmla="*/ 7109323 w 8140446"/>
              <a:gd name="connsiteY15" fmla="*/ 18288 h 18288"/>
              <a:gd name="connsiteX16" fmla="*/ 6430952 w 8140446"/>
              <a:gd name="connsiteY16" fmla="*/ 18288 h 18288"/>
              <a:gd name="connsiteX17" fmla="*/ 5915391 w 8140446"/>
              <a:gd name="connsiteY17" fmla="*/ 18288 h 18288"/>
              <a:gd name="connsiteX18" fmla="*/ 5237020 w 8140446"/>
              <a:gd name="connsiteY18" fmla="*/ 18288 h 18288"/>
              <a:gd name="connsiteX19" fmla="*/ 4558650 w 8140446"/>
              <a:gd name="connsiteY19" fmla="*/ 18288 h 18288"/>
              <a:gd name="connsiteX20" fmla="*/ 3880279 w 8140446"/>
              <a:gd name="connsiteY20" fmla="*/ 18288 h 18288"/>
              <a:gd name="connsiteX21" fmla="*/ 3201909 w 8140446"/>
              <a:gd name="connsiteY21" fmla="*/ 18288 h 18288"/>
              <a:gd name="connsiteX22" fmla="*/ 2604943 w 8140446"/>
              <a:gd name="connsiteY22" fmla="*/ 18288 h 18288"/>
              <a:gd name="connsiteX23" fmla="*/ 1845168 w 8140446"/>
              <a:gd name="connsiteY23" fmla="*/ 18288 h 18288"/>
              <a:gd name="connsiteX24" fmla="*/ 1166797 w 8140446"/>
              <a:gd name="connsiteY24" fmla="*/ 18288 h 18288"/>
              <a:gd name="connsiteX25" fmla="*/ 0 w 8140446"/>
              <a:gd name="connsiteY25" fmla="*/ 18288 h 18288"/>
              <a:gd name="connsiteX26" fmla="*/ 0 w 8140446"/>
              <a:gd name="connsiteY26" fmla="*/ 0 h 18288"/>
              <a:gd name="connsiteX0" fmla="*/ 0 w 8140446"/>
              <a:gd name="connsiteY0" fmla="*/ 0 h 18288"/>
              <a:gd name="connsiteX1" fmla="*/ 596966 w 8140446"/>
              <a:gd name="connsiteY1" fmla="*/ 0 h 18288"/>
              <a:gd name="connsiteX2" fmla="*/ 1031123 w 8140446"/>
              <a:gd name="connsiteY2" fmla="*/ 0 h 18288"/>
              <a:gd name="connsiteX3" fmla="*/ 1872303 w 8140446"/>
              <a:gd name="connsiteY3" fmla="*/ 0 h 18288"/>
              <a:gd name="connsiteX4" fmla="*/ 2469269 w 8140446"/>
              <a:gd name="connsiteY4" fmla="*/ 0 h 18288"/>
              <a:gd name="connsiteX5" fmla="*/ 3066235 w 8140446"/>
              <a:gd name="connsiteY5" fmla="*/ 0 h 18288"/>
              <a:gd name="connsiteX6" fmla="*/ 3907414 w 8140446"/>
              <a:gd name="connsiteY6" fmla="*/ 0 h 18288"/>
              <a:gd name="connsiteX7" fmla="*/ 4422976 w 8140446"/>
              <a:gd name="connsiteY7" fmla="*/ 0 h 18288"/>
              <a:gd name="connsiteX8" fmla="*/ 5264155 w 8140446"/>
              <a:gd name="connsiteY8" fmla="*/ 0 h 18288"/>
              <a:gd name="connsiteX9" fmla="*/ 6105335 w 8140446"/>
              <a:gd name="connsiteY9" fmla="*/ 0 h 18288"/>
              <a:gd name="connsiteX10" fmla="*/ 6783705 w 8140446"/>
              <a:gd name="connsiteY10" fmla="*/ 0 h 18288"/>
              <a:gd name="connsiteX11" fmla="*/ 8140446 w 8140446"/>
              <a:gd name="connsiteY11" fmla="*/ 0 h 18288"/>
              <a:gd name="connsiteX12" fmla="*/ 8140446 w 8140446"/>
              <a:gd name="connsiteY12" fmla="*/ 18288 h 18288"/>
              <a:gd name="connsiteX13" fmla="*/ 7706289 w 8140446"/>
              <a:gd name="connsiteY13" fmla="*/ 18288 h 18288"/>
              <a:gd name="connsiteX14" fmla="*/ 6865109 w 8140446"/>
              <a:gd name="connsiteY14" fmla="*/ 18288 h 18288"/>
              <a:gd name="connsiteX15" fmla="*/ 6349548 w 8140446"/>
              <a:gd name="connsiteY15" fmla="*/ 18288 h 18288"/>
              <a:gd name="connsiteX16" fmla="*/ 5671177 w 8140446"/>
              <a:gd name="connsiteY16" fmla="*/ 18288 h 18288"/>
              <a:gd name="connsiteX17" fmla="*/ 4829998 w 8140446"/>
              <a:gd name="connsiteY17" fmla="*/ 18288 h 18288"/>
              <a:gd name="connsiteX18" fmla="*/ 4151627 w 8140446"/>
              <a:gd name="connsiteY18" fmla="*/ 18288 h 18288"/>
              <a:gd name="connsiteX19" fmla="*/ 3717470 w 8140446"/>
              <a:gd name="connsiteY19" fmla="*/ 18288 h 18288"/>
              <a:gd name="connsiteX20" fmla="*/ 3201909 w 8140446"/>
              <a:gd name="connsiteY20" fmla="*/ 18288 h 18288"/>
              <a:gd name="connsiteX21" fmla="*/ 2360729 w 8140446"/>
              <a:gd name="connsiteY21" fmla="*/ 18288 h 18288"/>
              <a:gd name="connsiteX22" fmla="*/ 1682359 w 8140446"/>
              <a:gd name="connsiteY22" fmla="*/ 18288 h 18288"/>
              <a:gd name="connsiteX23" fmla="*/ 1166797 w 8140446"/>
              <a:gd name="connsiteY23" fmla="*/ 18288 h 18288"/>
              <a:gd name="connsiteX24" fmla="*/ 0 w 8140446"/>
              <a:gd name="connsiteY24" fmla="*/ 18288 h 18288"/>
              <a:gd name="connsiteX25" fmla="*/ 0 w 8140446"/>
              <a:gd name="connsiteY2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140446" h="18288" fill="none" extrusionOk="0">
                <a:moveTo>
                  <a:pt x="0" y="0"/>
                </a:moveTo>
                <a:cubicBezTo>
                  <a:pt x="87427" y="6231"/>
                  <a:pt x="309612" y="-26324"/>
                  <a:pt x="434157" y="0"/>
                </a:cubicBezTo>
                <a:cubicBezTo>
                  <a:pt x="536972" y="29330"/>
                  <a:pt x="959392" y="28619"/>
                  <a:pt x="1193932" y="0"/>
                </a:cubicBezTo>
                <a:cubicBezTo>
                  <a:pt x="1446097" y="13819"/>
                  <a:pt x="1471680" y="7203"/>
                  <a:pt x="1628089" y="0"/>
                </a:cubicBezTo>
                <a:cubicBezTo>
                  <a:pt x="1817415" y="4047"/>
                  <a:pt x="1949536" y="-59324"/>
                  <a:pt x="2225055" y="0"/>
                </a:cubicBezTo>
                <a:cubicBezTo>
                  <a:pt x="2520490" y="18365"/>
                  <a:pt x="2717469" y="18707"/>
                  <a:pt x="3066235" y="0"/>
                </a:cubicBezTo>
                <a:cubicBezTo>
                  <a:pt x="3437075" y="3751"/>
                  <a:pt x="3408347" y="31644"/>
                  <a:pt x="3744605" y="0"/>
                </a:cubicBezTo>
                <a:cubicBezTo>
                  <a:pt x="4097249" y="-11527"/>
                  <a:pt x="4249699" y="-32555"/>
                  <a:pt x="4504380" y="0"/>
                </a:cubicBezTo>
                <a:cubicBezTo>
                  <a:pt x="4737570" y="17980"/>
                  <a:pt x="4877497" y="1006"/>
                  <a:pt x="5101346" y="0"/>
                </a:cubicBezTo>
                <a:cubicBezTo>
                  <a:pt x="5359305" y="-15330"/>
                  <a:pt x="5447195" y="7257"/>
                  <a:pt x="5779717" y="0"/>
                </a:cubicBezTo>
                <a:cubicBezTo>
                  <a:pt x="6090019" y="-17621"/>
                  <a:pt x="6273151" y="4279"/>
                  <a:pt x="6620896" y="0"/>
                </a:cubicBezTo>
                <a:cubicBezTo>
                  <a:pt x="6968586" y="34056"/>
                  <a:pt x="6990073" y="23587"/>
                  <a:pt x="7136458" y="0"/>
                </a:cubicBezTo>
                <a:cubicBezTo>
                  <a:pt x="7320575" y="20480"/>
                  <a:pt x="7847401" y="-6173"/>
                  <a:pt x="8140446" y="0"/>
                </a:cubicBezTo>
                <a:cubicBezTo>
                  <a:pt x="8139878" y="7862"/>
                  <a:pt x="8140227" y="13269"/>
                  <a:pt x="8140446" y="18288"/>
                </a:cubicBezTo>
                <a:cubicBezTo>
                  <a:pt x="7908069" y="-20636"/>
                  <a:pt x="7683037" y="21977"/>
                  <a:pt x="7543480" y="18288"/>
                </a:cubicBezTo>
                <a:cubicBezTo>
                  <a:pt x="7393752" y="10050"/>
                  <a:pt x="7221032" y="-3229"/>
                  <a:pt x="7109323" y="18288"/>
                </a:cubicBezTo>
                <a:cubicBezTo>
                  <a:pt x="7015297" y="22483"/>
                  <a:pt x="6599332" y="40899"/>
                  <a:pt x="6430952" y="18288"/>
                </a:cubicBezTo>
                <a:cubicBezTo>
                  <a:pt x="6292915" y="-34150"/>
                  <a:pt x="6142305" y="21507"/>
                  <a:pt x="5915391" y="18288"/>
                </a:cubicBezTo>
                <a:cubicBezTo>
                  <a:pt x="5682725" y="47843"/>
                  <a:pt x="5440566" y="31420"/>
                  <a:pt x="5237020" y="18288"/>
                </a:cubicBezTo>
                <a:cubicBezTo>
                  <a:pt x="5046456" y="10577"/>
                  <a:pt x="4706449" y="51976"/>
                  <a:pt x="4558650" y="18288"/>
                </a:cubicBezTo>
                <a:cubicBezTo>
                  <a:pt x="4361396" y="-987"/>
                  <a:pt x="4145362" y="-22303"/>
                  <a:pt x="3880279" y="18288"/>
                </a:cubicBezTo>
                <a:cubicBezTo>
                  <a:pt x="3610716" y="25411"/>
                  <a:pt x="3472690" y="4008"/>
                  <a:pt x="3201909" y="18288"/>
                </a:cubicBezTo>
                <a:cubicBezTo>
                  <a:pt x="2913595" y="35097"/>
                  <a:pt x="2753317" y="-1149"/>
                  <a:pt x="2604943" y="18288"/>
                </a:cubicBezTo>
                <a:cubicBezTo>
                  <a:pt x="2450130" y="36989"/>
                  <a:pt x="1974183" y="40159"/>
                  <a:pt x="1845168" y="18288"/>
                </a:cubicBezTo>
                <a:cubicBezTo>
                  <a:pt x="1677929" y="220"/>
                  <a:pt x="1378098" y="-772"/>
                  <a:pt x="1166797" y="18288"/>
                </a:cubicBezTo>
                <a:cubicBezTo>
                  <a:pt x="921150" y="53277"/>
                  <a:pt x="327457" y="47297"/>
                  <a:pt x="0" y="18288"/>
                </a:cubicBezTo>
                <a:cubicBezTo>
                  <a:pt x="-589" y="13471"/>
                  <a:pt x="-474" y="7409"/>
                  <a:pt x="0" y="0"/>
                </a:cubicBezTo>
                <a:close/>
              </a:path>
              <a:path w="8140446" h="18288" stroke="0" extrusionOk="0">
                <a:moveTo>
                  <a:pt x="0" y="0"/>
                </a:moveTo>
                <a:cubicBezTo>
                  <a:pt x="136968" y="-25482"/>
                  <a:pt x="379786" y="11224"/>
                  <a:pt x="596966" y="0"/>
                </a:cubicBezTo>
                <a:cubicBezTo>
                  <a:pt x="815878" y="-21223"/>
                  <a:pt x="832062" y="11868"/>
                  <a:pt x="1031123" y="0"/>
                </a:cubicBezTo>
                <a:cubicBezTo>
                  <a:pt x="1256800" y="-30738"/>
                  <a:pt x="1658090" y="-20345"/>
                  <a:pt x="1872303" y="0"/>
                </a:cubicBezTo>
                <a:cubicBezTo>
                  <a:pt x="2115604" y="28431"/>
                  <a:pt x="2277865" y="-40642"/>
                  <a:pt x="2469269" y="0"/>
                </a:cubicBezTo>
                <a:cubicBezTo>
                  <a:pt x="2679731" y="25919"/>
                  <a:pt x="2788602" y="-6498"/>
                  <a:pt x="3066235" y="0"/>
                </a:cubicBezTo>
                <a:cubicBezTo>
                  <a:pt x="3325663" y="-14487"/>
                  <a:pt x="3706561" y="67517"/>
                  <a:pt x="3907414" y="0"/>
                </a:cubicBezTo>
                <a:cubicBezTo>
                  <a:pt x="4127229" y="-37113"/>
                  <a:pt x="4179037" y="-8167"/>
                  <a:pt x="4422976" y="0"/>
                </a:cubicBezTo>
                <a:cubicBezTo>
                  <a:pt x="4683575" y="-28486"/>
                  <a:pt x="5055803" y="-13799"/>
                  <a:pt x="5264155" y="0"/>
                </a:cubicBezTo>
                <a:cubicBezTo>
                  <a:pt x="5513566" y="14315"/>
                  <a:pt x="5735215" y="2768"/>
                  <a:pt x="6105335" y="0"/>
                </a:cubicBezTo>
                <a:cubicBezTo>
                  <a:pt x="6510913" y="-12587"/>
                  <a:pt x="6456171" y="3247"/>
                  <a:pt x="6783705" y="0"/>
                </a:cubicBezTo>
                <a:cubicBezTo>
                  <a:pt x="7057099" y="-15461"/>
                  <a:pt x="7592067" y="5384"/>
                  <a:pt x="8140446" y="0"/>
                </a:cubicBezTo>
                <a:cubicBezTo>
                  <a:pt x="8140452" y="8597"/>
                  <a:pt x="8141122" y="9732"/>
                  <a:pt x="8140446" y="18288"/>
                </a:cubicBezTo>
                <a:cubicBezTo>
                  <a:pt x="7961834" y="8406"/>
                  <a:pt x="7874097" y="10350"/>
                  <a:pt x="7706289" y="18288"/>
                </a:cubicBezTo>
                <a:cubicBezTo>
                  <a:pt x="7582508" y="-14920"/>
                  <a:pt x="7179551" y="-33111"/>
                  <a:pt x="6865109" y="18288"/>
                </a:cubicBezTo>
                <a:cubicBezTo>
                  <a:pt x="6583382" y="24117"/>
                  <a:pt x="6525821" y="36696"/>
                  <a:pt x="6349548" y="18288"/>
                </a:cubicBezTo>
                <a:cubicBezTo>
                  <a:pt x="6209953" y="10881"/>
                  <a:pt x="5959707" y="-47828"/>
                  <a:pt x="5671177" y="18288"/>
                </a:cubicBezTo>
                <a:cubicBezTo>
                  <a:pt x="5387744" y="29809"/>
                  <a:pt x="5228514" y="101507"/>
                  <a:pt x="4829998" y="18288"/>
                </a:cubicBezTo>
                <a:cubicBezTo>
                  <a:pt x="4415646" y="-28596"/>
                  <a:pt x="4343809" y="28954"/>
                  <a:pt x="4151627" y="18288"/>
                </a:cubicBezTo>
                <a:cubicBezTo>
                  <a:pt x="3950673" y="-9796"/>
                  <a:pt x="3879947" y="41143"/>
                  <a:pt x="3717470" y="18288"/>
                </a:cubicBezTo>
                <a:cubicBezTo>
                  <a:pt x="3558660" y="10110"/>
                  <a:pt x="3468854" y="29375"/>
                  <a:pt x="3201909" y="18288"/>
                </a:cubicBezTo>
                <a:cubicBezTo>
                  <a:pt x="2965673" y="10505"/>
                  <a:pt x="2568327" y="22116"/>
                  <a:pt x="2360729" y="18288"/>
                </a:cubicBezTo>
                <a:cubicBezTo>
                  <a:pt x="2171885" y="49144"/>
                  <a:pt x="1923258" y="16020"/>
                  <a:pt x="1682359" y="18288"/>
                </a:cubicBezTo>
                <a:cubicBezTo>
                  <a:pt x="1430698" y="-2378"/>
                  <a:pt x="1324229" y="-1751"/>
                  <a:pt x="1166797" y="18288"/>
                </a:cubicBezTo>
                <a:cubicBezTo>
                  <a:pt x="1001390" y="41795"/>
                  <a:pt x="324313" y="57964"/>
                  <a:pt x="0" y="18288"/>
                </a:cubicBezTo>
                <a:cubicBezTo>
                  <a:pt x="285" y="13135"/>
                  <a:pt x="532" y="5956"/>
                  <a:pt x="0" y="0"/>
                </a:cubicBezTo>
                <a:close/>
              </a:path>
              <a:path w="8140446" h="18288" fill="none" stroke="0" extrusionOk="0">
                <a:moveTo>
                  <a:pt x="0" y="0"/>
                </a:moveTo>
                <a:cubicBezTo>
                  <a:pt x="69532" y="-6557"/>
                  <a:pt x="264219" y="3919"/>
                  <a:pt x="434157" y="0"/>
                </a:cubicBezTo>
                <a:cubicBezTo>
                  <a:pt x="600013" y="9090"/>
                  <a:pt x="921449" y="-13478"/>
                  <a:pt x="1193932" y="0"/>
                </a:cubicBezTo>
                <a:cubicBezTo>
                  <a:pt x="1443592" y="14844"/>
                  <a:pt x="1471188" y="10722"/>
                  <a:pt x="1628089" y="0"/>
                </a:cubicBezTo>
                <a:cubicBezTo>
                  <a:pt x="1750006" y="-24149"/>
                  <a:pt x="1967480" y="-14904"/>
                  <a:pt x="2225055" y="0"/>
                </a:cubicBezTo>
                <a:cubicBezTo>
                  <a:pt x="2503918" y="19247"/>
                  <a:pt x="2709263" y="-16351"/>
                  <a:pt x="3066235" y="0"/>
                </a:cubicBezTo>
                <a:cubicBezTo>
                  <a:pt x="3429723" y="-1627"/>
                  <a:pt x="3399401" y="30976"/>
                  <a:pt x="3744605" y="0"/>
                </a:cubicBezTo>
                <a:cubicBezTo>
                  <a:pt x="4081920" y="-40602"/>
                  <a:pt x="4258272" y="-2441"/>
                  <a:pt x="4504380" y="0"/>
                </a:cubicBezTo>
                <a:cubicBezTo>
                  <a:pt x="4760039" y="21121"/>
                  <a:pt x="4866555" y="-1351"/>
                  <a:pt x="5101346" y="0"/>
                </a:cubicBezTo>
                <a:cubicBezTo>
                  <a:pt x="5336279" y="1859"/>
                  <a:pt x="5465100" y="30801"/>
                  <a:pt x="5779717" y="0"/>
                </a:cubicBezTo>
                <a:cubicBezTo>
                  <a:pt x="6117018" y="-2879"/>
                  <a:pt x="6273497" y="-5002"/>
                  <a:pt x="6620896" y="0"/>
                </a:cubicBezTo>
                <a:cubicBezTo>
                  <a:pt x="6972306" y="38666"/>
                  <a:pt x="6992056" y="28334"/>
                  <a:pt x="7136458" y="0"/>
                </a:cubicBezTo>
                <a:cubicBezTo>
                  <a:pt x="7325567" y="-61201"/>
                  <a:pt x="7766555" y="-88399"/>
                  <a:pt x="8140446" y="0"/>
                </a:cubicBezTo>
                <a:cubicBezTo>
                  <a:pt x="8140031" y="7748"/>
                  <a:pt x="8139515" y="13015"/>
                  <a:pt x="8140446" y="18288"/>
                </a:cubicBezTo>
                <a:cubicBezTo>
                  <a:pt x="7892673" y="-4012"/>
                  <a:pt x="7668025" y="650"/>
                  <a:pt x="7543480" y="18288"/>
                </a:cubicBezTo>
                <a:cubicBezTo>
                  <a:pt x="7406710" y="-3467"/>
                  <a:pt x="7207646" y="8893"/>
                  <a:pt x="7109323" y="18288"/>
                </a:cubicBezTo>
                <a:cubicBezTo>
                  <a:pt x="6993037" y="49011"/>
                  <a:pt x="6598723" y="59405"/>
                  <a:pt x="6430952" y="18288"/>
                </a:cubicBezTo>
                <a:cubicBezTo>
                  <a:pt x="6284771" y="15315"/>
                  <a:pt x="6162730" y="20350"/>
                  <a:pt x="5915391" y="18288"/>
                </a:cubicBezTo>
                <a:cubicBezTo>
                  <a:pt x="5684668" y="13603"/>
                  <a:pt x="5422852" y="53618"/>
                  <a:pt x="5237020" y="18288"/>
                </a:cubicBezTo>
                <a:cubicBezTo>
                  <a:pt x="5035482" y="26296"/>
                  <a:pt x="4719808" y="55145"/>
                  <a:pt x="4558650" y="18288"/>
                </a:cubicBezTo>
                <a:cubicBezTo>
                  <a:pt x="4375169" y="-35587"/>
                  <a:pt x="4137553" y="12086"/>
                  <a:pt x="3880279" y="18288"/>
                </a:cubicBezTo>
                <a:cubicBezTo>
                  <a:pt x="3624533" y="32648"/>
                  <a:pt x="3467387" y="6480"/>
                  <a:pt x="3201909" y="18288"/>
                </a:cubicBezTo>
                <a:cubicBezTo>
                  <a:pt x="2918126" y="73342"/>
                  <a:pt x="2717830" y="-17156"/>
                  <a:pt x="2604943" y="18288"/>
                </a:cubicBezTo>
                <a:cubicBezTo>
                  <a:pt x="2496133" y="44525"/>
                  <a:pt x="2003915" y="18254"/>
                  <a:pt x="1845168" y="18288"/>
                </a:cubicBezTo>
                <a:cubicBezTo>
                  <a:pt x="1694518" y="14989"/>
                  <a:pt x="1344959" y="44188"/>
                  <a:pt x="1166797" y="18288"/>
                </a:cubicBezTo>
                <a:cubicBezTo>
                  <a:pt x="935925" y="69451"/>
                  <a:pt x="319712" y="-63972"/>
                  <a:pt x="0" y="18288"/>
                </a:cubicBezTo>
                <a:cubicBezTo>
                  <a:pt x="1307" y="12414"/>
                  <a:pt x="-32" y="57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140446"/>
                      <a:gd name="connsiteY0" fmla="*/ 0 h 18288"/>
                      <a:gd name="connsiteX1" fmla="*/ 434157 w 8140446"/>
                      <a:gd name="connsiteY1" fmla="*/ 0 h 18288"/>
                      <a:gd name="connsiteX2" fmla="*/ 1193932 w 8140446"/>
                      <a:gd name="connsiteY2" fmla="*/ 0 h 18288"/>
                      <a:gd name="connsiteX3" fmla="*/ 1628089 w 8140446"/>
                      <a:gd name="connsiteY3" fmla="*/ 0 h 18288"/>
                      <a:gd name="connsiteX4" fmla="*/ 2225055 w 8140446"/>
                      <a:gd name="connsiteY4" fmla="*/ 0 h 18288"/>
                      <a:gd name="connsiteX5" fmla="*/ 3066235 w 8140446"/>
                      <a:gd name="connsiteY5" fmla="*/ 0 h 18288"/>
                      <a:gd name="connsiteX6" fmla="*/ 3744605 w 8140446"/>
                      <a:gd name="connsiteY6" fmla="*/ 0 h 18288"/>
                      <a:gd name="connsiteX7" fmla="*/ 4504380 w 8140446"/>
                      <a:gd name="connsiteY7" fmla="*/ 0 h 18288"/>
                      <a:gd name="connsiteX8" fmla="*/ 5101346 w 8140446"/>
                      <a:gd name="connsiteY8" fmla="*/ 0 h 18288"/>
                      <a:gd name="connsiteX9" fmla="*/ 5779717 w 8140446"/>
                      <a:gd name="connsiteY9" fmla="*/ 0 h 18288"/>
                      <a:gd name="connsiteX10" fmla="*/ 6620896 w 8140446"/>
                      <a:gd name="connsiteY10" fmla="*/ 0 h 18288"/>
                      <a:gd name="connsiteX11" fmla="*/ 7136458 w 8140446"/>
                      <a:gd name="connsiteY11" fmla="*/ 0 h 18288"/>
                      <a:gd name="connsiteX12" fmla="*/ 8140446 w 8140446"/>
                      <a:gd name="connsiteY12" fmla="*/ 0 h 18288"/>
                      <a:gd name="connsiteX13" fmla="*/ 8140446 w 8140446"/>
                      <a:gd name="connsiteY13" fmla="*/ 18288 h 18288"/>
                      <a:gd name="connsiteX14" fmla="*/ 7543480 w 8140446"/>
                      <a:gd name="connsiteY14" fmla="*/ 18288 h 18288"/>
                      <a:gd name="connsiteX15" fmla="*/ 7109323 w 8140446"/>
                      <a:gd name="connsiteY15" fmla="*/ 18288 h 18288"/>
                      <a:gd name="connsiteX16" fmla="*/ 6430952 w 8140446"/>
                      <a:gd name="connsiteY16" fmla="*/ 18288 h 18288"/>
                      <a:gd name="connsiteX17" fmla="*/ 5915391 w 8140446"/>
                      <a:gd name="connsiteY17" fmla="*/ 18288 h 18288"/>
                      <a:gd name="connsiteX18" fmla="*/ 5237020 w 8140446"/>
                      <a:gd name="connsiteY18" fmla="*/ 18288 h 18288"/>
                      <a:gd name="connsiteX19" fmla="*/ 4558650 w 8140446"/>
                      <a:gd name="connsiteY19" fmla="*/ 18288 h 18288"/>
                      <a:gd name="connsiteX20" fmla="*/ 3880279 w 8140446"/>
                      <a:gd name="connsiteY20" fmla="*/ 18288 h 18288"/>
                      <a:gd name="connsiteX21" fmla="*/ 3201909 w 8140446"/>
                      <a:gd name="connsiteY21" fmla="*/ 18288 h 18288"/>
                      <a:gd name="connsiteX22" fmla="*/ 2604943 w 8140446"/>
                      <a:gd name="connsiteY22" fmla="*/ 18288 h 18288"/>
                      <a:gd name="connsiteX23" fmla="*/ 1845168 w 8140446"/>
                      <a:gd name="connsiteY23" fmla="*/ 18288 h 18288"/>
                      <a:gd name="connsiteX24" fmla="*/ 1166797 w 8140446"/>
                      <a:gd name="connsiteY24" fmla="*/ 18288 h 18288"/>
                      <a:gd name="connsiteX25" fmla="*/ 0 w 8140446"/>
                      <a:gd name="connsiteY25" fmla="*/ 18288 h 18288"/>
                      <a:gd name="connsiteX26" fmla="*/ 0 w 8140446"/>
                      <a:gd name="connsiteY26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8140446" h="18288" fill="none" extrusionOk="0">
                        <a:moveTo>
                          <a:pt x="0" y="0"/>
                        </a:moveTo>
                        <a:cubicBezTo>
                          <a:pt x="94920" y="9103"/>
                          <a:pt x="287892" y="-4966"/>
                          <a:pt x="434157" y="0"/>
                        </a:cubicBezTo>
                        <a:cubicBezTo>
                          <a:pt x="580422" y="4966"/>
                          <a:pt x="943595" y="-14182"/>
                          <a:pt x="1193932" y="0"/>
                        </a:cubicBezTo>
                        <a:cubicBezTo>
                          <a:pt x="1444270" y="14182"/>
                          <a:pt x="1472129" y="5523"/>
                          <a:pt x="1628089" y="0"/>
                        </a:cubicBezTo>
                        <a:cubicBezTo>
                          <a:pt x="1784049" y="-5523"/>
                          <a:pt x="1962419" y="-17322"/>
                          <a:pt x="2225055" y="0"/>
                        </a:cubicBezTo>
                        <a:cubicBezTo>
                          <a:pt x="2487691" y="17322"/>
                          <a:pt x="2700681" y="1311"/>
                          <a:pt x="3066235" y="0"/>
                        </a:cubicBezTo>
                        <a:cubicBezTo>
                          <a:pt x="3431789" y="-1311"/>
                          <a:pt x="3405662" y="25081"/>
                          <a:pt x="3744605" y="0"/>
                        </a:cubicBezTo>
                        <a:cubicBezTo>
                          <a:pt x="4083548" y="-25081"/>
                          <a:pt x="4265111" y="-11945"/>
                          <a:pt x="4504380" y="0"/>
                        </a:cubicBezTo>
                        <a:cubicBezTo>
                          <a:pt x="4743649" y="11945"/>
                          <a:pt x="4860394" y="-2832"/>
                          <a:pt x="5101346" y="0"/>
                        </a:cubicBezTo>
                        <a:cubicBezTo>
                          <a:pt x="5342298" y="2832"/>
                          <a:pt x="5456387" y="23676"/>
                          <a:pt x="5779717" y="0"/>
                        </a:cubicBezTo>
                        <a:cubicBezTo>
                          <a:pt x="6103047" y="-23676"/>
                          <a:pt x="6270379" y="-37291"/>
                          <a:pt x="6620896" y="0"/>
                        </a:cubicBezTo>
                        <a:cubicBezTo>
                          <a:pt x="6971413" y="37291"/>
                          <a:pt x="6989068" y="24674"/>
                          <a:pt x="7136458" y="0"/>
                        </a:cubicBezTo>
                        <a:cubicBezTo>
                          <a:pt x="7283848" y="-24674"/>
                          <a:pt x="7752532" y="-22436"/>
                          <a:pt x="8140446" y="0"/>
                        </a:cubicBezTo>
                        <a:cubicBezTo>
                          <a:pt x="8140314" y="7702"/>
                          <a:pt x="8140234" y="13511"/>
                          <a:pt x="8140446" y="18288"/>
                        </a:cubicBezTo>
                        <a:cubicBezTo>
                          <a:pt x="7906329" y="-3043"/>
                          <a:pt x="7681180" y="27465"/>
                          <a:pt x="7543480" y="18288"/>
                        </a:cubicBezTo>
                        <a:cubicBezTo>
                          <a:pt x="7405780" y="9111"/>
                          <a:pt x="7216607" y="3660"/>
                          <a:pt x="7109323" y="18288"/>
                        </a:cubicBezTo>
                        <a:cubicBezTo>
                          <a:pt x="7002039" y="32916"/>
                          <a:pt x="6576231" y="42692"/>
                          <a:pt x="6430952" y="18288"/>
                        </a:cubicBezTo>
                        <a:cubicBezTo>
                          <a:pt x="6285673" y="-6116"/>
                          <a:pt x="6138840" y="34521"/>
                          <a:pt x="5915391" y="18288"/>
                        </a:cubicBezTo>
                        <a:cubicBezTo>
                          <a:pt x="5691942" y="2055"/>
                          <a:pt x="5459460" y="51666"/>
                          <a:pt x="5237020" y="18288"/>
                        </a:cubicBezTo>
                        <a:cubicBezTo>
                          <a:pt x="5014580" y="-15090"/>
                          <a:pt x="4747677" y="40449"/>
                          <a:pt x="4558650" y="18288"/>
                        </a:cubicBezTo>
                        <a:cubicBezTo>
                          <a:pt x="4369623" y="-3873"/>
                          <a:pt x="4146061" y="12568"/>
                          <a:pt x="3880279" y="18288"/>
                        </a:cubicBezTo>
                        <a:cubicBezTo>
                          <a:pt x="3614497" y="24008"/>
                          <a:pt x="3473808" y="-12908"/>
                          <a:pt x="3201909" y="18288"/>
                        </a:cubicBezTo>
                        <a:cubicBezTo>
                          <a:pt x="2930010" y="49484"/>
                          <a:pt x="2728175" y="-3430"/>
                          <a:pt x="2604943" y="18288"/>
                        </a:cubicBezTo>
                        <a:cubicBezTo>
                          <a:pt x="2481711" y="40006"/>
                          <a:pt x="2004334" y="26952"/>
                          <a:pt x="1845168" y="18288"/>
                        </a:cubicBezTo>
                        <a:cubicBezTo>
                          <a:pt x="1686003" y="9624"/>
                          <a:pt x="1375070" y="37580"/>
                          <a:pt x="1166797" y="18288"/>
                        </a:cubicBezTo>
                        <a:cubicBezTo>
                          <a:pt x="958524" y="-1004"/>
                          <a:pt x="342846" y="8880"/>
                          <a:pt x="0" y="18288"/>
                        </a:cubicBezTo>
                        <a:cubicBezTo>
                          <a:pt x="129" y="13298"/>
                          <a:pt x="-675" y="6857"/>
                          <a:pt x="0" y="0"/>
                        </a:cubicBezTo>
                        <a:close/>
                      </a:path>
                      <a:path w="8140446" h="18288" stroke="0" extrusionOk="0">
                        <a:moveTo>
                          <a:pt x="0" y="0"/>
                        </a:moveTo>
                        <a:cubicBezTo>
                          <a:pt x="142435" y="-24533"/>
                          <a:pt x="380026" y="17447"/>
                          <a:pt x="596966" y="0"/>
                        </a:cubicBezTo>
                        <a:cubicBezTo>
                          <a:pt x="813906" y="-17447"/>
                          <a:pt x="830530" y="13462"/>
                          <a:pt x="1031123" y="0"/>
                        </a:cubicBezTo>
                        <a:cubicBezTo>
                          <a:pt x="1231716" y="-13462"/>
                          <a:pt x="1634038" y="0"/>
                          <a:pt x="1872303" y="0"/>
                        </a:cubicBezTo>
                        <a:cubicBezTo>
                          <a:pt x="2110568" y="0"/>
                          <a:pt x="2261934" y="-25727"/>
                          <a:pt x="2469269" y="0"/>
                        </a:cubicBezTo>
                        <a:cubicBezTo>
                          <a:pt x="2676604" y="25727"/>
                          <a:pt x="2790440" y="16284"/>
                          <a:pt x="3066235" y="0"/>
                        </a:cubicBezTo>
                        <a:cubicBezTo>
                          <a:pt x="3342030" y="-16284"/>
                          <a:pt x="3685603" y="41976"/>
                          <a:pt x="3907414" y="0"/>
                        </a:cubicBezTo>
                        <a:cubicBezTo>
                          <a:pt x="4129225" y="-41976"/>
                          <a:pt x="4177416" y="-7598"/>
                          <a:pt x="4422976" y="0"/>
                        </a:cubicBezTo>
                        <a:cubicBezTo>
                          <a:pt x="4668536" y="7598"/>
                          <a:pt x="5023499" y="-28058"/>
                          <a:pt x="5264155" y="0"/>
                        </a:cubicBezTo>
                        <a:cubicBezTo>
                          <a:pt x="5504811" y="28058"/>
                          <a:pt x="5703675" y="13288"/>
                          <a:pt x="6105335" y="0"/>
                        </a:cubicBezTo>
                        <a:cubicBezTo>
                          <a:pt x="6506995" y="-13288"/>
                          <a:pt x="6455516" y="-5124"/>
                          <a:pt x="6783705" y="0"/>
                        </a:cubicBezTo>
                        <a:cubicBezTo>
                          <a:pt x="7111894" y="5124"/>
                          <a:pt x="7512856" y="10604"/>
                          <a:pt x="8140446" y="0"/>
                        </a:cubicBezTo>
                        <a:cubicBezTo>
                          <a:pt x="8140458" y="8833"/>
                          <a:pt x="8140986" y="9830"/>
                          <a:pt x="8140446" y="18288"/>
                        </a:cubicBezTo>
                        <a:cubicBezTo>
                          <a:pt x="7959314" y="3345"/>
                          <a:pt x="7870113" y="10437"/>
                          <a:pt x="7706289" y="18288"/>
                        </a:cubicBezTo>
                        <a:cubicBezTo>
                          <a:pt x="7542465" y="26139"/>
                          <a:pt x="7157940" y="17482"/>
                          <a:pt x="6865109" y="18288"/>
                        </a:cubicBezTo>
                        <a:cubicBezTo>
                          <a:pt x="6572278" y="19094"/>
                          <a:pt x="6524256" y="38051"/>
                          <a:pt x="6349548" y="18288"/>
                        </a:cubicBezTo>
                        <a:cubicBezTo>
                          <a:pt x="6174840" y="-1475"/>
                          <a:pt x="5951624" y="174"/>
                          <a:pt x="5671177" y="18288"/>
                        </a:cubicBezTo>
                        <a:cubicBezTo>
                          <a:pt x="5390730" y="36402"/>
                          <a:pt x="5222992" y="60058"/>
                          <a:pt x="4829998" y="18288"/>
                        </a:cubicBezTo>
                        <a:cubicBezTo>
                          <a:pt x="4437004" y="-23482"/>
                          <a:pt x="4344181" y="39087"/>
                          <a:pt x="4151627" y="18288"/>
                        </a:cubicBezTo>
                        <a:cubicBezTo>
                          <a:pt x="3959073" y="-2511"/>
                          <a:pt x="3886970" y="32875"/>
                          <a:pt x="3717470" y="18288"/>
                        </a:cubicBezTo>
                        <a:cubicBezTo>
                          <a:pt x="3547970" y="3701"/>
                          <a:pt x="3451521" y="31872"/>
                          <a:pt x="3201909" y="18288"/>
                        </a:cubicBezTo>
                        <a:cubicBezTo>
                          <a:pt x="2952297" y="4704"/>
                          <a:pt x="2543413" y="6029"/>
                          <a:pt x="2360729" y="18288"/>
                        </a:cubicBezTo>
                        <a:cubicBezTo>
                          <a:pt x="2178045" y="30547"/>
                          <a:pt x="1906056" y="25847"/>
                          <a:pt x="1682359" y="18288"/>
                        </a:cubicBezTo>
                        <a:cubicBezTo>
                          <a:pt x="1458662" y="10730"/>
                          <a:pt x="1330405" y="8046"/>
                          <a:pt x="1166797" y="18288"/>
                        </a:cubicBezTo>
                        <a:cubicBezTo>
                          <a:pt x="1003189" y="28530"/>
                          <a:pt x="278098" y="19533"/>
                          <a:pt x="0" y="18288"/>
                        </a:cubicBezTo>
                        <a:cubicBezTo>
                          <a:pt x="74" y="14054"/>
                          <a:pt x="-46" y="69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5693FD-78AF-F34D-A398-149ED97B6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29384"/>
            <a:ext cx="78867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>
                <a:latin typeface="+mj-lt"/>
                <a:ea typeface="Times New Roman"/>
              </a:rPr>
              <a:t>Advantages</a:t>
            </a:r>
          </a:p>
          <a:p>
            <a:r>
              <a:rPr lang="en-GB" sz="2400" dirty="0">
                <a:latin typeface="+mj-lt"/>
              </a:rPr>
              <a:t>Quick and therefore Less expensive to gather</a:t>
            </a:r>
          </a:p>
          <a:p>
            <a:endParaRPr lang="en-GB" sz="2400" dirty="0">
              <a:latin typeface="+mj-lt"/>
            </a:endParaRPr>
          </a:p>
          <a:p>
            <a:pPr marL="0" indent="0">
              <a:buNone/>
            </a:pPr>
            <a:r>
              <a:rPr lang="en-GB" sz="2400" b="1" dirty="0">
                <a:latin typeface="+mj-lt"/>
                <a:ea typeface="Times New Roman"/>
              </a:rPr>
              <a:t>Disadvantages</a:t>
            </a:r>
            <a:endParaRPr lang="en-GB" sz="2400" b="1" dirty="0">
              <a:latin typeface="+mj-lt"/>
            </a:endParaRPr>
          </a:p>
          <a:p>
            <a:r>
              <a:rPr lang="en-GB" sz="2400" dirty="0">
                <a:latin typeface="+mj-lt"/>
              </a:rPr>
              <a:t>Not specific information so may not exactly meet your needs</a:t>
            </a:r>
          </a:p>
          <a:p>
            <a:r>
              <a:rPr lang="en-GB" sz="2400" dirty="0">
                <a:latin typeface="+mj-lt"/>
              </a:rPr>
              <a:t>Not original data so anyone can access this info</a:t>
            </a:r>
          </a:p>
          <a:p>
            <a:pPr marL="0" indent="0">
              <a:buNone/>
            </a:pPr>
            <a:endParaRPr lang="en-GB" sz="1900" dirty="0"/>
          </a:p>
          <a:p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111601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9" name="Rectangle 135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586468B0-FC60-9E4D-908D-D4921A7C0F4E}"/>
              </a:ext>
            </a:extLst>
          </p:cNvPr>
          <p:cNvSpPr txBox="1">
            <a:spLocks noChangeArrowheads="1"/>
          </p:cNvSpPr>
          <p:nvPr/>
        </p:nvSpPr>
        <p:spPr>
          <a:xfrm>
            <a:off x="251520" y="591269"/>
            <a:ext cx="87129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3192" lvl="1" indent="0" defTabSz="914400">
              <a:spcBef>
                <a:spcPct val="0"/>
              </a:spcBef>
              <a:spcAft>
                <a:spcPts val="600"/>
              </a:spcAft>
              <a:buNone/>
              <a:defRPr/>
            </a:pPr>
            <a:endParaRPr lang="en-US" sz="2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393192" lvl="1" indent="0" defTabSz="914400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Questions can be asked in a certain way to generate either quantitative or qualitative data</a:t>
            </a:r>
          </a:p>
          <a:p>
            <a:pPr marL="393192" lvl="1" indent="0" defTabSz="914400">
              <a:spcBef>
                <a:spcPct val="0"/>
              </a:spcBef>
              <a:spcAft>
                <a:spcPts val="600"/>
              </a:spcAft>
              <a:buNone/>
              <a:defRPr/>
            </a:pPr>
            <a:endParaRPr lang="en-US" sz="2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0" indent="0" defTabSz="914400">
              <a:spcBef>
                <a:spcPct val="0"/>
              </a:spcBef>
              <a:spcAft>
                <a:spcPts val="600"/>
              </a:spcAft>
              <a:buClr>
                <a:schemeClr val="accent3"/>
              </a:buClr>
              <a:buNone/>
              <a:defRPr/>
            </a:pPr>
            <a:endParaRPr lang="en-US" sz="2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23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677373"/>
            <a:ext cx="8140446" cy="18288"/>
          </a:xfrm>
          <a:custGeom>
            <a:avLst/>
            <a:gdLst>
              <a:gd name="connsiteX0" fmla="*/ 0 w 8140446"/>
              <a:gd name="connsiteY0" fmla="*/ 0 h 18288"/>
              <a:gd name="connsiteX1" fmla="*/ 434157 w 8140446"/>
              <a:gd name="connsiteY1" fmla="*/ 0 h 18288"/>
              <a:gd name="connsiteX2" fmla="*/ 1193932 w 8140446"/>
              <a:gd name="connsiteY2" fmla="*/ 0 h 18288"/>
              <a:gd name="connsiteX3" fmla="*/ 1628089 w 8140446"/>
              <a:gd name="connsiteY3" fmla="*/ 0 h 18288"/>
              <a:gd name="connsiteX4" fmla="*/ 2225055 w 8140446"/>
              <a:gd name="connsiteY4" fmla="*/ 0 h 18288"/>
              <a:gd name="connsiteX5" fmla="*/ 3066235 w 8140446"/>
              <a:gd name="connsiteY5" fmla="*/ 0 h 18288"/>
              <a:gd name="connsiteX6" fmla="*/ 3744605 w 8140446"/>
              <a:gd name="connsiteY6" fmla="*/ 0 h 18288"/>
              <a:gd name="connsiteX7" fmla="*/ 4504380 w 8140446"/>
              <a:gd name="connsiteY7" fmla="*/ 0 h 18288"/>
              <a:gd name="connsiteX8" fmla="*/ 5101346 w 8140446"/>
              <a:gd name="connsiteY8" fmla="*/ 0 h 18288"/>
              <a:gd name="connsiteX9" fmla="*/ 5779717 w 8140446"/>
              <a:gd name="connsiteY9" fmla="*/ 0 h 18288"/>
              <a:gd name="connsiteX10" fmla="*/ 6620896 w 8140446"/>
              <a:gd name="connsiteY10" fmla="*/ 0 h 18288"/>
              <a:gd name="connsiteX11" fmla="*/ 7136458 w 8140446"/>
              <a:gd name="connsiteY11" fmla="*/ 0 h 18288"/>
              <a:gd name="connsiteX12" fmla="*/ 8140446 w 8140446"/>
              <a:gd name="connsiteY12" fmla="*/ 0 h 18288"/>
              <a:gd name="connsiteX13" fmla="*/ 8140446 w 8140446"/>
              <a:gd name="connsiteY13" fmla="*/ 18288 h 18288"/>
              <a:gd name="connsiteX14" fmla="*/ 7543480 w 8140446"/>
              <a:gd name="connsiteY14" fmla="*/ 18288 h 18288"/>
              <a:gd name="connsiteX15" fmla="*/ 7109323 w 8140446"/>
              <a:gd name="connsiteY15" fmla="*/ 18288 h 18288"/>
              <a:gd name="connsiteX16" fmla="*/ 6430952 w 8140446"/>
              <a:gd name="connsiteY16" fmla="*/ 18288 h 18288"/>
              <a:gd name="connsiteX17" fmla="*/ 5915391 w 8140446"/>
              <a:gd name="connsiteY17" fmla="*/ 18288 h 18288"/>
              <a:gd name="connsiteX18" fmla="*/ 5237020 w 8140446"/>
              <a:gd name="connsiteY18" fmla="*/ 18288 h 18288"/>
              <a:gd name="connsiteX19" fmla="*/ 4558650 w 8140446"/>
              <a:gd name="connsiteY19" fmla="*/ 18288 h 18288"/>
              <a:gd name="connsiteX20" fmla="*/ 3880279 w 8140446"/>
              <a:gd name="connsiteY20" fmla="*/ 18288 h 18288"/>
              <a:gd name="connsiteX21" fmla="*/ 3201909 w 8140446"/>
              <a:gd name="connsiteY21" fmla="*/ 18288 h 18288"/>
              <a:gd name="connsiteX22" fmla="*/ 2604943 w 8140446"/>
              <a:gd name="connsiteY22" fmla="*/ 18288 h 18288"/>
              <a:gd name="connsiteX23" fmla="*/ 1845168 w 8140446"/>
              <a:gd name="connsiteY23" fmla="*/ 18288 h 18288"/>
              <a:gd name="connsiteX24" fmla="*/ 1166797 w 8140446"/>
              <a:gd name="connsiteY24" fmla="*/ 18288 h 18288"/>
              <a:gd name="connsiteX25" fmla="*/ 0 w 8140446"/>
              <a:gd name="connsiteY25" fmla="*/ 18288 h 18288"/>
              <a:gd name="connsiteX26" fmla="*/ 0 w 8140446"/>
              <a:gd name="connsiteY26" fmla="*/ 0 h 18288"/>
              <a:gd name="connsiteX0" fmla="*/ 0 w 8140446"/>
              <a:gd name="connsiteY0" fmla="*/ 0 h 18288"/>
              <a:gd name="connsiteX1" fmla="*/ 596966 w 8140446"/>
              <a:gd name="connsiteY1" fmla="*/ 0 h 18288"/>
              <a:gd name="connsiteX2" fmla="*/ 1031123 w 8140446"/>
              <a:gd name="connsiteY2" fmla="*/ 0 h 18288"/>
              <a:gd name="connsiteX3" fmla="*/ 1872303 w 8140446"/>
              <a:gd name="connsiteY3" fmla="*/ 0 h 18288"/>
              <a:gd name="connsiteX4" fmla="*/ 2469269 w 8140446"/>
              <a:gd name="connsiteY4" fmla="*/ 0 h 18288"/>
              <a:gd name="connsiteX5" fmla="*/ 3066235 w 8140446"/>
              <a:gd name="connsiteY5" fmla="*/ 0 h 18288"/>
              <a:gd name="connsiteX6" fmla="*/ 3907414 w 8140446"/>
              <a:gd name="connsiteY6" fmla="*/ 0 h 18288"/>
              <a:gd name="connsiteX7" fmla="*/ 4422976 w 8140446"/>
              <a:gd name="connsiteY7" fmla="*/ 0 h 18288"/>
              <a:gd name="connsiteX8" fmla="*/ 5264155 w 8140446"/>
              <a:gd name="connsiteY8" fmla="*/ 0 h 18288"/>
              <a:gd name="connsiteX9" fmla="*/ 6105335 w 8140446"/>
              <a:gd name="connsiteY9" fmla="*/ 0 h 18288"/>
              <a:gd name="connsiteX10" fmla="*/ 6783705 w 8140446"/>
              <a:gd name="connsiteY10" fmla="*/ 0 h 18288"/>
              <a:gd name="connsiteX11" fmla="*/ 8140446 w 8140446"/>
              <a:gd name="connsiteY11" fmla="*/ 0 h 18288"/>
              <a:gd name="connsiteX12" fmla="*/ 8140446 w 8140446"/>
              <a:gd name="connsiteY12" fmla="*/ 18288 h 18288"/>
              <a:gd name="connsiteX13" fmla="*/ 7706289 w 8140446"/>
              <a:gd name="connsiteY13" fmla="*/ 18288 h 18288"/>
              <a:gd name="connsiteX14" fmla="*/ 6865109 w 8140446"/>
              <a:gd name="connsiteY14" fmla="*/ 18288 h 18288"/>
              <a:gd name="connsiteX15" fmla="*/ 6349548 w 8140446"/>
              <a:gd name="connsiteY15" fmla="*/ 18288 h 18288"/>
              <a:gd name="connsiteX16" fmla="*/ 5671177 w 8140446"/>
              <a:gd name="connsiteY16" fmla="*/ 18288 h 18288"/>
              <a:gd name="connsiteX17" fmla="*/ 4829998 w 8140446"/>
              <a:gd name="connsiteY17" fmla="*/ 18288 h 18288"/>
              <a:gd name="connsiteX18" fmla="*/ 4151627 w 8140446"/>
              <a:gd name="connsiteY18" fmla="*/ 18288 h 18288"/>
              <a:gd name="connsiteX19" fmla="*/ 3717470 w 8140446"/>
              <a:gd name="connsiteY19" fmla="*/ 18288 h 18288"/>
              <a:gd name="connsiteX20" fmla="*/ 3201909 w 8140446"/>
              <a:gd name="connsiteY20" fmla="*/ 18288 h 18288"/>
              <a:gd name="connsiteX21" fmla="*/ 2360729 w 8140446"/>
              <a:gd name="connsiteY21" fmla="*/ 18288 h 18288"/>
              <a:gd name="connsiteX22" fmla="*/ 1682359 w 8140446"/>
              <a:gd name="connsiteY22" fmla="*/ 18288 h 18288"/>
              <a:gd name="connsiteX23" fmla="*/ 1166797 w 8140446"/>
              <a:gd name="connsiteY23" fmla="*/ 18288 h 18288"/>
              <a:gd name="connsiteX24" fmla="*/ 0 w 8140446"/>
              <a:gd name="connsiteY24" fmla="*/ 18288 h 18288"/>
              <a:gd name="connsiteX25" fmla="*/ 0 w 8140446"/>
              <a:gd name="connsiteY2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140446" h="18288" fill="none" extrusionOk="0">
                <a:moveTo>
                  <a:pt x="0" y="0"/>
                </a:moveTo>
                <a:cubicBezTo>
                  <a:pt x="87427" y="6231"/>
                  <a:pt x="309612" y="-26324"/>
                  <a:pt x="434157" y="0"/>
                </a:cubicBezTo>
                <a:cubicBezTo>
                  <a:pt x="536972" y="29330"/>
                  <a:pt x="959392" y="28619"/>
                  <a:pt x="1193932" y="0"/>
                </a:cubicBezTo>
                <a:cubicBezTo>
                  <a:pt x="1446097" y="13819"/>
                  <a:pt x="1471680" y="7203"/>
                  <a:pt x="1628089" y="0"/>
                </a:cubicBezTo>
                <a:cubicBezTo>
                  <a:pt x="1817415" y="4047"/>
                  <a:pt x="1949536" y="-59324"/>
                  <a:pt x="2225055" y="0"/>
                </a:cubicBezTo>
                <a:cubicBezTo>
                  <a:pt x="2520490" y="18365"/>
                  <a:pt x="2717469" y="18707"/>
                  <a:pt x="3066235" y="0"/>
                </a:cubicBezTo>
                <a:cubicBezTo>
                  <a:pt x="3437075" y="3751"/>
                  <a:pt x="3408347" y="31644"/>
                  <a:pt x="3744605" y="0"/>
                </a:cubicBezTo>
                <a:cubicBezTo>
                  <a:pt x="4097249" y="-11527"/>
                  <a:pt x="4249699" y="-32555"/>
                  <a:pt x="4504380" y="0"/>
                </a:cubicBezTo>
                <a:cubicBezTo>
                  <a:pt x="4737570" y="17980"/>
                  <a:pt x="4877497" y="1006"/>
                  <a:pt x="5101346" y="0"/>
                </a:cubicBezTo>
                <a:cubicBezTo>
                  <a:pt x="5359305" y="-15330"/>
                  <a:pt x="5447195" y="7257"/>
                  <a:pt x="5779717" y="0"/>
                </a:cubicBezTo>
                <a:cubicBezTo>
                  <a:pt x="6090019" y="-17621"/>
                  <a:pt x="6273151" y="4279"/>
                  <a:pt x="6620896" y="0"/>
                </a:cubicBezTo>
                <a:cubicBezTo>
                  <a:pt x="6968586" y="34056"/>
                  <a:pt x="6990073" y="23587"/>
                  <a:pt x="7136458" y="0"/>
                </a:cubicBezTo>
                <a:cubicBezTo>
                  <a:pt x="7320575" y="20480"/>
                  <a:pt x="7847401" y="-6173"/>
                  <a:pt x="8140446" y="0"/>
                </a:cubicBezTo>
                <a:cubicBezTo>
                  <a:pt x="8139878" y="7862"/>
                  <a:pt x="8140227" y="13269"/>
                  <a:pt x="8140446" y="18288"/>
                </a:cubicBezTo>
                <a:cubicBezTo>
                  <a:pt x="7908069" y="-20636"/>
                  <a:pt x="7683037" y="21977"/>
                  <a:pt x="7543480" y="18288"/>
                </a:cubicBezTo>
                <a:cubicBezTo>
                  <a:pt x="7393752" y="10050"/>
                  <a:pt x="7221032" y="-3229"/>
                  <a:pt x="7109323" y="18288"/>
                </a:cubicBezTo>
                <a:cubicBezTo>
                  <a:pt x="7015297" y="22483"/>
                  <a:pt x="6599332" y="40899"/>
                  <a:pt x="6430952" y="18288"/>
                </a:cubicBezTo>
                <a:cubicBezTo>
                  <a:pt x="6292915" y="-34150"/>
                  <a:pt x="6142305" y="21507"/>
                  <a:pt x="5915391" y="18288"/>
                </a:cubicBezTo>
                <a:cubicBezTo>
                  <a:pt x="5682725" y="47843"/>
                  <a:pt x="5440566" y="31420"/>
                  <a:pt x="5237020" y="18288"/>
                </a:cubicBezTo>
                <a:cubicBezTo>
                  <a:pt x="5046456" y="10577"/>
                  <a:pt x="4706449" y="51976"/>
                  <a:pt x="4558650" y="18288"/>
                </a:cubicBezTo>
                <a:cubicBezTo>
                  <a:pt x="4361396" y="-987"/>
                  <a:pt x="4145362" y="-22303"/>
                  <a:pt x="3880279" y="18288"/>
                </a:cubicBezTo>
                <a:cubicBezTo>
                  <a:pt x="3610716" y="25411"/>
                  <a:pt x="3472690" y="4008"/>
                  <a:pt x="3201909" y="18288"/>
                </a:cubicBezTo>
                <a:cubicBezTo>
                  <a:pt x="2913595" y="35097"/>
                  <a:pt x="2753317" y="-1149"/>
                  <a:pt x="2604943" y="18288"/>
                </a:cubicBezTo>
                <a:cubicBezTo>
                  <a:pt x="2450130" y="36989"/>
                  <a:pt x="1974183" y="40159"/>
                  <a:pt x="1845168" y="18288"/>
                </a:cubicBezTo>
                <a:cubicBezTo>
                  <a:pt x="1677929" y="220"/>
                  <a:pt x="1378098" y="-772"/>
                  <a:pt x="1166797" y="18288"/>
                </a:cubicBezTo>
                <a:cubicBezTo>
                  <a:pt x="921150" y="53277"/>
                  <a:pt x="327457" y="47297"/>
                  <a:pt x="0" y="18288"/>
                </a:cubicBezTo>
                <a:cubicBezTo>
                  <a:pt x="-589" y="13471"/>
                  <a:pt x="-474" y="7409"/>
                  <a:pt x="0" y="0"/>
                </a:cubicBezTo>
                <a:close/>
              </a:path>
              <a:path w="8140446" h="18288" stroke="0" extrusionOk="0">
                <a:moveTo>
                  <a:pt x="0" y="0"/>
                </a:moveTo>
                <a:cubicBezTo>
                  <a:pt x="136968" y="-25482"/>
                  <a:pt x="379786" y="11224"/>
                  <a:pt x="596966" y="0"/>
                </a:cubicBezTo>
                <a:cubicBezTo>
                  <a:pt x="815878" y="-21223"/>
                  <a:pt x="832062" y="11868"/>
                  <a:pt x="1031123" y="0"/>
                </a:cubicBezTo>
                <a:cubicBezTo>
                  <a:pt x="1256800" y="-30738"/>
                  <a:pt x="1658090" y="-20345"/>
                  <a:pt x="1872303" y="0"/>
                </a:cubicBezTo>
                <a:cubicBezTo>
                  <a:pt x="2115604" y="28431"/>
                  <a:pt x="2277865" y="-40642"/>
                  <a:pt x="2469269" y="0"/>
                </a:cubicBezTo>
                <a:cubicBezTo>
                  <a:pt x="2679731" y="25919"/>
                  <a:pt x="2788602" y="-6498"/>
                  <a:pt x="3066235" y="0"/>
                </a:cubicBezTo>
                <a:cubicBezTo>
                  <a:pt x="3325663" y="-14487"/>
                  <a:pt x="3706561" y="67517"/>
                  <a:pt x="3907414" y="0"/>
                </a:cubicBezTo>
                <a:cubicBezTo>
                  <a:pt x="4127229" y="-37113"/>
                  <a:pt x="4179037" y="-8167"/>
                  <a:pt x="4422976" y="0"/>
                </a:cubicBezTo>
                <a:cubicBezTo>
                  <a:pt x="4683575" y="-28486"/>
                  <a:pt x="5055803" y="-13799"/>
                  <a:pt x="5264155" y="0"/>
                </a:cubicBezTo>
                <a:cubicBezTo>
                  <a:pt x="5513566" y="14315"/>
                  <a:pt x="5735215" y="2768"/>
                  <a:pt x="6105335" y="0"/>
                </a:cubicBezTo>
                <a:cubicBezTo>
                  <a:pt x="6510913" y="-12587"/>
                  <a:pt x="6456171" y="3247"/>
                  <a:pt x="6783705" y="0"/>
                </a:cubicBezTo>
                <a:cubicBezTo>
                  <a:pt x="7057099" y="-15461"/>
                  <a:pt x="7592067" y="5384"/>
                  <a:pt x="8140446" y="0"/>
                </a:cubicBezTo>
                <a:cubicBezTo>
                  <a:pt x="8140452" y="8597"/>
                  <a:pt x="8141122" y="9732"/>
                  <a:pt x="8140446" y="18288"/>
                </a:cubicBezTo>
                <a:cubicBezTo>
                  <a:pt x="7961834" y="8406"/>
                  <a:pt x="7874097" y="10350"/>
                  <a:pt x="7706289" y="18288"/>
                </a:cubicBezTo>
                <a:cubicBezTo>
                  <a:pt x="7582508" y="-14920"/>
                  <a:pt x="7179551" y="-33111"/>
                  <a:pt x="6865109" y="18288"/>
                </a:cubicBezTo>
                <a:cubicBezTo>
                  <a:pt x="6583382" y="24117"/>
                  <a:pt x="6525821" y="36696"/>
                  <a:pt x="6349548" y="18288"/>
                </a:cubicBezTo>
                <a:cubicBezTo>
                  <a:pt x="6209953" y="10881"/>
                  <a:pt x="5959707" y="-47828"/>
                  <a:pt x="5671177" y="18288"/>
                </a:cubicBezTo>
                <a:cubicBezTo>
                  <a:pt x="5387744" y="29809"/>
                  <a:pt x="5228514" y="101507"/>
                  <a:pt x="4829998" y="18288"/>
                </a:cubicBezTo>
                <a:cubicBezTo>
                  <a:pt x="4415646" y="-28596"/>
                  <a:pt x="4343809" y="28954"/>
                  <a:pt x="4151627" y="18288"/>
                </a:cubicBezTo>
                <a:cubicBezTo>
                  <a:pt x="3950673" y="-9796"/>
                  <a:pt x="3879947" y="41143"/>
                  <a:pt x="3717470" y="18288"/>
                </a:cubicBezTo>
                <a:cubicBezTo>
                  <a:pt x="3558660" y="10110"/>
                  <a:pt x="3468854" y="29375"/>
                  <a:pt x="3201909" y="18288"/>
                </a:cubicBezTo>
                <a:cubicBezTo>
                  <a:pt x="2965673" y="10505"/>
                  <a:pt x="2568327" y="22116"/>
                  <a:pt x="2360729" y="18288"/>
                </a:cubicBezTo>
                <a:cubicBezTo>
                  <a:pt x="2171885" y="49144"/>
                  <a:pt x="1923258" y="16020"/>
                  <a:pt x="1682359" y="18288"/>
                </a:cubicBezTo>
                <a:cubicBezTo>
                  <a:pt x="1430698" y="-2378"/>
                  <a:pt x="1324229" y="-1751"/>
                  <a:pt x="1166797" y="18288"/>
                </a:cubicBezTo>
                <a:cubicBezTo>
                  <a:pt x="1001390" y="41795"/>
                  <a:pt x="324313" y="57964"/>
                  <a:pt x="0" y="18288"/>
                </a:cubicBezTo>
                <a:cubicBezTo>
                  <a:pt x="285" y="13135"/>
                  <a:pt x="532" y="5956"/>
                  <a:pt x="0" y="0"/>
                </a:cubicBezTo>
                <a:close/>
              </a:path>
              <a:path w="8140446" h="18288" fill="none" stroke="0" extrusionOk="0">
                <a:moveTo>
                  <a:pt x="0" y="0"/>
                </a:moveTo>
                <a:cubicBezTo>
                  <a:pt x="69532" y="-6557"/>
                  <a:pt x="264219" y="3919"/>
                  <a:pt x="434157" y="0"/>
                </a:cubicBezTo>
                <a:cubicBezTo>
                  <a:pt x="600013" y="9090"/>
                  <a:pt x="921449" y="-13478"/>
                  <a:pt x="1193932" y="0"/>
                </a:cubicBezTo>
                <a:cubicBezTo>
                  <a:pt x="1443592" y="14844"/>
                  <a:pt x="1471188" y="10722"/>
                  <a:pt x="1628089" y="0"/>
                </a:cubicBezTo>
                <a:cubicBezTo>
                  <a:pt x="1750006" y="-24149"/>
                  <a:pt x="1967480" y="-14904"/>
                  <a:pt x="2225055" y="0"/>
                </a:cubicBezTo>
                <a:cubicBezTo>
                  <a:pt x="2503918" y="19247"/>
                  <a:pt x="2709263" y="-16351"/>
                  <a:pt x="3066235" y="0"/>
                </a:cubicBezTo>
                <a:cubicBezTo>
                  <a:pt x="3429723" y="-1627"/>
                  <a:pt x="3399401" y="30976"/>
                  <a:pt x="3744605" y="0"/>
                </a:cubicBezTo>
                <a:cubicBezTo>
                  <a:pt x="4081920" y="-40602"/>
                  <a:pt x="4258272" y="-2441"/>
                  <a:pt x="4504380" y="0"/>
                </a:cubicBezTo>
                <a:cubicBezTo>
                  <a:pt x="4760039" y="21121"/>
                  <a:pt x="4866555" y="-1351"/>
                  <a:pt x="5101346" y="0"/>
                </a:cubicBezTo>
                <a:cubicBezTo>
                  <a:pt x="5336279" y="1859"/>
                  <a:pt x="5465100" y="30801"/>
                  <a:pt x="5779717" y="0"/>
                </a:cubicBezTo>
                <a:cubicBezTo>
                  <a:pt x="6117018" y="-2879"/>
                  <a:pt x="6273497" y="-5002"/>
                  <a:pt x="6620896" y="0"/>
                </a:cubicBezTo>
                <a:cubicBezTo>
                  <a:pt x="6972306" y="38666"/>
                  <a:pt x="6992056" y="28334"/>
                  <a:pt x="7136458" y="0"/>
                </a:cubicBezTo>
                <a:cubicBezTo>
                  <a:pt x="7325567" y="-61201"/>
                  <a:pt x="7766555" y="-88399"/>
                  <a:pt x="8140446" y="0"/>
                </a:cubicBezTo>
                <a:cubicBezTo>
                  <a:pt x="8140031" y="7748"/>
                  <a:pt x="8139515" y="13015"/>
                  <a:pt x="8140446" y="18288"/>
                </a:cubicBezTo>
                <a:cubicBezTo>
                  <a:pt x="7892673" y="-4012"/>
                  <a:pt x="7668025" y="650"/>
                  <a:pt x="7543480" y="18288"/>
                </a:cubicBezTo>
                <a:cubicBezTo>
                  <a:pt x="7406710" y="-3467"/>
                  <a:pt x="7207646" y="8893"/>
                  <a:pt x="7109323" y="18288"/>
                </a:cubicBezTo>
                <a:cubicBezTo>
                  <a:pt x="6993037" y="49011"/>
                  <a:pt x="6598723" y="59405"/>
                  <a:pt x="6430952" y="18288"/>
                </a:cubicBezTo>
                <a:cubicBezTo>
                  <a:pt x="6284771" y="15315"/>
                  <a:pt x="6162730" y="20350"/>
                  <a:pt x="5915391" y="18288"/>
                </a:cubicBezTo>
                <a:cubicBezTo>
                  <a:pt x="5684668" y="13603"/>
                  <a:pt x="5422852" y="53618"/>
                  <a:pt x="5237020" y="18288"/>
                </a:cubicBezTo>
                <a:cubicBezTo>
                  <a:pt x="5035482" y="26296"/>
                  <a:pt x="4719808" y="55145"/>
                  <a:pt x="4558650" y="18288"/>
                </a:cubicBezTo>
                <a:cubicBezTo>
                  <a:pt x="4375169" y="-35587"/>
                  <a:pt x="4137553" y="12086"/>
                  <a:pt x="3880279" y="18288"/>
                </a:cubicBezTo>
                <a:cubicBezTo>
                  <a:pt x="3624533" y="32648"/>
                  <a:pt x="3467387" y="6480"/>
                  <a:pt x="3201909" y="18288"/>
                </a:cubicBezTo>
                <a:cubicBezTo>
                  <a:pt x="2918126" y="73342"/>
                  <a:pt x="2717830" y="-17156"/>
                  <a:pt x="2604943" y="18288"/>
                </a:cubicBezTo>
                <a:cubicBezTo>
                  <a:pt x="2496133" y="44525"/>
                  <a:pt x="2003915" y="18254"/>
                  <a:pt x="1845168" y="18288"/>
                </a:cubicBezTo>
                <a:cubicBezTo>
                  <a:pt x="1694518" y="14989"/>
                  <a:pt x="1344959" y="44188"/>
                  <a:pt x="1166797" y="18288"/>
                </a:cubicBezTo>
                <a:cubicBezTo>
                  <a:pt x="935925" y="69451"/>
                  <a:pt x="319712" y="-63972"/>
                  <a:pt x="0" y="18288"/>
                </a:cubicBezTo>
                <a:cubicBezTo>
                  <a:pt x="1307" y="12414"/>
                  <a:pt x="-32" y="57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140446"/>
                      <a:gd name="connsiteY0" fmla="*/ 0 h 18288"/>
                      <a:gd name="connsiteX1" fmla="*/ 434157 w 8140446"/>
                      <a:gd name="connsiteY1" fmla="*/ 0 h 18288"/>
                      <a:gd name="connsiteX2" fmla="*/ 1193932 w 8140446"/>
                      <a:gd name="connsiteY2" fmla="*/ 0 h 18288"/>
                      <a:gd name="connsiteX3" fmla="*/ 1628089 w 8140446"/>
                      <a:gd name="connsiteY3" fmla="*/ 0 h 18288"/>
                      <a:gd name="connsiteX4" fmla="*/ 2225055 w 8140446"/>
                      <a:gd name="connsiteY4" fmla="*/ 0 h 18288"/>
                      <a:gd name="connsiteX5" fmla="*/ 3066235 w 8140446"/>
                      <a:gd name="connsiteY5" fmla="*/ 0 h 18288"/>
                      <a:gd name="connsiteX6" fmla="*/ 3744605 w 8140446"/>
                      <a:gd name="connsiteY6" fmla="*/ 0 h 18288"/>
                      <a:gd name="connsiteX7" fmla="*/ 4504380 w 8140446"/>
                      <a:gd name="connsiteY7" fmla="*/ 0 h 18288"/>
                      <a:gd name="connsiteX8" fmla="*/ 5101346 w 8140446"/>
                      <a:gd name="connsiteY8" fmla="*/ 0 h 18288"/>
                      <a:gd name="connsiteX9" fmla="*/ 5779717 w 8140446"/>
                      <a:gd name="connsiteY9" fmla="*/ 0 h 18288"/>
                      <a:gd name="connsiteX10" fmla="*/ 6620896 w 8140446"/>
                      <a:gd name="connsiteY10" fmla="*/ 0 h 18288"/>
                      <a:gd name="connsiteX11" fmla="*/ 7136458 w 8140446"/>
                      <a:gd name="connsiteY11" fmla="*/ 0 h 18288"/>
                      <a:gd name="connsiteX12" fmla="*/ 8140446 w 8140446"/>
                      <a:gd name="connsiteY12" fmla="*/ 0 h 18288"/>
                      <a:gd name="connsiteX13" fmla="*/ 8140446 w 8140446"/>
                      <a:gd name="connsiteY13" fmla="*/ 18288 h 18288"/>
                      <a:gd name="connsiteX14" fmla="*/ 7543480 w 8140446"/>
                      <a:gd name="connsiteY14" fmla="*/ 18288 h 18288"/>
                      <a:gd name="connsiteX15" fmla="*/ 7109323 w 8140446"/>
                      <a:gd name="connsiteY15" fmla="*/ 18288 h 18288"/>
                      <a:gd name="connsiteX16" fmla="*/ 6430952 w 8140446"/>
                      <a:gd name="connsiteY16" fmla="*/ 18288 h 18288"/>
                      <a:gd name="connsiteX17" fmla="*/ 5915391 w 8140446"/>
                      <a:gd name="connsiteY17" fmla="*/ 18288 h 18288"/>
                      <a:gd name="connsiteX18" fmla="*/ 5237020 w 8140446"/>
                      <a:gd name="connsiteY18" fmla="*/ 18288 h 18288"/>
                      <a:gd name="connsiteX19" fmla="*/ 4558650 w 8140446"/>
                      <a:gd name="connsiteY19" fmla="*/ 18288 h 18288"/>
                      <a:gd name="connsiteX20" fmla="*/ 3880279 w 8140446"/>
                      <a:gd name="connsiteY20" fmla="*/ 18288 h 18288"/>
                      <a:gd name="connsiteX21" fmla="*/ 3201909 w 8140446"/>
                      <a:gd name="connsiteY21" fmla="*/ 18288 h 18288"/>
                      <a:gd name="connsiteX22" fmla="*/ 2604943 w 8140446"/>
                      <a:gd name="connsiteY22" fmla="*/ 18288 h 18288"/>
                      <a:gd name="connsiteX23" fmla="*/ 1845168 w 8140446"/>
                      <a:gd name="connsiteY23" fmla="*/ 18288 h 18288"/>
                      <a:gd name="connsiteX24" fmla="*/ 1166797 w 8140446"/>
                      <a:gd name="connsiteY24" fmla="*/ 18288 h 18288"/>
                      <a:gd name="connsiteX25" fmla="*/ 0 w 8140446"/>
                      <a:gd name="connsiteY25" fmla="*/ 18288 h 18288"/>
                      <a:gd name="connsiteX26" fmla="*/ 0 w 8140446"/>
                      <a:gd name="connsiteY26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8140446" h="18288" fill="none" extrusionOk="0">
                        <a:moveTo>
                          <a:pt x="0" y="0"/>
                        </a:moveTo>
                        <a:cubicBezTo>
                          <a:pt x="94920" y="9103"/>
                          <a:pt x="287892" y="-4966"/>
                          <a:pt x="434157" y="0"/>
                        </a:cubicBezTo>
                        <a:cubicBezTo>
                          <a:pt x="580422" y="4966"/>
                          <a:pt x="943595" y="-14182"/>
                          <a:pt x="1193932" y="0"/>
                        </a:cubicBezTo>
                        <a:cubicBezTo>
                          <a:pt x="1444270" y="14182"/>
                          <a:pt x="1472129" y="5523"/>
                          <a:pt x="1628089" y="0"/>
                        </a:cubicBezTo>
                        <a:cubicBezTo>
                          <a:pt x="1784049" y="-5523"/>
                          <a:pt x="1962419" y="-17322"/>
                          <a:pt x="2225055" y="0"/>
                        </a:cubicBezTo>
                        <a:cubicBezTo>
                          <a:pt x="2487691" y="17322"/>
                          <a:pt x="2700681" y="1311"/>
                          <a:pt x="3066235" y="0"/>
                        </a:cubicBezTo>
                        <a:cubicBezTo>
                          <a:pt x="3431789" y="-1311"/>
                          <a:pt x="3405662" y="25081"/>
                          <a:pt x="3744605" y="0"/>
                        </a:cubicBezTo>
                        <a:cubicBezTo>
                          <a:pt x="4083548" y="-25081"/>
                          <a:pt x="4265111" y="-11945"/>
                          <a:pt x="4504380" y="0"/>
                        </a:cubicBezTo>
                        <a:cubicBezTo>
                          <a:pt x="4743649" y="11945"/>
                          <a:pt x="4860394" y="-2832"/>
                          <a:pt x="5101346" y="0"/>
                        </a:cubicBezTo>
                        <a:cubicBezTo>
                          <a:pt x="5342298" y="2832"/>
                          <a:pt x="5456387" y="23676"/>
                          <a:pt x="5779717" y="0"/>
                        </a:cubicBezTo>
                        <a:cubicBezTo>
                          <a:pt x="6103047" y="-23676"/>
                          <a:pt x="6270379" y="-37291"/>
                          <a:pt x="6620896" y="0"/>
                        </a:cubicBezTo>
                        <a:cubicBezTo>
                          <a:pt x="6971413" y="37291"/>
                          <a:pt x="6989068" y="24674"/>
                          <a:pt x="7136458" y="0"/>
                        </a:cubicBezTo>
                        <a:cubicBezTo>
                          <a:pt x="7283848" y="-24674"/>
                          <a:pt x="7752532" y="-22436"/>
                          <a:pt x="8140446" y="0"/>
                        </a:cubicBezTo>
                        <a:cubicBezTo>
                          <a:pt x="8140314" y="7702"/>
                          <a:pt x="8140234" y="13511"/>
                          <a:pt x="8140446" y="18288"/>
                        </a:cubicBezTo>
                        <a:cubicBezTo>
                          <a:pt x="7906329" y="-3043"/>
                          <a:pt x="7681180" y="27465"/>
                          <a:pt x="7543480" y="18288"/>
                        </a:cubicBezTo>
                        <a:cubicBezTo>
                          <a:pt x="7405780" y="9111"/>
                          <a:pt x="7216607" y="3660"/>
                          <a:pt x="7109323" y="18288"/>
                        </a:cubicBezTo>
                        <a:cubicBezTo>
                          <a:pt x="7002039" y="32916"/>
                          <a:pt x="6576231" y="42692"/>
                          <a:pt x="6430952" y="18288"/>
                        </a:cubicBezTo>
                        <a:cubicBezTo>
                          <a:pt x="6285673" y="-6116"/>
                          <a:pt x="6138840" y="34521"/>
                          <a:pt x="5915391" y="18288"/>
                        </a:cubicBezTo>
                        <a:cubicBezTo>
                          <a:pt x="5691942" y="2055"/>
                          <a:pt x="5459460" y="51666"/>
                          <a:pt x="5237020" y="18288"/>
                        </a:cubicBezTo>
                        <a:cubicBezTo>
                          <a:pt x="5014580" y="-15090"/>
                          <a:pt x="4747677" y="40449"/>
                          <a:pt x="4558650" y="18288"/>
                        </a:cubicBezTo>
                        <a:cubicBezTo>
                          <a:pt x="4369623" y="-3873"/>
                          <a:pt x="4146061" y="12568"/>
                          <a:pt x="3880279" y="18288"/>
                        </a:cubicBezTo>
                        <a:cubicBezTo>
                          <a:pt x="3614497" y="24008"/>
                          <a:pt x="3473808" y="-12908"/>
                          <a:pt x="3201909" y="18288"/>
                        </a:cubicBezTo>
                        <a:cubicBezTo>
                          <a:pt x="2930010" y="49484"/>
                          <a:pt x="2728175" y="-3430"/>
                          <a:pt x="2604943" y="18288"/>
                        </a:cubicBezTo>
                        <a:cubicBezTo>
                          <a:pt x="2481711" y="40006"/>
                          <a:pt x="2004334" y="26952"/>
                          <a:pt x="1845168" y="18288"/>
                        </a:cubicBezTo>
                        <a:cubicBezTo>
                          <a:pt x="1686003" y="9624"/>
                          <a:pt x="1375070" y="37580"/>
                          <a:pt x="1166797" y="18288"/>
                        </a:cubicBezTo>
                        <a:cubicBezTo>
                          <a:pt x="958524" y="-1004"/>
                          <a:pt x="342846" y="8880"/>
                          <a:pt x="0" y="18288"/>
                        </a:cubicBezTo>
                        <a:cubicBezTo>
                          <a:pt x="129" y="13298"/>
                          <a:pt x="-675" y="6857"/>
                          <a:pt x="0" y="0"/>
                        </a:cubicBezTo>
                        <a:close/>
                      </a:path>
                      <a:path w="8140446" h="18288" stroke="0" extrusionOk="0">
                        <a:moveTo>
                          <a:pt x="0" y="0"/>
                        </a:moveTo>
                        <a:cubicBezTo>
                          <a:pt x="142435" y="-24533"/>
                          <a:pt x="380026" y="17447"/>
                          <a:pt x="596966" y="0"/>
                        </a:cubicBezTo>
                        <a:cubicBezTo>
                          <a:pt x="813906" y="-17447"/>
                          <a:pt x="830530" y="13462"/>
                          <a:pt x="1031123" y="0"/>
                        </a:cubicBezTo>
                        <a:cubicBezTo>
                          <a:pt x="1231716" y="-13462"/>
                          <a:pt x="1634038" y="0"/>
                          <a:pt x="1872303" y="0"/>
                        </a:cubicBezTo>
                        <a:cubicBezTo>
                          <a:pt x="2110568" y="0"/>
                          <a:pt x="2261934" y="-25727"/>
                          <a:pt x="2469269" y="0"/>
                        </a:cubicBezTo>
                        <a:cubicBezTo>
                          <a:pt x="2676604" y="25727"/>
                          <a:pt x="2790440" y="16284"/>
                          <a:pt x="3066235" y="0"/>
                        </a:cubicBezTo>
                        <a:cubicBezTo>
                          <a:pt x="3342030" y="-16284"/>
                          <a:pt x="3685603" y="41976"/>
                          <a:pt x="3907414" y="0"/>
                        </a:cubicBezTo>
                        <a:cubicBezTo>
                          <a:pt x="4129225" y="-41976"/>
                          <a:pt x="4177416" y="-7598"/>
                          <a:pt x="4422976" y="0"/>
                        </a:cubicBezTo>
                        <a:cubicBezTo>
                          <a:pt x="4668536" y="7598"/>
                          <a:pt x="5023499" y="-28058"/>
                          <a:pt x="5264155" y="0"/>
                        </a:cubicBezTo>
                        <a:cubicBezTo>
                          <a:pt x="5504811" y="28058"/>
                          <a:pt x="5703675" y="13288"/>
                          <a:pt x="6105335" y="0"/>
                        </a:cubicBezTo>
                        <a:cubicBezTo>
                          <a:pt x="6506995" y="-13288"/>
                          <a:pt x="6455516" y="-5124"/>
                          <a:pt x="6783705" y="0"/>
                        </a:cubicBezTo>
                        <a:cubicBezTo>
                          <a:pt x="7111894" y="5124"/>
                          <a:pt x="7512856" y="10604"/>
                          <a:pt x="8140446" y="0"/>
                        </a:cubicBezTo>
                        <a:cubicBezTo>
                          <a:pt x="8140458" y="8833"/>
                          <a:pt x="8140986" y="9830"/>
                          <a:pt x="8140446" y="18288"/>
                        </a:cubicBezTo>
                        <a:cubicBezTo>
                          <a:pt x="7959314" y="3345"/>
                          <a:pt x="7870113" y="10437"/>
                          <a:pt x="7706289" y="18288"/>
                        </a:cubicBezTo>
                        <a:cubicBezTo>
                          <a:pt x="7542465" y="26139"/>
                          <a:pt x="7157940" y="17482"/>
                          <a:pt x="6865109" y="18288"/>
                        </a:cubicBezTo>
                        <a:cubicBezTo>
                          <a:pt x="6572278" y="19094"/>
                          <a:pt x="6524256" y="38051"/>
                          <a:pt x="6349548" y="18288"/>
                        </a:cubicBezTo>
                        <a:cubicBezTo>
                          <a:pt x="6174840" y="-1475"/>
                          <a:pt x="5951624" y="174"/>
                          <a:pt x="5671177" y="18288"/>
                        </a:cubicBezTo>
                        <a:cubicBezTo>
                          <a:pt x="5390730" y="36402"/>
                          <a:pt x="5222992" y="60058"/>
                          <a:pt x="4829998" y="18288"/>
                        </a:cubicBezTo>
                        <a:cubicBezTo>
                          <a:pt x="4437004" y="-23482"/>
                          <a:pt x="4344181" y="39087"/>
                          <a:pt x="4151627" y="18288"/>
                        </a:cubicBezTo>
                        <a:cubicBezTo>
                          <a:pt x="3959073" y="-2511"/>
                          <a:pt x="3886970" y="32875"/>
                          <a:pt x="3717470" y="18288"/>
                        </a:cubicBezTo>
                        <a:cubicBezTo>
                          <a:pt x="3547970" y="3701"/>
                          <a:pt x="3451521" y="31872"/>
                          <a:pt x="3201909" y="18288"/>
                        </a:cubicBezTo>
                        <a:cubicBezTo>
                          <a:pt x="2952297" y="4704"/>
                          <a:pt x="2543413" y="6029"/>
                          <a:pt x="2360729" y="18288"/>
                        </a:cubicBezTo>
                        <a:cubicBezTo>
                          <a:pt x="2178045" y="30547"/>
                          <a:pt x="1906056" y="25847"/>
                          <a:pt x="1682359" y="18288"/>
                        </a:cubicBezTo>
                        <a:cubicBezTo>
                          <a:pt x="1458662" y="10730"/>
                          <a:pt x="1330405" y="8046"/>
                          <a:pt x="1166797" y="18288"/>
                        </a:cubicBezTo>
                        <a:cubicBezTo>
                          <a:pt x="1003189" y="28530"/>
                          <a:pt x="278098" y="19533"/>
                          <a:pt x="0" y="18288"/>
                        </a:cubicBezTo>
                        <a:cubicBezTo>
                          <a:pt x="74" y="14054"/>
                          <a:pt x="-46" y="69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929384"/>
            <a:ext cx="7886700" cy="425196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-228600" defTabSz="914400" fontAlgn="auto">
              <a:spcAft>
                <a:spcPts val="0"/>
              </a:spcAft>
              <a:buClr>
                <a:schemeClr val="accent3"/>
              </a:buClr>
              <a:defRPr/>
            </a:pPr>
            <a:endParaRPr lang="en-US" sz="2800" dirty="0">
              <a:latin typeface="+mj-lt"/>
            </a:endParaRPr>
          </a:p>
          <a:p>
            <a:pPr marL="164592" lvl="1" indent="0" defTabSz="914400" fontAlgn="auto">
              <a:spcAft>
                <a:spcPts val="0"/>
              </a:spcAft>
              <a:buNone/>
              <a:defRPr/>
            </a:pPr>
            <a:r>
              <a:rPr lang="en-US" sz="2800" b="1" dirty="0">
                <a:latin typeface="+mj-lt"/>
              </a:rPr>
              <a:t>Quantitative</a:t>
            </a:r>
            <a:endParaRPr lang="en-US" sz="2800" dirty="0">
              <a:latin typeface="+mj-lt"/>
            </a:endParaRPr>
          </a:p>
          <a:p>
            <a:pPr marL="164592" lvl="1" indent="0" defTabSz="914400" fontAlgn="auto">
              <a:spcAft>
                <a:spcPts val="0"/>
              </a:spcAft>
              <a:buNone/>
              <a:defRPr/>
            </a:pPr>
            <a:r>
              <a:rPr lang="en-US" sz="2800" dirty="0">
                <a:latin typeface="+mj-lt"/>
              </a:rPr>
              <a:t>closed questions giving statistical information</a:t>
            </a:r>
          </a:p>
          <a:p>
            <a:pPr marL="393192" lvl="1" indent="-228600" defTabSz="914400" fontAlgn="auto">
              <a:spcAft>
                <a:spcPts val="0"/>
              </a:spcAft>
              <a:defRPr/>
            </a:pPr>
            <a:endParaRPr lang="en-US" sz="2800" dirty="0">
              <a:latin typeface="+mj-lt"/>
            </a:endParaRPr>
          </a:p>
          <a:p>
            <a:pPr marL="164592" lvl="1" indent="0" defTabSz="914400" fontAlgn="auto">
              <a:spcAft>
                <a:spcPts val="0"/>
              </a:spcAft>
              <a:buNone/>
              <a:defRPr/>
            </a:pPr>
            <a:r>
              <a:rPr lang="en-US" sz="2800" b="1" dirty="0">
                <a:latin typeface="+mj-lt"/>
              </a:rPr>
              <a:t>Qualitative</a:t>
            </a:r>
            <a:endParaRPr lang="en-US" sz="2800" dirty="0">
              <a:latin typeface="+mj-lt"/>
            </a:endParaRPr>
          </a:p>
          <a:p>
            <a:pPr marL="164592" lvl="1" indent="0" defTabSz="914400" fontAlgn="auto">
              <a:spcAft>
                <a:spcPts val="0"/>
              </a:spcAft>
              <a:buNone/>
              <a:defRPr/>
            </a:pPr>
            <a:r>
              <a:rPr lang="en-US" sz="2800" dirty="0">
                <a:latin typeface="+mj-lt"/>
              </a:rPr>
              <a:t>open questions giving opinions</a:t>
            </a:r>
          </a:p>
          <a:p>
            <a:pPr marL="0" indent="-228600" defTabSz="914400" fontAlgn="auto">
              <a:spcAft>
                <a:spcPts val="0"/>
              </a:spcAft>
              <a:buClr>
                <a:schemeClr val="accent3"/>
              </a:buClr>
              <a:defRPr/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139109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2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GB" sz="4300" b="1">
                <a:latin typeface="+mn-lt"/>
              </a:rPr>
              <a:t>Market Research considerations</a:t>
            </a:r>
            <a:endParaRPr lang="en-GB" sz="4300">
              <a:latin typeface="+mn-lt"/>
            </a:endParaRPr>
          </a:p>
        </p:txBody>
      </p:sp>
      <p:sp>
        <p:nvSpPr>
          <p:cNvPr id="35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677373"/>
            <a:ext cx="8140446" cy="18288"/>
          </a:xfrm>
          <a:custGeom>
            <a:avLst/>
            <a:gdLst>
              <a:gd name="connsiteX0" fmla="*/ 0 w 8140446"/>
              <a:gd name="connsiteY0" fmla="*/ 0 h 18288"/>
              <a:gd name="connsiteX1" fmla="*/ 434157 w 8140446"/>
              <a:gd name="connsiteY1" fmla="*/ 0 h 18288"/>
              <a:gd name="connsiteX2" fmla="*/ 1193932 w 8140446"/>
              <a:gd name="connsiteY2" fmla="*/ 0 h 18288"/>
              <a:gd name="connsiteX3" fmla="*/ 1628089 w 8140446"/>
              <a:gd name="connsiteY3" fmla="*/ 0 h 18288"/>
              <a:gd name="connsiteX4" fmla="*/ 2225055 w 8140446"/>
              <a:gd name="connsiteY4" fmla="*/ 0 h 18288"/>
              <a:gd name="connsiteX5" fmla="*/ 3066235 w 8140446"/>
              <a:gd name="connsiteY5" fmla="*/ 0 h 18288"/>
              <a:gd name="connsiteX6" fmla="*/ 3744605 w 8140446"/>
              <a:gd name="connsiteY6" fmla="*/ 0 h 18288"/>
              <a:gd name="connsiteX7" fmla="*/ 4504380 w 8140446"/>
              <a:gd name="connsiteY7" fmla="*/ 0 h 18288"/>
              <a:gd name="connsiteX8" fmla="*/ 5101346 w 8140446"/>
              <a:gd name="connsiteY8" fmla="*/ 0 h 18288"/>
              <a:gd name="connsiteX9" fmla="*/ 5779717 w 8140446"/>
              <a:gd name="connsiteY9" fmla="*/ 0 h 18288"/>
              <a:gd name="connsiteX10" fmla="*/ 6620896 w 8140446"/>
              <a:gd name="connsiteY10" fmla="*/ 0 h 18288"/>
              <a:gd name="connsiteX11" fmla="*/ 7136458 w 8140446"/>
              <a:gd name="connsiteY11" fmla="*/ 0 h 18288"/>
              <a:gd name="connsiteX12" fmla="*/ 8140446 w 8140446"/>
              <a:gd name="connsiteY12" fmla="*/ 0 h 18288"/>
              <a:gd name="connsiteX13" fmla="*/ 8140446 w 8140446"/>
              <a:gd name="connsiteY13" fmla="*/ 18288 h 18288"/>
              <a:gd name="connsiteX14" fmla="*/ 7543480 w 8140446"/>
              <a:gd name="connsiteY14" fmla="*/ 18288 h 18288"/>
              <a:gd name="connsiteX15" fmla="*/ 7109323 w 8140446"/>
              <a:gd name="connsiteY15" fmla="*/ 18288 h 18288"/>
              <a:gd name="connsiteX16" fmla="*/ 6430952 w 8140446"/>
              <a:gd name="connsiteY16" fmla="*/ 18288 h 18288"/>
              <a:gd name="connsiteX17" fmla="*/ 5915391 w 8140446"/>
              <a:gd name="connsiteY17" fmla="*/ 18288 h 18288"/>
              <a:gd name="connsiteX18" fmla="*/ 5237020 w 8140446"/>
              <a:gd name="connsiteY18" fmla="*/ 18288 h 18288"/>
              <a:gd name="connsiteX19" fmla="*/ 4558650 w 8140446"/>
              <a:gd name="connsiteY19" fmla="*/ 18288 h 18288"/>
              <a:gd name="connsiteX20" fmla="*/ 3880279 w 8140446"/>
              <a:gd name="connsiteY20" fmla="*/ 18288 h 18288"/>
              <a:gd name="connsiteX21" fmla="*/ 3201909 w 8140446"/>
              <a:gd name="connsiteY21" fmla="*/ 18288 h 18288"/>
              <a:gd name="connsiteX22" fmla="*/ 2604943 w 8140446"/>
              <a:gd name="connsiteY22" fmla="*/ 18288 h 18288"/>
              <a:gd name="connsiteX23" fmla="*/ 1845168 w 8140446"/>
              <a:gd name="connsiteY23" fmla="*/ 18288 h 18288"/>
              <a:gd name="connsiteX24" fmla="*/ 1166797 w 8140446"/>
              <a:gd name="connsiteY24" fmla="*/ 18288 h 18288"/>
              <a:gd name="connsiteX25" fmla="*/ 0 w 8140446"/>
              <a:gd name="connsiteY25" fmla="*/ 18288 h 18288"/>
              <a:gd name="connsiteX26" fmla="*/ 0 w 8140446"/>
              <a:gd name="connsiteY26" fmla="*/ 0 h 18288"/>
              <a:gd name="connsiteX0" fmla="*/ 0 w 8140446"/>
              <a:gd name="connsiteY0" fmla="*/ 0 h 18288"/>
              <a:gd name="connsiteX1" fmla="*/ 596966 w 8140446"/>
              <a:gd name="connsiteY1" fmla="*/ 0 h 18288"/>
              <a:gd name="connsiteX2" fmla="*/ 1031123 w 8140446"/>
              <a:gd name="connsiteY2" fmla="*/ 0 h 18288"/>
              <a:gd name="connsiteX3" fmla="*/ 1872303 w 8140446"/>
              <a:gd name="connsiteY3" fmla="*/ 0 h 18288"/>
              <a:gd name="connsiteX4" fmla="*/ 2469269 w 8140446"/>
              <a:gd name="connsiteY4" fmla="*/ 0 h 18288"/>
              <a:gd name="connsiteX5" fmla="*/ 3066235 w 8140446"/>
              <a:gd name="connsiteY5" fmla="*/ 0 h 18288"/>
              <a:gd name="connsiteX6" fmla="*/ 3907414 w 8140446"/>
              <a:gd name="connsiteY6" fmla="*/ 0 h 18288"/>
              <a:gd name="connsiteX7" fmla="*/ 4422976 w 8140446"/>
              <a:gd name="connsiteY7" fmla="*/ 0 h 18288"/>
              <a:gd name="connsiteX8" fmla="*/ 5264155 w 8140446"/>
              <a:gd name="connsiteY8" fmla="*/ 0 h 18288"/>
              <a:gd name="connsiteX9" fmla="*/ 6105335 w 8140446"/>
              <a:gd name="connsiteY9" fmla="*/ 0 h 18288"/>
              <a:gd name="connsiteX10" fmla="*/ 6783705 w 8140446"/>
              <a:gd name="connsiteY10" fmla="*/ 0 h 18288"/>
              <a:gd name="connsiteX11" fmla="*/ 8140446 w 8140446"/>
              <a:gd name="connsiteY11" fmla="*/ 0 h 18288"/>
              <a:gd name="connsiteX12" fmla="*/ 8140446 w 8140446"/>
              <a:gd name="connsiteY12" fmla="*/ 18288 h 18288"/>
              <a:gd name="connsiteX13" fmla="*/ 7706289 w 8140446"/>
              <a:gd name="connsiteY13" fmla="*/ 18288 h 18288"/>
              <a:gd name="connsiteX14" fmla="*/ 6865109 w 8140446"/>
              <a:gd name="connsiteY14" fmla="*/ 18288 h 18288"/>
              <a:gd name="connsiteX15" fmla="*/ 6349548 w 8140446"/>
              <a:gd name="connsiteY15" fmla="*/ 18288 h 18288"/>
              <a:gd name="connsiteX16" fmla="*/ 5671177 w 8140446"/>
              <a:gd name="connsiteY16" fmla="*/ 18288 h 18288"/>
              <a:gd name="connsiteX17" fmla="*/ 4829998 w 8140446"/>
              <a:gd name="connsiteY17" fmla="*/ 18288 h 18288"/>
              <a:gd name="connsiteX18" fmla="*/ 4151627 w 8140446"/>
              <a:gd name="connsiteY18" fmla="*/ 18288 h 18288"/>
              <a:gd name="connsiteX19" fmla="*/ 3717470 w 8140446"/>
              <a:gd name="connsiteY19" fmla="*/ 18288 h 18288"/>
              <a:gd name="connsiteX20" fmla="*/ 3201909 w 8140446"/>
              <a:gd name="connsiteY20" fmla="*/ 18288 h 18288"/>
              <a:gd name="connsiteX21" fmla="*/ 2360729 w 8140446"/>
              <a:gd name="connsiteY21" fmla="*/ 18288 h 18288"/>
              <a:gd name="connsiteX22" fmla="*/ 1682359 w 8140446"/>
              <a:gd name="connsiteY22" fmla="*/ 18288 h 18288"/>
              <a:gd name="connsiteX23" fmla="*/ 1166797 w 8140446"/>
              <a:gd name="connsiteY23" fmla="*/ 18288 h 18288"/>
              <a:gd name="connsiteX24" fmla="*/ 0 w 8140446"/>
              <a:gd name="connsiteY24" fmla="*/ 18288 h 18288"/>
              <a:gd name="connsiteX25" fmla="*/ 0 w 8140446"/>
              <a:gd name="connsiteY2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140446" h="18288" fill="none" extrusionOk="0">
                <a:moveTo>
                  <a:pt x="0" y="0"/>
                </a:moveTo>
                <a:cubicBezTo>
                  <a:pt x="87427" y="6231"/>
                  <a:pt x="309612" y="-26324"/>
                  <a:pt x="434157" y="0"/>
                </a:cubicBezTo>
                <a:cubicBezTo>
                  <a:pt x="536972" y="29330"/>
                  <a:pt x="959392" y="28619"/>
                  <a:pt x="1193932" y="0"/>
                </a:cubicBezTo>
                <a:cubicBezTo>
                  <a:pt x="1446097" y="13819"/>
                  <a:pt x="1471680" y="7203"/>
                  <a:pt x="1628089" y="0"/>
                </a:cubicBezTo>
                <a:cubicBezTo>
                  <a:pt x="1817415" y="4047"/>
                  <a:pt x="1949536" y="-59324"/>
                  <a:pt x="2225055" y="0"/>
                </a:cubicBezTo>
                <a:cubicBezTo>
                  <a:pt x="2520490" y="18365"/>
                  <a:pt x="2717469" y="18707"/>
                  <a:pt x="3066235" y="0"/>
                </a:cubicBezTo>
                <a:cubicBezTo>
                  <a:pt x="3437075" y="3751"/>
                  <a:pt x="3408347" y="31644"/>
                  <a:pt x="3744605" y="0"/>
                </a:cubicBezTo>
                <a:cubicBezTo>
                  <a:pt x="4097249" y="-11527"/>
                  <a:pt x="4249699" y="-32555"/>
                  <a:pt x="4504380" y="0"/>
                </a:cubicBezTo>
                <a:cubicBezTo>
                  <a:pt x="4737570" y="17980"/>
                  <a:pt x="4877497" y="1006"/>
                  <a:pt x="5101346" y="0"/>
                </a:cubicBezTo>
                <a:cubicBezTo>
                  <a:pt x="5359305" y="-15330"/>
                  <a:pt x="5447195" y="7257"/>
                  <a:pt x="5779717" y="0"/>
                </a:cubicBezTo>
                <a:cubicBezTo>
                  <a:pt x="6090019" y="-17621"/>
                  <a:pt x="6273151" y="4279"/>
                  <a:pt x="6620896" y="0"/>
                </a:cubicBezTo>
                <a:cubicBezTo>
                  <a:pt x="6968586" y="34056"/>
                  <a:pt x="6990073" y="23587"/>
                  <a:pt x="7136458" y="0"/>
                </a:cubicBezTo>
                <a:cubicBezTo>
                  <a:pt x="7320575" y="20480"/>
                  <a:pt x="7847401" y="-6173"/>
                  <a:pt x="8140446" y="0"/>
                </a:cubicBezTo>
                <a:cubicBezTo>
                  <a:pt x="8139878" y="7862"/>
                  <a:pt x="8140227" y="13269"/>
                  <a:pt x="8140446" y="18288"/>
                </a:cubicBezTo>
                <a:cubicBezTo>
                  <a:pt x="7908069" y="-20636"/>
                  <a:pt x="7683037" y="21977"/>
                  <a:pt x="7543480" y="18288"/>
                </a:cubicBezTo>
                <a:cubicBezTo>
                  <a:pt x="7393752" y="10050"/>
                  <a:pt x="7221032" y="-3229"/>
                  <a:pt x="7109323" y="18288"/>
                </a:cubicBezTo>
                <a:cubicBezTo>
                  <a:pt x="7015297" y="22483"/>
                  <a:pt x="6599332" y="40899"/>
                  <a:pt x="6430952" y="18288"/>
                </a:cubicBezTo>
                <a:cubicBezTo>
                  <a:pt x="6292915" y="-34150"/>
                  <a:pt x="6142305" y="21507"/>
                  <a:pt x="5915391" y="18288"/>
                </a:cubicBezTo>
                <a:cubicBezTo>
                  <a:pt x="5682725" y="47843"/>
                  <a:pt x="5440566" y="31420"/>
                  <a:pt x="5237020" y="18288"/>
                </a:cubicBezTo>
                <a:cubicBezTo>
                  <a:pt x="5046456" y="10577"/>
                  <a:pt x="4706449" y="51976"/>
                  <a:pt x="4558650" y="18288"/>
                </a:cubicBezTo>
                <a:cubicBezTo>
                  <a:pt x="4361396" y="-987"/>
                  <a:pt x="4145362" y="-22303"/>
                  <a:pt x="3880279" y="18288"/>
                </a:cubicBezTo>
                <a:cubicBezTo>
                  <a:pt x="3610716" y="25411"/>
                  <a:pt x="3472690" y="4008"/>
                  <a:pt x="3201909" y="18288"/>
                </a:cubicBezTo>
                <a:cubicBezTo>
                  <a:pt x="2913595" y="35097"/>
                  <a:pt x="2753317" y="-1149"/>
                  <a:pt x="2604943" y="18288"/>
                </a:cubicBezTo>
                <a:cubicBezTo>
                  <a:pt x="2450130" y="36989"/>
                  <a:pt x="1974183" y="40159"/>
                  <a:pt x="1845168" y="18288"/>
                </a:cubicBezTo>
                <a:cubicBezTo>
                  <a:pt x="1677929" y="220"/>
                  <a:pt x="1378098" y="-772"/>
                  <a:pt x="1166797" y="18288"/>
                </a:cubicBezTo>
                <a:cubicBezTo>
                  <a:pt x="921150" y="53277"/>
                  <a:pt x="327457" y="47297"/>
                  <a:pt x="0" y="18288"/>
                </a:cubicBezTo>
                <a:cubicBezTo>
                  <a:pt x="-589" y="13471"/>
                  <a:pt x="-474" y="7409"/>
                  <a:pt x="0" y="0"/>
                </a:cubicBezTo>
                <a:close/>
              </a:path>
              <a:path w="8140446" h="18288" stroke="0" extrusionOk="0">
                <a:moveTo>
                  <a:pt x="0" y="0"/>
                </a:moveTo>
                <a:cubicBezTo>
                  <a:pt x="136968" y="-25482"/>
                  <a:pt x="379786" y="11224"/>
                  <a:pt x="596966" y="0"/>
                </a:cubicBezTo>
                <a:cubicBezTo>
                  <a:pt x="815878" y="-21223"/>
                  <a:pt x="832062" y="11868"/>
                  <a:pt x="1031123" y="0"/>
                </a:cubicBezTo>
                <a:cubicBezTo>
                  <a:pt x="1256800" y="-30738"/>
                  <a:pt x="1658090" y="-20345"/>
                  <a:pt x="1872303" y="0"/>
                </a:cubicBezTo>
                <a:cubicBezTo>
                  <a:pt x="2115604" y="28431"/>
                  <a:pt x="2277865" y="-40642"/>
                  <a:pt x="2469269" y="0"/>
                </a:cubicBezTo>
                <a:cubicBezTo>
                  <a:pt x="2679731" y="25919"/>
                  <a:pt x="2788602" y="-6498"/>
                  <a:pt x="3066235" y="0"/>
                </a:cubicBezTo>
                <a:cubicBezTo>
                  <a:pt x="3325663" y="-14487"/>
                  <a:pt x="3706561" y="67517"/>
                  <a:pt x="3907414" y="0"/>
                </a:cubicBezTo>
                <a:cubicBezTo>
                  <a:pt x="4127229" y="-37113"/>
                  <a:pt x="4179037" y="-8167"/>
                  <a:pt x="4422976" y="0"/>
                </a:cubicBezTo>
                <a:cubicBezTo>
                  <a:pt x="4683575" y="-28486"/>
                  <a:pt x="5055803" y="-13799"/>
                  <a:pt x="5264155" y="0"/>
                </a:cubicBezTo>
                <a:cubicBezTo>
                  <a:pt x="5513566" y="14315"/>
                  <a:pt x="5735215" y="2768"/>
                  <a:pt x="6105335" y="0"/>
                </a:cubicBezTo>
                <a:cubicBezTo>
                  <a:pt x="6510913" y="-12587"/>
                  <a:pt x="6456171" y="3247"/>
                  <a:pt x="6783705" y="0"/>
                </a:cubicBezTo>
                <a:cubicBezTo>
                  <a:pt x="7057099" y="-15461"/>
                  <a:pt x="7592067" y="5384"/>
                  <a:pt x="8140446" y="0"/>
                </a:cubicBezTo>
                <a:cubicBezTo>
                  <a:pt x="8140452" y="8597"/>
                  <a:pt x="8141122" y="9732"/>
                  <a:pt x="8140446" y="18288"/>
                </a:cubicBezTo>
                <a:cubicBezTo>
                  <a:pt x="7961834" y="8406"/>
                  <a:pt x="7874097" y="10350"/>
                  <a:pt x="7706289" y="18288"/>
                </a:cubicBezTo>
                <a:cubicBezTo>
                  <a:pt x="7582508" y="-14920"/>
                  <a:pt x="7179551" y="-33111"/>
                  <a:pt x="6865109" y="18288"/>
                </a:cubicBezTo>
                <a:cubicBezTo>
                  <a:pt x="6583382" y="24117"/>
                  <a:pt x="6525821" y="36696"/>
                  <a:pt x="6349548" y="18288"/>
                </a:cubicBezTo>
                <a:cubicBezTo>
                  <a:pt x="6209953" y="10881"/>
                  <a:pt x="5959707" y="-47828"/>
                  <a:pt x="5671177" y="18288"/>
                </a:cubicBezTo>
                <a:cubicBezTo>
                  <a:pt x="5387744" y="29809"/>
                  <a:pt x="5228514" y="101507"/>
                  <a:pt x="4829998" y="18288"/>
                </a:cubicBezTo>
                <a:cubicBezTo>
                  <a:pt x="4415646" y="-28596"/>
                  <a:pt x="4343809" y="28954"/>
                  <a:pt x="4151627" y="18288"/>
                </a:cubicBezTo>
                <a:cubicBezTo>
                  <a:pt x="3950673" y="-9796"/>
                  <a:pt x="3879947" y="41143"/>
                  <a:pt x="3717470" y="18288"/>
                </a:cubicBezTo>
                <a:cubicBezTo>
                  <a:pt x="3558660" y="10110"/>
                  <a:pt x="3468854" y="29375"/>
                  <a:pt x="3201909" y="18288"/>
                </a:cubicBezTo>
                <a:cubicBezTo>
                  <a:pt x="2965673" y="10505"/>
                  <a:pt x="2568327" y="22116"/>
                  <a:pt x="2360729" y="18288"/>
                </a:cubicBezTo>
                <a:cubicBezTo>
                  <a:pt x="2171885" y="49144"/>
                  <a:pt x="1923258" y="16020"/>
                  <a:pt x="1682359" y="18288"/>
                </a:cubicBezTo>
                <a:cubicBezTo>
                  <a:pt x="1430698" y="-2378"/>
                  <a:pt x="1324229" y="-1751"/>
                  <a:pt x="1166797" y="18288"/>
                </a:cubicBezTo>
                <a:cubicBezTo>
                  <a:pt x="1001390" y="41795"/>
                  <a:pt x="324313" y="57964"/>
                  <a:pt x="0" y="18288"/>
                </a:cubicBezTo>
                <a:cubicBezTo>
                  <a:pt x="285" y="13135"/>
                  <a:pt x="532" y="5956"/>
                  <a:pt x="0" y="0"/>
                </a:cubicBezTo>
                <a:close/>
              </a:path>
              <a:path w="8140446" h="18288" fill="none" stroke="0" extrusionOk="0">
                <a:moveTo>
                  <a:pt x="0" y="0"/>
                </a:moveTo>
                <a:cubicBezTo>
                  <a:pt x="69532" y="-6557"/>
                  <a:pt x="264219" y="3919"/>
                  <a:pt x="434157" y="0"/>
                </a:cubicBezTo>
                <a:cubicBezTo>
                  <a:pt x="600013" y="9090"/>
                  <a:pt x="921449" y="-13478"/>
                  <a:pt x="1193932" y="0"/>
                </a:cubicBezTo>
                <a:cubicBezTo>
                  <a:pt x="1443592" y="14844"/>
                  <a:pt x="1471188" y="10722"/>
                  <a:pt x="1628089" y="0"/>
                </a:cubicBezTo>
                <a:cubicBezTo>
                  <a:pt x="1750006" y="-24149"/>
                  <a:pt x="1967480" y="-14904"/>
                  <a:pt x="2225055" y="0"/>
                </a:cubicBezTo>
                <a:cubicBezTo>
                  <a:pt x="2503918" y="19247"/>
                  <a:pt x="2709263" y="-16351"/>
                  <a:pt x="3066235" y="0"/>
                </a:cubicBezTo>
                <a:cubicBezTo>
                  <a:pt x="3429723" y="-1627"/>
                  <a:pt x="3399401" y="30976"/>
                  <a:pt x="3744605" y="0"/>
                </a:cubicBezTo>
                <a:cubicBezTo>
                  <a:pt x="4081920" y="-40602"/>
                  <a:pt x="4258272" y="-2441"/>
                  <a:pt x="4504380" y="0"/>
                </a:cubicBezTo>
                <a:cubicBezTo>
                  <a:pt x="4760039" y="21121"/>
                  <a:pt x="4866555" y="-1351"/>
                  <a:pt x="5101346" y="0"/>
                </a:cubicBezTo>
                <a:cubicBezTo>
                  <a:pt x="5336279" y="1859"/>
                  <a:pt x="5465100" y="30801"/>
                  <a:pt x="5779717" y="0"/>
                </a:cubicBezTo>
                <a:cubicBezTo>
                  <a:pt x="6117018" y="-2879"/>
                  <a:pt x="6273497" y="-5002"/>
                  <a:pt x="6620896" y="0"/>
                </a:cubicBezTo>
                <a:cubicBezTo>
                  <a:pt x="6972306" y="38666"/>
                  <a:pt x="6992056" y="28334"/>
                  <a:pt x="7136458" y="0"/>
                </a:cubicBezTo>
                <a:cubicBezTo>
                  <a:pt x="7325567" y="-61201"/>
                  <a:pt x="7766555" y="-88399"/>
                  <a:pt x="8140446" y="0"/>
                </a:cubicBezTo>
                <a:cubicBezTo>
                  <a:pt x="8140031" y="7748"/>
                  <a:pt x="8139515" y="13015"/>
                  <a:pt x="8140446" y="18288"/>
                </a:cubicBezTo>
                <a:cubicBezTo>
                  <a:pt x="7892673" y="-4012"/>
                  <a:pt x="7668025" y="650"/>
                  <a:pt x="7543480" y="18288"/>
                </a:cubicBezTo>
                <a:cubicBezTo>
                  <a:pt x="7406710" y="-3467"/>
                  <a:pt x="7207646" y="8893"/>
                  <a:pt x="7109323" y="18288"/>
                </a:cubicBezTo>
                <a:cubicBezTo>
                  <a:pt x="6993037" y="49011"/>
                  <a:pt x="6598723" y="59405"/>
                  <a:pt x="6430952" y="18288"/>
                </a:cubicBezTo>
                <a:cubicBezTo>
                  <a:pt x="6284771" y="15315"/>
                  <a:pt x="6162730" y="20350"/>
                  <a:pt x="5915391" y="18288"/>
                </a:cubicBezTo>
                <a:cubicBezTo>
                  <a:pt x="5684668" y="13603"/>
                  <a:pt x="5422852" y="53618"/>
                  <a:pt x="5237020" y="18288"/>
                </a:cubicBezTo>
                <a:cubicBezTo>
                  <a:pt x="5035482" y="26296"/>
                  <a:pt x="4719808" y="55145"/>
                  <a:pt x="4558650" y="18288"/>
                </a:cubicBezTo>
                <a:cubicBezTo>
                  <a:pt x="4375169" y="-35587"/>
                  <a:pt x="4137553" y="12086"/>
                  <a:pt x="3880279" y="18288"/>
                </a:cubicBezTo>
                <a:cubicBezTo>
                  <a:pt x="3624533" y="32648"/>
                  <a:pt x="3467387" y="6480"/>
                  <a:pt x="3201909" y="18288"/>
                </a:cubicBezTo>
                <a:cubicBezTo>
                  <a:pt x="2918126" y="73342"/>
                  <a:pt x="2717830" y="-17156"/>
                  <a:pt x="2604943" y="18288"/>
                </a:cubicBezTo>
                <a:cubicBezTo>
                  <a:pt x="2496133" y="44525"/>
                  <a:pt x="2003915" y="18254"/>
                  <a:pt x="1845168" y="18288"/>
                </a:cubicBezTo>
                <a:cubicBezTo>
                  <a:pt x="1694518" y="14989"/>
                  <a:pt x="1344959" y="44188"/>
                  <a:pt x="1166797" y="18288"/>
                </a:cubicBezTo>
                <a:cubicBezTo>
                  <a:pt x="935925" y="69451"/>
                  <a:pt x="319712" y="-63972"/>
                  <a:pt x="0" y="18288"/>
                </a:cubicBezTo>
                <a:cubicBezTo>
                  <a:pt x="1307" y="12414"/>
                  <a:pt x="-32" y="57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140446"/>
                      <a:gd name="connsiteY0" fmla="*/ 0 h 18288"/>
                      <a:gd name="connsiteX1" fmla="*/ 434157 w 8140446"/>
                      <a:gd name="connsiteY1" fmla="*/ 0 h 18288"/>
                      <a:gd name="connsiteX2" fmla="*/ 1193932 w 8140446"/>
                      <a:gd name="connsiteY2" fmla="*/ 0 h 18288"/>
                      <a:gd name="connsiteX3" fmla="*/ 1628089 w 8140446"/>
                      <a:gd name="connsiteY3" fmla="*/ 0 h 18288"/>
                      <a:gd name="connsiteX4" fmla="*/ 2225055 w 8140446"/>
                      <a:gd name="connsiteY4" fmla="*/ 0 h 18288"/>
                      <a:gd name="connsiteX5" fmla="*/ 3066235 w 8140446"/>
                      <a:gd name="connsiteY5" fmla="*/ 0 h 18288"/>
                      <a:gd name="connsiteX6" fmla="*/ 3744605 w 8140446"/>
                      <a:gd name="connsiteY6" fmla="*/ 0 h 18288"/>
                      <a:gd name="connsiteX7" fmla="*/ 4504380 w 8140446"/>
                      <a:gd name="connsiteY7" fmla="*/ 0 h 18288"/>
                      <a:gd name="connsiteX8" fmla="*/ 5101346 w 8140446"/>
                      <a:gd name="connsiteY8" fmla="*/ 0 h 18288"/>
                      <a:gd name="connsiteX9" fmla="*/ 5779717 w 8140446"/>
                      <a:gd name="connsiteY9" fmla="*/ 0 h 18288"/>
                      <a:gd name="connsiteX10" fmla="*/ 6620896 w 8140446"/>
                      <a:gd name="connsiteY10" fmla="*/ 0 h 18288"/>
                      <a:gd name="connsiteX11" fmla="*/ 7136458 w 8140446"/>
                      <a:gd name="connsiteY11" fmla="*/ 0 h 18288"/>
                      <a:gd name="connsiteX12" fmla="*/ 8140446 w 8140446"/>
                      <a:gd name="connsiteY12" fmla="*/ 0 h 18288"/>
                      <a:gd name="connsiteX13" fmla="*/ 8140446 w 8140446"/>
                      <a:gd name="connsiteY13" fmla="*/ 18288 h 18288"/>
                      <a:gd name="connsiteX14" fmla="*/ 7543480 w 8140446"/>
                      <a:gd name="connsiteY14" fmla="*/ 18288 h 18288"/>
                      <a:gd name="connsiteX15" fmla="*/ 7109323 w 8140446"/>
                      <a:gd name="connsiteY15" fmla="*/ 18288 h 18288"/>
                      <a:gd name="connsiteX16" fmla="*/ 6430952 w 8140446"/>
                      <a:gd name="connsiteY16" fmla="*/ 18288 h 18288"/>
                      <a:gd name="connsiteX17" fmla="*/ 5915391 w 8140446"/>
                      <a:gd name="connsiteY17" fmla="*/ 18288 h 18288"/>
                      <a:gd name="connsiteX18" fmla="*/ 5237020 w 8140446"/>
                      <a:gd name="connsiteY18" fmla="*/ 18288 h 18288"/>
                      <a:gd name="connsiteX19" fmla="*/ 4558650 w 8140446"/>
                      <a:gd name="connsiteY19" fmla="*/ 18288 h 18288"/>
                      <a:gd name="connsiteX20" fmla="*/ 3880279 w 8140446"/>
                      <a:gd name="connsiteY20" fmla="*/ 18288 h 18288"/>
                      <a:gd name="connsiteX21" fmla="*/ 3201909 w 8140446"/>
                      <a:gd name="connsiteY21" fmla="*/ 18288 h 18288"/>
                      <a:gd name="connsiteX22" fmla="*/ 2604943 w 8140446"/>
                      <a:gd name="connsiteY22" fmla="*/ 18288 h 18288"/>
                      <a:gd name="connsiteX23" fmla="*/ 1845168 w 8140446"/>
                      <a:gd name="connsiteY23" fmla="*/ 18288 h 18288"/>
                      <a:gd name="connsiteX24" fmla="*/ 1166797 w 8140446"/>
                      <a:gd name="connsiteY24" fmla="*/ 18288 h 18288"/>
                      <a:gd name="connsiteX25" fmla="*/ 0 w 8140446"/>
                      <a:gd name="connsiteY25" fmla="*/ 18288 h 18288"/>
                      <a:gd name="connsiteX26" fmla="*/ 0 w 8140446"/>
                      <a:gd name="connsiteY26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8140446" h="18288" fill="none" extrusionOk="0">
                        <a:moveTo>
                          <a:pt x="0" y="0"/>
                        </a:moveTo>
                        <a:cubicBezTo>
                          <a:pt x="94920" y="9103"/>
                          <a:pt x="287892" y="-4966"/>
                          <a:pt x="434157" y="0"/>
                        </a:cubicBezTo>
                        <a:cubicBezTo>
                          <a:pt x="580422" y="4966"/>
                          <a:pt x="943595" y="-14182"/>
                          <a:pt x="1193932" y="0"/>
                        </a:cubicBezTo>
                        <a:cubicBezTo>
                          <a:pt x="1444270" y="14182"/>
                          <a:pt x="1472129" y="5523"/>
                          <a:pt x="1628089" y="0"/>
                        </a:cubicBezTo>
                        <a:cubicBezTo>
                          <a:pt x="1784049" y="-5523"/>
                          <a:pt x="1962419" y="-17322"/>
                          <a:pt x="2225055" y="0"/>
                        </a:cubicBezTo>
                        <a:cubicBezTo>
                          <a:pt x="2487691" y="17322"/>
                          <a:pt x="2700681" y="1311"/>
                          <a:pt x="3066235" y="0"/>
                        </a:cubicBezTo>
                        <a:cubicBezTo>
                          <a:pt x="3431789" y="-1311"/>
                          <a:pt x="3405662" y="25081"/>
                          <a:pt x="3744605" y="0"/>
                        </a:cubicBezTo>
                        <a:cubicBezTo>
                          <a:pt x="4083548" y="-25081"/>
                          <a:pt x="4265111" y="-11945"/>
                          <a:pt x="4504380" y="0"/>
                        </a:cubicBezTo>
                        <a:cubicBezTo>
                          <a:pt x="4743649" y="11945"/>
                          <a:pt x="4860394" y="-2832"/>
                          <a:pt x="5101346" y="0"/>
                        </a:cubicBezTo>
                        <a:cubicBezTo>
                          <a:pt x="5342298" y="2832"/>
                          <a:pt x="5456387" y="23676"/>
                          <a:pt x="5779717" y="0"/>
                        </a:cubicBezTo>
                        <a:cubicBezTo>
                          <a:pt x="6103047" y="-23676"/>
                          <a:pt x="6270379" y="-37291"/>
                          <a:pt x="6620896" y="0"/>
                        </a:cubicBezTo>
                        <a:cubicBezTo>
                          <a:pt x="6971413" y="37291"/>
                          <a:pt x="6989068" y="24674"/>
                          <a:pt x="7136458" y="0"/>
                        </a:cubicBezTo>
                        <a:cubicBezTo>
                          <a:pt x="7283848" y="-24674"/>
                          <a:pt x="7752532" y="-22436"/>
                          <a:pt x="8140446" y="0"/>
                        </a:cubicBezTo>
                        <a:cubicBezTo>
                          <a:pt x="8140314" y="7702"/>
                          <a:pt x="8140234" y="13511"/>
                          <a:pt x="8140446" y="18288"/>
                        </a:cubicBezTo>
                        <a:cubicBezTo>
                          <a:pt x="7906329" y="-3043"/>
                          <a:pt x="7681180" y="27465"/>
                          <a:pt x="7543480" y="18288"/>
                        </a:cubicBezTo>
                        <a:cubicBezTo>
                          <a:pt x="7405780" y="9111"/>
                          <a:pt x="7216607" y="3660"/>
                          <a:pt x="7109323" y="18288"/>
                        </a:cubicBezTo>
                        <a:cubicBezTo>
                          <a:pt x="7002039" y="32916"/>
                          <a:pt x="6576231" y="42692"/>
                          <a:pt x="6430952" y="18288"/>
                        </a:cubicBezTo>
                        <a:cubicBezTo>
                          <a:pt x="6285673" y="-6116"/>
                          <a:pt x="6138840" y="34521"/>
                          <a:pt x="5915391" y="18288"/>
                        </a:cubicBezTo>
                        <a:cubicBezTo>
                          <a:pt x="5691942" y="2055"/>
                          <a:pt x="5459460" y="51666"/>
                          <a:pt x="5237020" y="18288"/>
                        </a:cubicBezTo>
                        <a:cubicBezTo>
                          <a:pt x="5014580" y="-15090"/>
                          <a:pt x="4747677" y="40449"/>
                          <a:pt x="4558650" y="18288"/>
                        </a:cubicBezTo>
                        <a:cubicBezTo>
                          <a:pt x="4369623" y="-3873"/>
                          <a:pt x="4146061" y="12568"/>
                          <a:pt x="3880279" y="18288"/>
                        </a:cubicBezTo>
                        <a:cubicBezTo>
                          <a:pt x="3614497" y="24008"/>
                          <a:pt x="3473808" y="-12908"/>
                          <a:pt x="3201909" y="18288"/>
                        </a:cubicBezTo>
                        <a:cubicBezTo>
                          <a:pt x="2930010" y="49484"/>
                          <a:pt x="2728175" y="-3430"/>
                          <a:pt x="2604943" y="18288"/>
                        </a:cubicBezTo>
                        <a:cubicBezTo>
                          <a:pt x="2481711" y="40006"/>
                          <a:pt x="2004334" y="26952"/>
                          <a:pt x="1845168" y="18288"/>
                        </a:cubicBezTo>
                        <a:cubicBezTo>
                          <a:pt x="1686003" y="9624"/>
                          <a:pt x="1375070" y="37580"/>
                          <a:pt x="1166797" y="18288"/>
                        </a:cubicBezTo>
                        <a:cubicBezTo>
                          <a:pt x="958524" y="-1004"/>
                          <a:pt x="342846" y="8880"/>
                          <a:pt x="0" y="18288"/>
                        </a:cubicBezTo>
                        <a:cubicBezTo>
                          <a:pt x="129" y="13298"/>
                          <a:pt x="-675" y="6857"/>
                          <a:pt x="0" y="0"/>
                        </a:cubicBezTo>
                        <a:close/>
                      </a:path>
                      <a:path w="8140446" h="18288" stroke="0" extrusionOk="0">
                        <a:moveTo>
                          <a:pt x="0" y="0"/>
                        </a:moveTo>
                        <a:cubicBezTo>
                          <a:pt x="142435" y="-24533"/>
                          <a:pt x="380026" y="17447"/>
                          <a:pt x="596966" y="0"/>
                        </a:cubicBezTo>
                        <a:cubicBezTo>
                          <a:pt x="813906" y="-17447"/>
                          <a:pt x="830530" y="13462"/>
                          <a:pt x="1031123" y="0"/>
                        </a:cubicBezTo>
                        <a:cubicBezTo>
                          <a:pt x="1231716" y="-13462"/>
                          <a:pt x="1634038" y="0"/>
                          <a:pt x="1872303" y="0"/>
                        </a:cubicBezTo>
                        <a:cubicBezTo>
                          <a:pt x="2110568" y="0"/>
                          <a:pt x="2261934" y="-25727"/>
                          <a:pt x="2469269" y="0"/>
                        </a:cubicBezTo>
                        <a:cubicBezTo>
                          <a:pt x="2676604" y="25727"/>
                          <a:pt x="2790440" y="16284"/>
                          <a:pt x="3066235" y="0"/>
                        </a:cubicBezTo>
                        <a:cubicBezTo>
                          <a:pt x="3342030" y="-16284"/>
                          <a:pt x="3685603" y="41976"/>
                          <a:pt x="3907414" y="0"/>
                        </a:cubicBezTo>
                        <a:cubicBezTo>
                          <a:pt x="4129225" y="-41976"/>
                          <a:pt x="4177416" y="-7598"/>
                          <a:pt x="4422976" y="0"/>
                        </a:cubicBezTo>
                        <a:cubicBezTo>
                          <a:pt x="4668536" y="7598"/>
                          <a:pt x="5023499" y="-28058"/>
                          <a:pt x="5264155" y="0"/>
                        </a:cubicBezTo>
                        <a:cubicBezTo>
                          <a:pt x="5504811" y="28058"/>
                          <a:pt x="5703675" y="13288"/>
                          <a:pt x="6105335" y="0"/>
                        </a:cubicBezTo>
                        <a:cubicBezTo>
                          <a:pt x="6506995" y="-13288"/>
                          <a:pt x="6455516" y="-5124"/>
                          <a:pt x="6783705" y="0"/>
                        </a:cubicBezTo>
                        <a:cubicBezTo>
                          <a:pt x="7111894" y="5124"/>
                          <a:pt x="7512856" y="10604"/>
                          <a:pt x="8140446" y="0"/>
                        </a:cubicBezTo>
                        <a:cubicBezTo>
                          <a:pt x="8140458" y="8833"/>
                          <a:pt x="8140986" y="9830"/>
                          <a:pt x="8140446" y="18288"/>
                        </a:cubicBezTo>
                        <a:cubicBezTo>
                          <a:pt x="7959314" y="3345"/>
                          <a:pt x="7870113" y="10437"/>
                          <a:pt x="7706289" y="18288"/>
                        </a:cubicBezTo>
                        <a:cubicBezTo>
                          <a:pt x="7542465" y="26139"/>
                          <a:pt x="7157940" y="17482"/>
                          <a:pt x="6865109" y="18288"/>
                        </a:cubicBezTo>
                        <a:cubicBezTo>
                          <a:pt x="6572278" y="19094"/>
                          <a:pt x="6524256" y="38051"/>
                          <a:pt x="6349548" y="18288"/>
                        </a:cubicBezTo>
                        <a:cubicBezTo>
                          <a:pt x="6174840" y="-1475"/>
                          <a:pt x="5951624" y="174"/>
                          <a:pt x="5671177" y="18288"/>
                        </a:cubicBezTo>
                        <a:cubicBezTo>
                          <a:pt x="5390730" y="36402"/>
                          <a:pt x="5222992" y="60058"/>
                          <a:pt x="4829998" y="18288"/>
                        </a:cubicBezTo>
                        <a:cubicBezTo>
                          <a:pt x="4437004" y="-23482"/>
                          <a:pt x="4344181" y="39087"/>
                          <a:pt x="4151627" y="18288"/>
                        </a:cubicBezTo>
                        <a:cubicBezTo>
                          <a:pt x="3959073" y="-2511"/>
                          <a:pt x="3886970" y="32875"/>
                          <a:pt x="3717470" y="18288"/>
                        </a:cubicBezTo>
                        <a:cubicBezTo>
                          <a:pt x="3547970" y="3701"/>
                          <a:pt x="3451521" y="31872"/>
                          <a:pt x="3201909" y="18288"/>
                        </a:cubicBezTo>
                        <a:cubicBezTo>
                          <a:pt x="2952297" y="4704"/>
                          <a:pt x="2543413" y="6029"/>
                          <a:pt x="2360729" y="18288"/>
                        </a:cubicBezTo>
                        <a:cubicBezTo>
                          <a:pt x="2178045" y="30547"/>
                          <a:pt x="1906056" y="25847"/>
                          <a:pt x="1682359" y="18288"/>
                        </a:cubicBezTo>
                        <a:cubicBezTo>
                          <a:pt x="1458662" y="10730"/>
                          <a:pt x="1330405" y="8046"/>
                          <a:pt x="1166797" y="18288"/>
                        </a:cubicBezTo>
                        <a:cubicBezTo>
                          <a:pt x="1003189" y="28530"/>
                          <a:pt x="278098" y="19533"/>
                          <a:pt x="0" y="18288"/>
                        </a:cubicBezTo>
                        <a:cubicBezTo>
                          <a:pt x="74" y="14054"/>
                          <a:pt x="-46" y="69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507" y="1677373"/>
            <a:ext cx="7886700" cy="425196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2400" dirty="0">
              <a:solidFill>
                <a:schemeClr val="accent1">
                  <a:lumMod val="75000"/>
                </a:schemeClr>
              </a:solidFill>
              <a:latin typeface="+mj-lt"/>
              <a:ea typeface="Times New Roman"/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Research must be appropriate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and find out the information that you really need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The 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methods must be reliable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so that you can count on the results (validity)</a:t>
            </a:r>
          </a:p>
          <a:p>
            <a:pPr marL="0" indent="0">
              <a:buNone/>
            </a:pP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Costs and benefits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need to be considered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What type of information is required, 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Quantitative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or 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qualitative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or both? </a:t>
            </a:r>
          </a:p>
          <a:p>
            <a:pPr marL="0" indent="0">
              <a:buNone/>
            </a:pP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Selection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and 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extraction of data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should be considered</a:t>
            </a:r>
            <a:endParaRPr lang="en-GB" sz="24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0" lvl="0" indent="0">
              <a:buNone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There must be a 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sufficient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amount of research to justify decision making</a:t>
            </a:r>
          </a:p>
        </p:txBody>
      </p:sp>
    </p:spTree>
    <p:extLst>
      <p:ext uri="{BB962C8B-B14F-4D97-AF65-F5344CB8AC3E}">
        <p14:creationId xmlns:p14="http://schemas.microsoft.com/office/powerpoint/2010/main" val="144144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GB" sz="3200" b="1" dirty="0"/>
              <a:t>Interpretation, analysis and use of data and other information to make valid marketing decisions</a:t>
            </a: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677373"/>
            <a:ext cx="8140446" cy="18288"/>
          </a:xfrm>
          <a:custGeom>
            <a:avLst/>
            <a:gdLst>
              <a:gd name="connsiteX0" fmla="*/ 0 w 8140446"/>
              <a:gd name="connsiteY0" fmla="*/ 0 h 18288"/>
              <a:gd name="connsiteX1" fmla="*/ 434157 w 8140446"/>
              <a:gd name="connsiteY1" fmla="*/ 0 h 18288"/>
              <a:gd name="connsiteX2" fmla="*/ 1193932 w 8140446"/>
              <a:gd name="connsiteY2" fmla="*/ 0 h 18288"/>
              <a:gd name="connsiteX3" fmla="*/ 1628089 w 8140446"/>
              <a:gd name="connsiteY3" fmla="*/ 0 h 18288"/>
              <a:gd name="connsiteX4" fmla="*/ 2225055 w 8140446"/>
              <a:gd name="connsiteY4" fmla="*/ 0 h 18288"/>
              <a:gd name="connsiteX5" fmla="*/ 3066235 w 8140446"/>
              <a:gd name="connsiteY5" fmla="*/ 0 h 18288"/>
              <a:gd name="connsiteX6" fmla="*/ 3744605 w 8140446"/>
              <a:gd name="connsiteY6" fmla="*/ 0 h 18288"/>
              <a:gd name="connsiteX7" fmla="*/ 4504380 w 8140446"/>
              <a:gd name="connsiteY7" fmla="*/ 0 h 18288"/>
              <a:gd name="connsiteX8" fmla="*/ 5101346 w 8140446"/>
              <a:gd name="connsiteY8" fmla="*/ 0 h 18288"/>
              <a:gd name="connsiteX9" fmla="*/ 5779717 w 8140446"/>
              <a:gd name="connsiteY9" fmla="*/ 0 h 18288"/>
              <a:gd name="connsiteX10" fmla="*/ 6620896 w 8140446"/>
              <a:gd name="connsiteY10" fmla="*/ 0 h 18288"/>
              <a:gd name="connsiteX11" fmla="*/ 7136458 w 8140446"/>
              <a:gd name="connsiteY11" fmla="*/ 0 h 18288"/>
              <a:gd name="connsiteX12" fmla="*/ 8140446 w 8140446"/>
              <a:gd name="connsiteY12" fmla="*/ 0 h 18288"/>
              <a:gd name="connsiteX13" fmla="*/ 8140446 w 8140446"/>
              <a:gd name="connsiteY13" fmla="*/ 18288 h 18288"/>
              <a:gd name="connsiteX14" fmla="*/ 7543480 w 8140446"/>
              <a:gd name="connsiteY14" fmla="*/ 18288 h 18288"/>
              <a:gd name="connsiteX15" fmla="*/ 7109323 w 8140446"/>
              <a:gd name="connsiteY15" fmla="*/ 18288 h 18288"/>
              <a:gd name="connsiteX16" fmla="*/ 6430952 w 8140446"/>
              <a:gd name="connsiteY16" fmla="*/ 18288 h 18288"/>
              <a:gd name="connsiteX17" fmla="*/ 5915391 w 8140446"/>
              <a:gd name="connsiteY17" fmla="*/ 18288 h 18288"/>
              <a:gd name="connsiteX18" fmla="*/ 5237020 w 8140446"/>
              <a:gd name="connsiteY18" fmla="*/ 18288 h 18288"/>
              <a:gd name="connsiteX19" fmla="*/ 4558650 w 8140446"/>
              <a:gd name="connsiteY19" fmla="*/ 18288 h 18288"/>
              <a:gd name="connsiteX20" fmla="*/ 3880279 w 8140446"/>
              <a:gd name="connsiteY20" fmla="*/ 18288 h 18288"/>
              <a:gd name="connsiteX21" fmla="*/ 3201909 w 8140446"/>
              <a:gd name="connsiteY21" fmla="*/ 18288 h 18288"/>
              <a:gd name="connsiteX22" fmla="*/ 2604943 w 8140446"/>
              <a:gd name="connsiteY22" fmla="*/ 18288 h 18288"/>
              <a:gd name="connsiteX23" fmla="*/ 1845168 w 8140446"/>
              <a:gd name="connsiteY23" fmla="*/ 18288 h 18288"/>
              <a:gd name="connsiteX24" fmla="*/ 1166797 w 8140446"/>
              <a:gd name="connsiteY24" fmla="*/ 18288 h 18288"/>
              <a:gd name="connsiteX25" fmla="*/ 0 w 8140446"/>
              <a:gd name="connsiteY25" fmla="*/ 18288 h 18288"/>
              <a:gd name="connsiteX26" fmla="*/ 0 w 8140446"/>
              <a:gd name="connsiteY26" fmla="*/ 0 h 18288"/>
              <a:gd name="connsiteX0" fmla="*/ 0 w 8140446"/>
              <a:gd name="connsiteY0" fmla="*/ 0 h 18288"/>
              <a:gd name="connsiteX1" fmla="*/ 596966 w 8140446"/>
              <a:gd name="connsiteY1" fmla="*/ 0 h 18288"/>
              <a:gd name="connsiteX2" fmla="*/ 1031123 w 8140446"/>
              <a:gd name="connsiteY2" fmla="*/ 0 h 18288"/>
              <a:gd name="connsiteX3" fmla="*/ 1872303 w 8140446"/>
              <a:gd name="connsiteY3" fmla="*/ 0 h 18288"/>
              <a:gd name="connsiteX4" fmla="*/ 2469269 w 8140446"/>
              <a:gd name="connsiteY4" fmla="*/ 0 h 18288"/>
              <a:gd name="connsiteX5" fmla="*/ 3066235 w 8140446"/>
              <a:gd name="connsiteY5" fmla="*/ 0 h 18288"/>
              <a:gd name="connsiteX6" fmla="*/ 3907414 w 8140446"/>
              <a:gd name="connsiteY6" fmla="*/ 0 h 18288"/>
              <a:gd name="connsiteX7" fmla="*/ 4422976 w 8140446"/>
              <a:gd name="connsiteY7" fmla="*/ 0 h 18288"/>
              <a:gd name="connsiteX8" fmla="*/ 5264155 w 8140446"/>
              <a:gd name="connsiteY8" fmla="*/ 0 h 18288"/>
              <a:gd name="connsiteX9" fmla="*/ 6105335 w 8140446"/>
              <a:gd name="connsiteY9" fmla="*/ 0 h 18288"/>
              <a:gd name="connsiteX10" fmla="*/ 6783705 w 8140446"/>
              <a:gd name="connsiteY10" fmla="*/ 0 h 18288"/>
              <a:gd name="connsiteX11" fmla="*/ 8140446 w 8140446"/>
              <a:gd name="connsiteY11" fmla="*/ 0 h 18288"/>
              <a:gd name="connsiteX12" fmla="*/ 8140446 w 8140446"/>
              <a:gd name="connsiteY12" fmla="*/ 18288 h 18288"/>
              <a:gd name="connsiteX13" fmla="*/ 7706289 w 8140446"/>
              <a:gd name="connsiteY13" fmla="*/ 18288 h 18288"/>
              <a:gd name="connsiteX14" fmla="*/ 6865109 w 8140446"/>
              <a:gd name="connsiteY14" fmla="*/ 18288 h 18288"/>
              <a:gd name="connsiteX15" fmla="*/ 6349548 w 8140446"/>
              <a:gd name="connsiteY15" fmla="*/ 18288 h 18288"/>
              <a:gd name="connsiteX16" fmla="*/ 5671177 w 8140446"/>
              <a:gd name="connsiteY16" fmla="*/ 18288 h 18288"/>
              <a:gd name="connsiteX17" fmla="*/ 4829998 w 8140446"/>
              <a:gd name="connsiteY17" fmla="*/ 18288 h 18288"/>
              <a:gd name="connsiteX18" fmla="*/ 4151627 w 8140446"/>
              <a:gd name="connsiteY18" fmla="*/ 18288 h 18288"/>
              <a:gd name="connsiteX19" fmla="*/ 3717470 w 8140446"/>
              <a:gd name="connsiteY19" fmla="*/ 18288 h 18288"/>
              <a:gd name="connsiteX20" fmla="*/ 3201909 w 8140446"/>
              <a:gd name="connsiteY20" fmla="*/ 18288 h 18288"/>
              <a:gd name="connsiteX21" fmla="*/ 2360729 w 8140446"/>
              <a:gd name="connsiteY21" fmla="*/ 18288 h 18288"/>
              <a:gd name="connsiteX22" fmla="*/ 1682359 w 8140446"/>
              <a:gd name="connsiteY22" fmla="*/ 18288 h 18288"/>
              <a:gd name="connsiteX23" fmla="*/ 1166797 w 8140446"/>
              <a:gd name="connsiteY23" fmla="*/ 18288 h 18288"/>
              <a:gd name="connsiteX24" fmla="*/ 0 w 8140446"/>
              <a:gd name="connsiteY24" fmla="*/ 18288 h 18288"/>
              <a:gd name="connsiteX25" fmla="*/ 0 w 8140446"/>
              <a:gd name="connsiteY2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140446" h="18288" fill="none" extrusionOk="0">
                <a:moveTo>
                  <a:pt x="0" y="0"/>
                </a:moveTo>
                <a:cubicBezTo>
                  <a:pt x="87427" y="6231"/>
                  <a:pt x="309612" y="-26324"/>
                  <a:pt x="434157" y="0"/>
                </a:cubicBezTo>
                <a:cubicBezTo>
                  <a:pt x="536972" y="29330"/>
                  <a:pt x="959392" y="28619"/>
                  <a:pt x="1193932" y="0"/>
                </a:cubicBezTo>
                <a:cubicBezTo>
                  <a:pt x="1446097" y="13819"/>
                  <a:pt x="1471680" y="7203"/>
                  <a:pt x="1628089" y="0"/>
                </a:cubicBezTo>
                <a:cubicBezTo>
                  <a:pt x="1817415" y="4047"/>
                  <a:pt x="1949536" y="-59324"/>
                  <a:pt x="2225055" y="0"/>
                </a:cubicBezTo>
                <a:cubicBezTo>
                  <a:pt x="2520490" y="18365"/>
                  <a:pt x="2717469" y="18707"/>
                  <a:pt x="3066235" y="0"/>
                </a:cubicBezTo>
                <a:cubicBezTo>
                  <a:pt x="3437075" y="3751"/>
                  <a:pt x="3408347" y="31644"/>
                  <a:pt x="3744605" y="0"/>
                </a:cubicBezTo>
                <a:cubicBezTo>
                  <a:pt x="4097249" y="-11527"/>
                  <a:pt x="4249699" y="-32555"/>
                  <a:pt x="4504380" y="0"/>
                </a:cubicBezTo>
                <a:cubicBezTo>
                  <a:pt x="4737570" y="17980"/>
                  <a:pt x="4877497" y="1006"/>
                  <a:pt x="5101346" y="0"/>
                </a:cubicBezTo>
                <a:cubicBezTo>
                  <a:pt x="5359305" y="-15330"/>
                  <a:pt x="5447195" y="7257"/>
                  <a:pt x="5779717" y="0"/>
                </a:cubicBezTo>
                <a:cubicBezTo>
                  <a:pt x="6090019" y="-17621"/>
                  <a:pt x="6273151" y="4279"/>
                  <a:pt x="6620896" y="0"/>
                </a:cubicBezTo>
                <a:cubicBezTo>
                  <a:pt x="6968586" y="34056"/>
                  <a:pt x="6990073" y="23587"/>
                  <a:pt x="7136458" y="0"/>
                </a:cubicBezTo>
                <a:cubicBezTo>
                  <a:pt x="7320575" y="20480"/>
                  <a:pt x="7847401" y="-6173"/>
                  <a:pt x="8140446" y="0"/>
                </a:cubicBezTo>
                <a:cubicBezTo>
                  <a:pt x="8139878" y="7862"/>
                  <a:pt x="8140227" y="13269"/>
                  <a:pt x="8140446" y="18288"/>
                </a:cubicBezTo>
                <a:cubicBezTo>
                  <a:pt x="7908069" y="-20636"/>
                  <a:pt x="7683037" y="21977"/>
                  <a:pt x="7543480" y="18288"/>
                </a:cubicBezTo>
                <a:cubicBezTo>
                  <a:pt x="7393752" y="10050"/>
                  <a:pt x="7221032" y="-3229"/>
                  <a:pt x="7109323" y="18288"/>
                </a:cubicBezTo>
                <a:cubicBezTo>
                  <a:pt x="7015297" y="22483"/>
                  <a:pt x="6599332" y="40899"/>
                  <a:pt x="6430952" y="18288"/>
                </a:cubicBezTo>
                <a:cubicBezTo>
                  <a:pt x="6292915" y="-34150"/>
                  <a:pt x="6142305" y="21507"/>
                  <a:pt x="5915391" y="18288"/>
                </a:cubicBezTo>
                <a:cubicBezTo>
                  <a:pt x="5682725" y="47843"/>
                  <a:pt x="5440566" y="31420"/>
                  <a:pt x="5237020" y="18288"/>
                </a:cubicBezTo>
                <a:cubicBezTo>
                  <a:pt x="5046456" y="10577"/>
                  <a:pt x="4706449" y="51976"/>
                  <a:pt x="4558650" y="18288"/>
                </a:cubicBezTo>
                <a:cubicBezTo>
                  <a:pt x="4361396" y="-987"/>
                  <a:pt x="4145362" y="-22303"/>
                  <a:pt x="3880279" y="18288"/>
                </a:cubicBezTo>
                <a:cubicBezTo>
                  <a:pt x="3610716" y="25411"/>
                  <a:pt x="3472690" y="4008"/>
                  <a:pt x="3201909" y="18288"/>
                </a:cubicBezTo>
                <a:cubicBezTo>
                  <a:pt x="2913595" y="35097"/>
                  <a:pt x="2753317" y="-1149"/>
                  <a:pt x="2604943" y="18288"/>
                </a:cubicBezTo>
                <a:cubicBezTo>
                  <a:pt x="2450130" y="36989"/>
                  <a:pt x="1974183" y="40159"/>
                  <a:pt x="1845168" y="18288"/>
                </a:cubicBezTo>
                <a:cubicBezTo>
                  <a:pt x="1677929" y="220"/>
                  <a:pt x="1378098" y="-772"/>
                  <a:pt x="1166797" y="18288"/>
                </a:cubicBezTo>
                <a:cubicBezTo>
                  <a:pt x="921150" y="53277"/>
                  <a:pt x="327457" y="47297"/>
                  <a:pt x="0" y="18288"/>
                </a:cubicBezTo>
                <a:cubicBezTo>
                  <a:pt x="-589" y="13471"/>
                  <a:pt x="-474" y="7409"/>
                  <a:pt x="0" y="0"/>
                </a:cubicBezTo>
                <a:close/>
              </a:path>
              <a:path w="8140446" h="18288" stroke="0" extrusionOk="0">
                <a:moveTo>
                  <a:pt x="0" y="0"/>
                </a:moveTo>
                <a:cubicBezTo>
                  <a:pt x="136968" y="-25482"/>
                  <a:pt x="379786" y="11224"/>
                  <a:pt x="596966" y="0"/>
                </a:cubicBezTo>
                <a:cubicBezTo>
                  <a:pt x="815878" y="-21223"/>
                  <a:pt x="832062" y="11868"/>
                  <a:pt x="1031123" y="0"/>
                </a:cubicBezTo>
                <a:cubicBezTo>
                  <a:pt x="1256800" y="-30738"/>
                  <a:pt x="1658090" y="-20345"/>
                  <a:pt x="1872303" y="0"/>
                </a:cubicBezTo>
                <a:cubicBezTo>
                  <a:pt x="2115604" y="28431"/>
                  <a:pt x="2277865" y="-40642"/>
                  <a:pt x="2469269" y="0"/>
                </a:cubicBezTo>
                <a:cubicBezTo>
                  <a:pt x="2679731" y="25919"/>
                  <a:pt x="2788602" y="-6498"/>
                  <a:pt x="3066235" y="0"/>
                </a:cubicBezTo>
                <a:cubicBezTo>
                  <a:pt x="3325663" y="-14487"/>
                  <a:pt x="3706561" y="67517"/>
                  <a:pt x="3907414" y="0"/>
                </a:cubicBezTo>
                <a:cubicBezTo>
                  <a:pt x="4127229" y="-37113"/>
                  <a:pt x="4179037" y="-8167"/>
                  <a:pt x="4422976" y="0"/>
                </a:cubicBezTo>
                <a:cubicBezTo>
                  <a:pt x="4683575" y="-28486"/>
                  <a:pt x="5055803" y="-13799"/>
                  <a:pt x="5264155" y="0"/>
                </a:cubicBezTo>
                <a:cubicBezTo>
                  <a:pt x="5513566" y="14315"/>
                  <a:pt x="5735215" y="2768"/>
                  <a:pt x="6105335" y="0"/>
                </a:cubicBezTo>
                <a:cubicBezTo>
                  <a:pt x="6510913" y="-12587"/>
                  <a:pt x="6456171" y="3247"/>
                  <a:pt x="6783705" y="0"/>
                </a:cubicBezTo>
                <a:cubicBezTo>
                  <a:pt x="7057099" y="-15461"/>
                  <a:pt x="7592067" y="5384"/>
                  <a:pt x="8140446" y="0"/>
                </a:cubicBezTo>
                <a:cubicBezTo>
                  <a:pt x="8140452" y="8597"/>
                  <a:pt x="8141122" y="9732"/>
                  <a:pt x="8140446" y="18288"/>
                </a:cubicBezTo>
                <a:cubicBezTo>
                  <a:pt x="7961834" y="8406"/>
                  <a:pt x="7874097" y="10350"/>
                  <a:pt x="7706289" y="18288"/>
                </a:cubicBezTo>
                <a:cubicBezTo>
                  <a:pt x="7582508" y="-14920"/>
                  <a:pt x="7179551" y="-33111"/>
                  <a:pt x="6865109" y="18288"/>
                </a:cubicBezTo>
                <a:cubicBezTo>
                  <a:pt x="6583382" y="24117"/>
                  <a:pt x="6525821" y="36696"/>
                  <a:pt x="6349548" y="18288"/>
                </a:cubicBezTo>
                <a:cubicBezTo>
                  <a:pt x="6209953" y="10881"/>
                  <a:pt x="5959707" y="-47828"/>
                  <a:pt x="5671177" y="18288"/>
                </a:cubicBezTo>
                <a:cubicBezTo>
                  <a:pt x="5387744" y="29809"/>
                  <a:pt x="5228514" y="101507"/>
                  <a:pt x="4829998" y="18288"/>
                </a:cubicBezTo>
                <a:cubicBezTo>
                  <a:pt x="4415646" y="-28596"/>
                  <a:pt x="4343809" y="28954"/>
                  <a:pt x="4151627" y="18288"/>
                </a:cubicBezTo>
                <a:cubicBezTo>
                  <a:pt x="3950673" y="-9796"/>
                  <a:pt x="3879947" y="41143"/>
                  <a:pt x="3717470" y="18288"/>
                </a:cubicBezTo>
                <a:cubicBezTo>
                  <a:pt x="3558660" y="10110"/>
                  <a:pt x="3468854" y="29375"/>
                  <a:pt x="3201909" y="18288"/>
                </a:cubicBezTo>
                <a:cubicBezTo>
                  <a:pt x="2965673" y="10505"/>
                  <a:pt x="2568327" y="22116"/>
                  <a:pt x="2360729" y="18288"/>
                </a:cubicBezTo>
                <a:cubicBezTo>
                  <a:pt x="2171885" y="49144"/>
                  <a:pt x="1923258" y="16020"/>
                  <a:pt x="1682359" y="18288"/>
                </a:cubicBezTo>
                <a:cubicBezTo>
                  <a:pt x="1430698" y="-2378"/>
                  <a:pt x="1324229" y="-1751"/>
                  <a:pt x="1166797" y="18288"/>
                </a:cubicBezTo>
                <a:cubicBezTo>
                  <a:pt x="1001390" y="41795"/>
                  <a:pt x="324313" y="57964"/>
                  <a:pt x="0" y="18288"/>
                </a:cubicBezTo>
                <a:cubicBezTo>
                  <a:pt x="285" y="13135"/>
                  <a:pt x="532" y="5956"/>
                  <a:pt x="0" y="0"/>
                </a:cubicBezTo>
                <a:close/>
              </a:path>
              <a:path w="8140446" h="18288" fill="none" stroke="0" extrusionOk="0">
                <a:moveTo>
                  <a:pt x="0" y="0"/>
                </a:moveTo>
                <a:cubicBezTo>
                  <a:pt x="69532" y="-6557"/>
                  <a:pt x="264219" y="3919"/>
                  <a:pt x="434157" y="0"/>
                </a:cubicBezTo>
                <a:cubicBezTo>
                  <a:pt x="600013" y="9090"/>
                  <a:pt x="921449" y="-13478"/>
                  <a:pt x="1193932" y="0"/>
                </a:cubicBezTo>
                <a:cubicBezTo>
                  <a:pt x="1443592" y="14844"/>
                  <a:pt x="1471188" y="10722"/>
                  <a:pt x="1628089" y="0"/>
                </a:cubicBezTo>
                <a:cubicBezTo>
                  <a:pt x="1750006" y="-24149"/>
                  <a:pt x="1967480" y="-14904"/>
                  <a:pt x="2225055" y="0"/>
                </a:cubicBezTo>
                <a:cubicBezTo>
                  <a:pt x="2503918" y="19247"/>
                  <a:pt x="2709263" y="-16351"/>
                  <a:pt x="3066235" y="0"/>
                </a:cubicBezTo>
                <a:cubicBezTo>
                  <a:pt x="3429723" y="-1627"/>
                  <a:pt x="3399401" y="30976"/>
                  <a:pt x="3744605" y="0"/>
                </a:cubicBezTo>
                <a:cubicBezTo>
                  <a:pt x="4081920" y="-40602"/>
                  <a:pt x="4258272" y="-2441"/>
                  <a:pt x="4504380" y="0"/>
                </a:cubicBezTo>
                <a:cubicBezTo>
                  <a:pt x="4760039" y="21121"/>
                  <a:pt x="4866555" y="-1351"/>
                  <a:pt x="5101346" y="0"/>
                </a:cubicBezTo>
                <a:cubicBezTo>
                  <a:pt x="5336279" y="1859"/>
                  <a:pt x="5465100" y="30801"/>
                  <a:pt x="5779717" y="0"/>
                </a:cubicBezTo>
                <a:cubicBezTo>
                  <a:pt x="6117018" y="-2879"/>
                  <a:pt x="6273497" y="-5002"/>
                  <a:pt x="6620896" y="0"/>
                </a:cubicBezTo>
                <a:cubicBezTo>
                  <a:pt x="6972306" y="38666"/>
                  <a:pt x="6992056" y="28334"/>
                  <a:pt x="7136458" y="0"/>
                </a:cubicBezTo>
                <a:cubicBezTo>
                  <a:pt x="7325567" y="-61201"/>
                  <a:pt x="7766555" y="-88399"/>
                  <a:pt x="8140446" y="0"/>
                </a:cubicBezTo>
                <a:cubicBezTo>
                  <a:pt x="8140031" y="7748"/>
                  <a:pt x="8139515" y="13015"/>
                  <a:pt x="8140446" y="18288"/>
                </a:cubicBezTo>
                <a:cubicBezTo>
                  <a:pt x="7892673" y="-4012"/>
                  <a:pt x="7668025" y="650"/>
                  <a:pt x="7543480" y="18288"/>
                </a:cubicBezTo>
                <a:cubicBezTo>
                  <a:pt x="7406710" y="-3467"/>
                  <a:pt x="7207646" y="8893"/>
                  <a:pt x="7109323" y="18288"/>
                </a:cubicBezTo>
                <a:cubicBezTo>
                  <a:pt x="6993037" y="49011"/>
                  <a:pt x="6598723" y="59405"/>
                  <a:pt x="6430952" y="18288"/>
                </a:cubicBezTo>
                <a:cubicBezTo>
                  <a:pt x="6284771" y="15315"/>
                  <a:pt x="6162730" y="20350"/>
                  <a:pt x="5915391" y="18288"/>
                </a:cubicBezTo>
                <a:cubicBezTo>
                  <a:pt x="5684668" y="13603"/>
                  <a:pt x="5422852" y="53618"/>
                  <a:pt x="5237020" y="18288"/>
                </a:cubicBezTo>
                <a:cubicBezTo>
                  <a:pt x="5035482" y="26296"/>
                  <a:pt x="4719808" y="55145"/>
                  <a:pt x="4558650" y="18288"/>
                </a:cubicBezTo>
                <a:cubicBezTo>
                  <a:pt x="4375169" y="-35587"/>
                  <a:pt x="4137553" y="12086"/>
                  <a:pt x="3880279" y="18288"/>
                </a:cubicBezTo>
                <a:cubicBezTo>
                  <a:pt x="3624533" y="32648"/>
                  <a:pt x="3467387" y="6480"/>
                  <a:pt x="3201909" y="18288"/>
                </a:cubicBezTo>
                <a:cubicBezTo>
                  <a:pt x="2918126" y="73342"/>
                  <a:pt x="2717830" y="-17156"/>
                  <a:pt x="2604943" y="18288"/>
                </a:cubicBezTo>
                <a:cubicBezTo>
                  <a:pt x="2496133" y="44525"/>
                  <a:pt x="2003915" y="18254"/>
                  <a:pt x="1845168" y="18288"/>
                </a:cubicBezTo>
                <a:cubicBezTo>
                  <a:pt x="1694518" y="14989"/>
                  <a:pt x="1344959" y="44188"/>
                  <a:pt x="1166797" y="18288"/>
                </a:cubicBezTo>
                <a:cubicBezTo>
                  <a:pt x="935925" y="69451"/>
                  <a:pt x="319712" y="-63972"/>
                  <a:pt x="0" y="18288"/>
                </a:cubicBezTo>
                <a:cubicBezTo>
                  <a:pt x="1307" y="12414"/>
                  <a:pt x="-32" y="57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140446"/>
                      <a:gd name="connsiteY0" fmla="*/ 0 h 18288"/>
                      <a:gd name="connsiteX1" fmla="*/ 434157 w 8140446"/>
                      <a:gd name="connsiteY1" fmla="*/ 0 h 18288"/>
                      <a:gd name="connsiteX2" fmla="*/ 1193932 w 8140446"/>
                      <a:gd name="connsiteY2" fmla="*/ 0 h 18288"/>
                      <a:gd name="connsiteX3" fmla="*/ 1628089 w 8140446"/>
                      <a:gd name="connsiteY3" fmla="*/ 0 h 18288"/>
                      <a:gd name="connsiteX4" fmla="*/ 2225055 w 8140446"/>
                      <a:gd name="connsiteY4" fmla="*/ 0 h 18288"/>
                      <a:gd name="connsiteX5" fmla="*/ 3066235 w 8140446"/>
                      <a:gd name="connsiteY5" fmla="*/ 0 h 18288"/>
                      <a:gd name="connsiteX6" fmla="*/ 3744605 w 8140446"/>
                      <a:gd name="connsiteY6" fmla="*/ 0 h 18288"/>
                      <a:gd name="connsiteX7" fmla="*/ 4504380 w 8140446"/>
                      <a:gd name="connsiteY7" fmla="*/ 0 h 18288"/>
                      <a:gd name="connsiteX8" fmla="*/ 5101346 w 8140446"/>
                      <a:gd name="connsiteY8" fmla="*/ 0 h 18288"/>
                      <a:gd name="connsiteX9" fmla="*/ 5779717 w 8140446"/>
                      <a:gd name="connsiteY9" fmla="*/ 0 h 18288"/>
                      <a:gd name="connsiteX10" fmla="*/ 6620896 w 8140446"/>
                      <a:gd name="connsiteY10" fmla="*/ 0 h 18288"/>
                      <a:gd name="connsiteX11" fmla="*/ 7136458 w 8140446"/>
                      <a:gd name="connsiteY11" fmla="*/ 0 h 18288"/>
                      <a:gd name="connsiteX12" fmla="*/ 8140446 w 8140446"/>
                      <a:gd name="connsiteY12" fmla="*/ 0 h 18288"/>
                      <a:gd name="connsiteX13" fmla="*/ 8140446 w 8140446"/>
                      <a:gd name="connsiteY13" fmla="*/ 18288 h 18288"/>
                      <a:gd name="connsiteX14" fmla="*/ 7543480 w 8140446"/>
                      <a:gd name="connsiteY14" fmla="*/ 18288 h 18288"/>
                      <a:gd name="connsiteX15" fmla="*/ 7109323 w 8140446"/>
                      <a:gd name="connsiteY15" fmla="*/ 18288 h 18288"/>
                      <a:gd name="connsiteX16" fmla="*/ 6430952 w 8140446"/>
                      <a:gd name="connsiteY16" fmla="*/ 18288 h 18288"/>
                      <a:gd name="connsiteX17" fmla="*/ 5915391 w 8140446"/>
                      <a:gd name="connsiteY17" fmla="*/ 18288 h 18288"/>
                      <a:gd name="connsiteX18" fmla="*/ 5237020 w 8140446"/>
                      <a:gd name="connsiteY18" fmla="*/ 18288 h 18288"/>
                      <a:gd name="connsiteX19" fmla="*/ 4558650 w 8140446"/>
                      <a:gd name="connsiteY19" fmla="*/ 18288 h 18288"/>
                      <a:gd name="connsiteX20" fmla="*/ 3880279 w 8140446"/>
                      <a:gd name="connsiteY20" fmla="*/ 18288 h 18288"/>
                      <a:gd name="connsiteX21" fmla="*/ 3201909 w 8140446"/>
                      <a:gd name="connsiteY21" fmla="*/ 18288 h 18288"/>
                      <a:gd name="connsiteX22" fmla="*/ 2604943 w 8140446"/>
                      <a:gd name="connsiteY22" fmla="*/ 18288 h 18288"/>
                      <a:gd name="connsiteX23" fmla="*/ 1845168 w 8140446"/>
                      <a:gd name="connsiteY23" fmla="*/ 18288 h 18288"/>
                      <a:gd name="connsiteX24" fmla="*/ 1166797 w 8140446"/>
                      <a:gd name="connsiteY24" fmla="*/ 18288 h 18288"/>
                      <a:gd name="connsiteX25" fmla="*/ 0 w 8140446"/>
                      <a:gd name="connsiteY25" fmla="*/ 18288 h 18288"/>
                      <a:gd name="connsiteX26" fmla="*/ 0 w 8140446"/>
                      <a:gd name="connsiteY26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8140446" h="18288" fill="none" extrusionOk="0">
                        <a:moveTo>
                          <a:pt x="0" y="0"/>
                        </a:moveTo>
                        <a:cubicBezTo>
                          <a:pt x="94920" y="9103"/>
                          <a:pt x="287892" y="-4966"/>
                          <a:pt x="434157" y="0"/>
                        </a:cubicBezTo>
                        <a:cubicBezTo>
                          <a:pt x="580422" y="4966"/>
                          <a:pt x="943595" y="-14182"/>
                          <a:pt x="1193932" y="0"/>
                        </a:cubicBezTo>
                        <a:cubicBezTo>
                          <a:pt x="1444270" y="14182"/>
                          <a:pt x="1472129" y="5523"/>
                          <a:pt x="1628089" y="0"/>
                        </a:cubicBezTo>
                        <a:cubicBezTo>
                          <a:pt x="1784049" y="-5523"/>
                          <a:pt x="1962419" y="-17322"/>
                          <a:pt x="2225055" y="0"/>
                        </a:cubicBezTo>
                        <a:cubicBezTo>
                          <a:pt x="2487691" y="17322"/>
                          <a:pt x="2700681" y="1311"/>
                          <a:pt x="3066235" y="0"/>
                        </a:cubicBezTo>
                        <a:cubicBezTo>
                          <a:pt x="3431789" y="-1311"/>
                          <a:pt x="3405662" y="25081"/>
                          <a:pt x="3744605" y="0"/>
                        </a:cubicBezTo>
                        <a:cubicBezTo>
                          <a:pt x="4083548" y="-25081"/>
                          <a:pt x="4265111" y="-11945"/>
                          <a:pt x="4504380" y="0"/>
                        </a:cubicBezTo>
                        <a:cubicBezTo>
                          <a:pt x="4743649" y="11945"/>
                          <a:pt x="4860394" y="-2832"/>
                          <a:pt x="5101346" y="0"/>
                        </a:cubicBezTo>
                        <a:cubicBezTo>
                          <a:pt x="5342298" y="2832"/>
                          <a:pt x="5456387" y="23676"/>
                          <a:pt x="5779717" y="0"/>
                        </a:cubicBezTo>
                        <a:cubicBezTo>
                          <a:pt x="6103047" y="-23676"/>
                          <a:pt x="6270379" y="-37291"/>
                          <a:pt x="6620896" y="0"/>
                        </a:cubicBezTo>
                        <a:cubicBezTo>
                          <a:pt x="6971413" y="37291"/>
                          <a:pt x="6989068" y="24674"/>
                          <a:pt x="7136458" y="0"/>
                        </a:cubicBezTo>
                        <a:cubicBezTo>
                          <a:pt x="7283848" y="-24674"/>
                          <a:pt x="7752532" y="-22436"/>
                          <a:pt x="8140446" y="0"/>
                        </a:cubicBezTo>
                        <a:cubicBezTo>
                          <a:pt x="8140314" y="7702"/>
                          <a:pt x="8140234" y="13511"/>
                          <a:pt x="8140446" y="18288"/>
                        </a:cubicBezTo>
                        <a:cubicBezTo>
                          <a:pt x="7906329" y="-3043"/>
                          <a:pt x="7681180" y="27465"/>
                          <a:pt x="7543480" y="18288"/>
                        </a:cubicBezTo>
                        <a:cubicBezTo>
                          <a:pt x="7405780" y="9111"/>
                          <a:pt x="7216607" y="3660"/>
                          <a:pt x="7109323" y="18288"/>
                        </a:cubicBezTo>
                        <a:cubicBezTo>
                          <a:pt x="7002039" y="32916"/>
                          <a:pt x="6576231" y="42692"/>
                          <a:pt x="6430952" y="18288"/>
                        </a:cubicBezTo>
                        <a:cubicBezTo>
                          <a:pt x="6285673" y="-6116"/>
                          <a:pt x="6138840" y="34521"/>
                          <a:pt x="5915391" y="18288"/>
                        </a:cubicBezTo>
                        <a:cubicBezTo>
                          <a:pt x="5691942" y="2055"/>
                          <a:pt x="5459460" y="51666"/>
                          <a:pt x="5237020" y="18288"/>
                        </a:cubicBezTo>
                        <a:cubicBezTo>
                          <a:pt x="5014580" y="-15090"/>
                          <a:pt x="4747677" y="40449"/>
                          <a:pt x="4558650" y="18288"/>
                        </a:cubicBezTo>
                        <a:cubicBezTo>
                          <a:pt x="4369623" y="-3873"/>
                          <a:pt x="4146061" y="12568"/>
                          <a:pt x="3880279" y="18288"/>
                        </a:cubicBezTo>
                        <a:cubicBezTo>
                          <a:pt x="3614497" y="24008"/>
                          <a:pt x="3473808" y="-12908"/>
                          <a:pt x="3201909" y="18288"/>
                        </a:cubicBezTo>
                        <a:cubicBezTo>
                          <a:pt x="2930010" y="49484"/>
                          <a:pt x="2728175" y="-3430"/>
                          <a:pt x="2604943" y="18288"/>
                        </a:cubicBezTo>
                        <a:cubicBezTo>
                          <a:pt x="2481711" y="40006"/>
                          <a:pt x="2004334" y="26952"/>
                          <a:pt x="1845168" y="18288"/>
                        </a:cubicBezTo>
                        <a:cubicBezTo>
                          <a:pt x="1686003" y="9624"/>
                          <a:pt x="1375070" y="37580"/>
                          <a:pt x="1166797" y="18288"/>
                        </a:cubicBezTo>
                        <a:cubicBezTo>
                          <a:pt x="958524" y="-1004"/>
                          <a:pt x="342846" y="8880"/>
                          <a:pt x="0" y="18288"/>
                        </a:cubicBezTo>
                        <a:cubicBezTo>
                          <a:pt x="129" y="13298"/>
                          <a:pt x="-675" y="6857"/>
                          <a:pt x="0" y="0"/>
                        </a:cubicBezTo>
                        <a:close/>
                      </a:path>
                      <a:path w="8140446" h="18288" stroke="0" extrusionOk="0">
                        <a:moveTo>
                          <a:pt x="0" y="0"/>
                        </a:moveTo>
                        <a:cubicBezTo>
                          <a:pt x="142435" y="-24533"/>
                          <a:pt x="380026" y="17447"/>
                          <a:pt x="596966" y="0"/>
                        </a:cubicBezTo>
                        <a:cubicBezTo>
                          <a:pt x="813906" y="-17447"/>
                          <a:pt x="830530" y="13462"/>
                          <a:pt x="1031123" y="0"/>
                        </a:cubicBezTo>
                        <a:cubicBezTo>
                          <a:pt x="1231716" y="-13462"/>
                          <a:pt x="1634038" y="0"/>
                          <a:pt x="1872303" y="0"/>
                        </a:cubicBezTo>
                        <a:cubicBezTo>
                          <a:pt x="2110568" y="0"/>
                          <a:pt x="2261934" y="-25727"/>
                          <a:pt x="2469269" y="0"/>
                        </a:cubicBezTo>
                        <a:cubicBezTo>
                          <a:pt x="2676604" y="25727"/>
                          <a:pt x="2790440" y="16284"/>
                          <a:pt x="3066235" y="0"/>
                        </a:cubicBezTo>
                        <a:cubicBezTo>
                          <a:pt x="3342030" y="-16284"/>
                          <a:pt x="3685603" y="41976"/>
                          <a:pt x="3907414" y="0"/>
                        </a:cubicBezTo>
                        <a:cubicBezTo>
                          <a:pt x="4129225" y="-41976"/>
                          <a:pt x="4177416" y="-7598"/>
                          <a:pt x="4422976" y="0"/>
                        </a:cubicBezTo>
                        <a:cubicBezTo>
                          <a:pt x="4668536" y="7598"/>
                          <a:pt x="5023499" y="-28058"/>
                          <a:pt x="5264155" y="0"/>
                        </a:cubicBezTo>
                        <a:cubicBezTo>
                          <a:pt x="5504811" y="28058"/>
                          <a:pt x="5703675" y="13288"/>
                          <a:pt x="6105335" y="0"/>
                        </a:cubicBezTo>
                        <a:cubicBezTo>
                          <a:pt x="6506995" y="-13288"/>
                          <a:pt x="6455516" y="-5124"/>
                          <a:pt x="6783705" y="0"/>
                        </a:cubicBezTo>
                        <a:cubicBezTo>
                          <a:pt x="7111894" y="5124"/>
                          <a:pt x="7512856" y="10604"/>
                          <a:pt x="8140446" y="0"/>
                        </a:cubicBezTo>
                        <a:cubicBezTo>
                          <a:pt x="8140458" y="8833"/>
                          <a:pt x="8140986" y="9830"/>
                          <a:pt x="8140446" y="18288"/>
                        </a:cubicBezTo>
                        <a:cubicBezTo>
                          <a:pt x="7959314" y="3345"/>
                          <a:pt x="7870113" y="10437"/>
                          <a:pt x="7706289" y="18288"/>
                        </a:cubicBezTo>
                        <a:cubicBezTo>
                          <a:pt x="7542465" y="26139"/>
                          <a:pt x="7157940" y="17482"/>
                          <a:pt x="6865109" y="18288"/>
                        </a:cubicBezTo>
                        <a:cubicBezTo>
                          <a:pt x="6572278" y="19094"/>
                          <a:pt x="6524256" y="38051"/>
                          <a:pt x="6349548" y="18288"/>
                        </a:cubicBezTo>
                        <a:cubicBezTo>
                          <a:pt x="6174840" y="-1475"/>
                          <a:pt x="5951624" y="174"/>
                          <a:pt x="5671177" y="18288"/>
                        </a:cubicBezTo>
                        <a:cubicBezTo>
                          <a:pt x="5390730" y="36402"/>
                          <a:pt x="5222992" y="60058"/>
                          <a:pt x="4829998" y="18288"/>
                        </a:cubicBezTo>
                        <a:cubicBezTo>
                          <a:pt x="4437004" y="-23482"/>
                          <a:pt x="4344181" y="39087"/>
                          <a:pt x="4151627" y="18288"/>
                        </a:cubicBezTo>
                        <a:cubicBezTo>
                          <a:pt x="3959073" y="-2511"/>
                          <a:pt x="3886970" y="32875"/>
                          <a:pt x="3717470" y="18288"/>
                        </a:cubicBezTo>
                        <a:cubicBezTo>
                          <a:pt x="3547970" y="3701"/>
                          <a:pt x="3451521" y="31872"/>
                          <a:pt x="3201909" y="18288"/>
                        </a:cubicBezTo>
                        <a:cubicBezTo>
                          <a:pt x="2952297" y="4704"/>
                          <a:pt x="2543413" y="6029"/>
                          <a:pt x="2360729" y="18288"/>
                        </a:cubicBezTo>
                        <a:cubicBezTo>
                          <a:pt x="2178045" y="30547"/>
                          <a:pt x="1906056" y="25847"/>
                          <a:pt x="1682359" y="18288"/>
                        </a:cubicBezTo>
                        <a:cubicBezTo>
                          <a:pt x="1458662" y="10730"/>
                          <a:pt x="1330405" y="8046"/>
                          <a:pt x="1166797" y="18288"/>
                        </a:cubicBezTo>
                        <a:cubicBezTo>
                          <a:pt x="1003189" y="28530"/>
                          <a:pt x="278098" y="19533"/>
                          <a:pt x="0" y="18288"/>
                        </a:cubicBezTo>
                        <a:cubicBezTo>
                          <a:pt x="74" y="14054"/>
                          <a:pt x="-46" y="69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89408"/>
            <a:ext cx="78867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>
                <a:solidFill>
                  <a:srgbClr val="000000"/>
                </a:solidFill>
                <a:latin typeface="+mj-lt"/>
              </a:rPr>
              <a:t>When you are issued your research pack you need to read through the data and extract information to:</a:t>
            </a:r>
          </a:p>
          <a:p>
            <a:r>
              <a:rPr lang="en-GB" sz="2800" b="1" dirty="0">
                <a:solidFill>
                  <a:srgbClr val="000000"/>
                </a:solidFill>
                <a:latin typeface="+mj-lt"/>
              </a:rPr>
              <a:t>Set marketing objectives</a:t>
            </a:r>
          </a:p>
          <a:p>
            <a:r>
              <a:rPr lang="en-GB" sz="2800" b="1" dirty="0">
                <a:solidFill>
                  <a:srgbClr val="000000"/>
                </a:solidFill>
                <a:latin typeface="+mj-lt"/>
              </a:rPr>
              <a:t>Create a SWOT analysis</a:t>
            </a:r>
          </a:p>
          <a:p>
            <a:r>
              <a:rPr lang="en-GB" sz="2800" b="1" dirty="0">
                <a:solidFill>
                  <a:srgbClr val="000000"/>
                </a:solidFill>
                <a:latin typeface="+mj-lt"/>
              </a:rPr>
              <a:t> Create a PESTLE and Competitor Analysis (external factors)</a:t>
            </a:r>
          </a:p>
          <a:p>
            <a:r>
              <a:rPr lang="en-GB" sz="2800" b="1" dirty="0">
                <a:solidFill>
                  <a:srgbClr val="000000"/>
                </a:solidFill>
                <a:latin typeface="+mj-lt"/>
              </a:rPr>
              <a:t>Determining the right strategy</a:t>
            </a:r>
          </a:p>
          <a:p>
            <a:r>
              <a:rPr lang="en-GB" sz="2800" b="1" dirty="0">
                <a:solidFill>
                  <a:srgbClr val="000000"/>
                </a:solidFill>
                <a:latin typeface="+mj-lt"/>
              </a:rPr>
              <a:t>Action planning and budget setting</a:t>
            </a:r>
          </a:p>
          <a:p>
            <a:r>
              <a:rPr lang="en-GB" sz="2800" b="1" dirty="0">
                <a:solidFill>
                  <a:srgbClr val="000000"/>
                </a:solidFill>
                <a:latin typeface="+mj-lt"/>
              </a:rPr>
              <a:t>Implementation and monitoring</a:t>
            </a:r>
          </a:p>
          <a:p>
            <a:pPr marL="0" indent="0">
              <a:buNone/>
            </a:pPr>
            <a:endParaRPr lang="en-GB" sz="28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38167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GB" sz="3200" b="1" dirty="0"/>
              <a:t>Identification of any further sources of information that may be required, eg</a:t>
            </a: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677373"/>
            <a:ext cx="8140446" cy="18288"/>
          </a:xfrm>
          <a:custGeom>
            <a:avLst/>
            <a:gdLst>
              <a:gd name="connsiteX0" fmla="*/ 0 w 8140446"/>
              <a:gd name="connsiteY0" fmla="*/ 0 h 18288"/>
              <a:gd name="connsiteX1" fmla="*/ 434157 w 8140446"/>
              <a:gd name="connsiteY1" fmla="*/ 0 h 18288"/>
              <a:gd name="connsiteX2" fmla="*/ 1193932 w 8140446"/>
              <a:gd name="connsiteY2" fmla="*/ 0 h 18288"/>
              <a:gd name="connsiteX3" fmla="*/ 1628089 w 8140446"/>
              <a:gd name="connsiteY3" fmla="*/ 0 h 18288"/>
              <a:gd name="connsiteX4" fmla="*/ 2225055 w 8140446"/>
              <a:gd name="connsiteY4" fmla="*/ 0 h 18288"/>
              <a:gd name="connsiteX5" fmla="*/ 3066235 w 8140446"/>
              <a:gd name="connsiteY5" fmla="*/ 0 h 18288"/>
              <a:gd name="connsiteX6" fmla="*/ 3744605 w 8140446"/>
              <a:gd name="connsiteY6" fmla="*/ 0 h 18288"/>
              <a:gd name="connsiteX7" fmla="*/ 4504380 w 8140446"/>
              <a:gd name="connsiteY7" fmla="*/ 0 h 18288"/>
              <a:gd name="connsiteX8" fmla="*/ 5101346 w 8140446"/>
              <a:gd name="connsiteY8" fmla="*/ 0 h 18288"/>
              <a:gd name="connsiteX9" fmla="*/ 5779717 w 8140446"/>
              <a:gd name="connsiteY9" fmla="*/ 0 h 18288"/>
              <a:gd name="connsiteX10" fmla="*/ 6620896 w 8140446"/>
              <a:gd name="connsiteY10" fmla="*/ 0 h 18288"/>
              <a:gd name="connsiteX11" fmla="*/ 7136458 w 8140446"/>
              <a:gd name="connsiteY11" fmla="*/ 0 h 18288"/>
              <a:gd name="connsiteX12" fmla="*/ 8140446 w 8140446"/>
              <a:gd name="connsiteY12" fmla="*/ 0 h 18288"/>
              <a:gd name="connsiteX13" fmla="*/ 8140446 w 8140446"/>
              <a:gd name="connsiteY13" fmla="*/ 18288 h 18288"/>
              <a:gd name="connsiteX14" fmla="*/ 7543480 w 8140446"/>
              <a:gd name="connsiteY14" fmla="*/ 18288 h 18288"/>
              <a:gd name="connsiteX15" fmla="*/ 7109323 w 8140446"/>
              <a:gd name="connsiteY15" fmla="*/ 18288 h 18288"/>
              <a:gd name="connsiteX16" fmla="*/ 6430952 w 8140446"/>
              <a:gd name="connsiteY16" fmla="*/ 18288 h 18288"/>
              <a:gd name="connsiteX17" fmla="*/ 5915391 w 8140446"/>
              <a:gd name="connsiteY17" fmla="*/ 18288 h 18288"/>
              <a:gd name="connsiteX18" fmla="*/ 5237020 w 8140446"/>
              <a:gd name="connsiteY18" fmla="*/ 18288 h 18288"/>
              <a:gd name="connsiteX19" fmla="*/ 4558650 w 8140446"/>
              <a:gd name="connsiteY19" fmla="*/ 18288 h 18288"/>
              <a:gd name="connsiteX20" fmla="*/ 3880279 w 8140446"/>
              <a:gd name="connsiteY20" fmla="*/ 18288 h 18288"/>
              <a:gd name="connsiteX21" fmla="*/ 3201909 w 8140446"/>
              <a:gd name="connsiteY21" fmla="*/ 18288 h 18288"/>
              <a:gd name="connsiteX22" fmla="*/ 2604943 w 8140446"/>
              <a:gd name="connsiteY22" fmla="*/ 18288 h 18288"/>
              <a:gd name="connsiteX23" fmla="*/ 1845168 w 8140446"/>
              <a:gd name="connsiteY23" fmla="*/ 18288 h 18288"/>
              <a:gd name="connsiteX24" fmla="*/ 1166797 w 8140446"/>
              <a:gd name="connsiteY24" fmla="*/ 18288 h 18288"/>
              <a:gd name="connsiteX25" fmla="*/ 0 w 8140446"/>
              <a:gd name="connsiteY25" fmla="*/ 18288 h 18288"/>
              <a:gd name="connsiteX26" fmla="*/ 0 w 8140446"/>
              <a:gd name="connsiteY26" fmla="*/ 0 h 18288"/>
              <a:gd name="connsiteX0" fmla="*/ 0 w 8140446"/>
              <a:gd name="connsiteY0" fmla="*/ 0 h 18288"/>
              <a:gd name="connsiteX1" fmla="*/ 596966 w 8140446"/>
              <a:gd name="connsiteY1" fmla="*/ 0 h 18288"/>
              <a:gd name="connsiteX2" fmla="*/ 1031123 w 8140446"/>
              <a:gd name="connsiteY2" fmla="*/ 0 h 18288"/>
              <a:gd name="connsiteX3" fmla="*/ 1872303 w 8140446"/>
              <a:gd name="connsiteY3" fmla="*/ 0 h 18288"/>
              <a:gd name="connsiteX4" fmla="*/ 2469269 w 8140446"/>
              <a:gd name="connsiteY4" fmla="*/ 0 h 18288"/>
              <a:gd name="connsiteX5" fmla="*/ 3066235 w 8140446"/>
              <a:gd name="connsiteY5" fmla="*/ 0 h 18288"/>
              <a:gd name="connsiteX6" fmla="*/ 3907414 w 8140446"/>
              <a:gd name="connsiteY6" fmla="*/ 0 h 18288"/>
              <a:gd name="connsiteX7" fmla="*/ 4422976 w 8140446"/>
              <a:gd name="connsiteY7" fmla="*/ 0 h 18288"/>
              <a:gd name="connsiteX8" fmla="*/ 5264155 w 8140446"/>
              <a:gd name="connsiteY8" fmla="*/ 0 h 18288"/>
              <a:gd name="connsiteX9" fmla="*/ 6105335 w 8140446"/>
              <a:gd name="connsiteY9" fmla="*/ 0 h 18288"/>
              <a:gd name="connsiteX10" fmla="*/ 6783705 w 8140446"/>
              <a:gd name="connsiteY10" fmla="*/ 0 h 18288"/>
              <a:gd name="connsiteX11" fmla="*/ 8140446 w 8140446"/>
              <a:gd name="connsiteY11" fmla="*/ 0 h 18288"/>
              <a:gd name="connsiteX12" fmla="*/ 8140446 w 8140446"/>
              <a:gd name="connsiteY12" fmla="*/ 18288 h 18288"/>
              <a:gd name="connsiteX13" fmla="*/ 7706289 w 8140446"/>
              <a:gd name="connsiteY13" fmla="*/ 18288 h 18288"/>
              <a:gd name="connsiteX14" fmla="*/ 6865109 w 8140446"/>
              <a:gd name="connsiteY14" fmla="*/ 18288 h 18288"/>
              <a:gd name="connsiteX15" fmla="*/ 6349548 w 8140446"/>
              <a:gd name="connsiteY15" fmla="*/ 18288 h 18288"/>
              <a:gd name="connsiteX16" fmla="*/ 5671177 w 8140446"/>
              <a:gd name="connsiteY16" fmla="*/ 18288 h 18288"/>
              <a:gd name="connsiteX17" fmla="*/ 4829998 w 8140446"/>
              <a:gd name="connsiteY17" fmla="*/ 18288 h 18288"/>
              <a:gd name="connsiteX18" fmla="*/ 4151627 w 8140446"/>
              <a:gd name="connsiteY18" fmla="*/ 18288 h 18288"/>
              <a:gd name="connsiteX19" fmla="*/ 3717470 w 8140446"/>
              <a:gd name="connsiteY19" fmla="*/ 18288 h 18288"/>
              <a:gd name="connsiteX20" fmla="*/ 3201909 w 8140446"/>
              <a:gd name="connsiteY20" fmla="*/ 18288 h 18288"/>
              <a:gd name="connsiteX21" fmla="*/ 2360729 w 8140446"/>
              <a:gd name="connsiteY21" fmla="*/ 18288 h 18288"/>
              <a:gd name="connsiteX22" fmla="*/ 1682359 w 8140446"/>
              <a:gd name="connsiteY22" fmla="*/ 18288 h 18288"/>
              <a:gd name="connsiteX23" fmla="*/ 1166797 w 8140446"/>
              <a:gd name="connsiteY23" fmla="*/ 18288 h 18288"/>
              <a:gd name="connsiteX24" fmla="*/ 0 w 8140446"/>
              <a:gd name="connsiteY24" fmla="*/ 18288 h 18288"/>
              <a:gd name="connsiteX25" fmla="*/ 0 w 8140446"/>
              <a:gd name="connsiteY2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140446" h="18288" fill="none" extrusionOk="0">
                <a:moveTo>
                  <a:pt x="0" y="0"/>
                </a:moveTo>
                <a:cubicBezTo>
                  <a:pt x="87427" y="6231"/>
                  <a:pt x="309612" y="-26324"/>
                  <a:pt x="434157" y="0"/>
                </a:cubicBezTo>
                <a:cubicBezTo>
                  <a:pt x="536972" y="29330"/>
                  <a:pt x="959392" y="28619"/>
                  <a:pt x="1193932" y="0"/>
                </a:cubicBezTo>
                <a:cubicBezTo>
                  <a:pt x="1446097" y="13819"/>
                  <a:pt x="1471680" y="7203"/>
                  <a:pt x="1628089" y="0"/>
                </a:cubicBezTo>
                <a:cubicBezTo>
                  <a:pt x="1817415" y="4047"/>
                  <a:pt x="1949536" y="-59324"/>
                  <a:pt x="2225055" y="0"/>
                </a:cubicBezTo>
                <a:cubicBezTo>
                  <a:pt x="2520490" y="18365"/>
                  <a:pt x="2717469" y="18707"/>
                  <a:pt x="3066235" y="0"/>
                </a:cubicBezTo>
                <a:cubicBezTo>
                  <a:pt x="3437075" y="3751"/>
                  <a:pt x="3408347" y="31644"/>
                  <a:pt x="3744605" y="0"/>
                </a:cubicBezTo>
                <a:cubicBezTo>
                  <a:pt x="4097249" y="-11527"/>
                  <a:pt x="4249699" y="-32555"/>
                  <a:pt x="4504380" y="0"/>
                </a:cubicBezTo>
                <a:cubicBezTo>
                  <a:pt x="4737570" y="17980"/>
                  <a:pt x="4877497" y="1006"/>
                  <a:pt x="5101346" y="0"/>
                </a:cubicBezTo>
                <a:cubicBezTo>
                  <a:pt x="5359305" y="-15330"/>
                  <a:pt x="5447195" y="7257"/>
                  <a:pt x="5779717" y="0"/>
                </a:cubicBezTo>
                <a:cubicBezTo>
                  <a:pt x="6090019" y="-17621"/>
                  <a:pt x="6273151" y="4279"/>
                  <a:pt x="6620896" y="0"/>
                </a:cubicBezTo>
                <a:cubicBezTo>
                  <a:pt x="6968586" y="34056"/>
                  <a:pt x="6990073" y="23587"/>
                  <a:pt x="7136458" y="0"/>
                </a:cubicBezTo>
                <a:cubicBezTo>
                  <a:pt x="7320575" y="20480"/>
                  <a:pt x="7847401" y="-6173"/>
                  <a:pt x="8140446" y="0"/>
                </a:cubicBezTo>
                <a:cubicBezTo>
                  <a:pt x="8139878" y="7862"/>
                  <a:pt x="8140227" y="13269"/>
                  <a:pt x="8140446" y="18288"/>
                </a:cubicBezTo>
                <a:cubicBezTo>
                  <a:pt x="7908069" y="-20636"/>
                  <a:pt x="7683037" y="21977"/>
                  <a:pt x="7543480" y="18288"/>
                </a:cubicBezTo>
                <a:cubicBezTo>
                  <a:pt x="7393752" y="10050"/>
                  <a:pt x="7221032" y="-3229"/>
                  <a:pt x="7109323" y="18288"/>
                </a:cubicBezTo>
                <a:cubicBezTo>
                  <a:pt x="7015297" y="22483"/>
                  <a:pt x="6599332" y="40899"/>
                  <a:pt x="6430952" y="18288"/>
                </a:cubicBezTo>
                <a:cubicBezTo>
                  <a:pt x="6292915" y="-34150"/>
                  <a:pt x="6142305" y="21507"/>
                  <a:pt x="5915391" y="18288"/>
                </a:cubicBezTo>
                <a:cubicBezTo>
                  <a:pt x="5682725" y="47843"/>
                  <a:pt x="5440566" y="31420"/>
                  <a:pt x="5237020" y="18288"/>
                </a:cubicBezTo>
                <a:cubicBezTo>
                  <a:pt x="5046456" y="10577"/>
                  <a:pt x="4706449" y="51976"/>
                  <a:pt x="4558650" y="18288"/>
                </a:cubicBezTo>
                <a:cubicBezTo>
                  <a:pt x="4361396" y="-987"/>
                  <a:pt x="4145362" y="-22303"/>
                  <a:pt x="3880279" y="18288"/>
                </a:cubicBezTo>
                <a:cubicBezTo>
                  <a:pt x="3610716" y="25411"/>
                  <a:pt x="3472690" y="4008"/>
                  <a:pt x="3201909" y="18288"/>
                </a:cubicBezTo>
                <a:cubicBezTo>
                  <a:pt x="2913595" y="35097"/>
                  <a:pt x="2753317" y="-1149"/>
                  <a:pt x="2604943" y="18288"/>
                </a:cubicBezTo>
                <a:cubicBezTo>
                  <a:pt x="2450130" y="36989"/>
                  <a:pt x="1974183" y="40159"/>
                  <a:pt x="1845168" y="18288"/>
                </a:cubicBezTo>
                <a:cubicBezTo>
                  <a:pt x="1677929" y="220"/>
                  <a:pt x="1378098" y="-772"/>
                  <a:pt x="1166797" y="18288"/>
                </a:cubicBezTo>
                <a:cubicBezTo>
                  <a:pt x="921150" y="53277"/>
                  <a:pt x="327457" y="47297"/>
                  <a:pt x="0" y="18288"/>
                </a:cubicBezTo>
                <a:cubicBezTo>
                  <a:pt x="-589" y="13471"/>
                  <a:pt x="-474" y="7409"/>
                  <a:pt x="0" y="0"/>
                </a:cubicBezTo>
                <a:close/>
              </a:path>
              <a:path w="8140446" h="18288" stroke="0" extrusionOk="0">
                <a:moveTo>
                  <a:pt x="0" y="0"/>
                </a:moveTo>
                <a:cubicBezTo>
                  <a:pt x="136968" y="-25482"/>
                  <a:pt x="379786" y="11224"/>
                  <a:pt x="596966" y="0"/>
                </a:cubicBezTo>
                <a:cubicBezTo>
                  <a:pt x="815878" y="-21223"/>
                  <a:pt x="832062" y="11868"/>
                  <a:pt x="1031123" y="0"/>
                </a:cubicBezTo>
                <a:cubicBezTo>
                  <a:pt x="1256800" y="-30738"/>
                  <a:pt x="1658090" y="-20345"/>
                  <a:pt x="1872303" y="0"/>
                </a:cubicBezTo>
                <a:cubicBezTo>
                  <a:pt x="2115604" y="28431"/>
                  <a:pt x="2277865" y="-40642"/>
                  <a:pt x="2469269" y="0"/>
                </a:cubicBezTo>
                <a:cubicBezTo>
                  <a:pt x="2679731" y="25919"/>
                  <a:pt x="2788602" y="-6498"/>
                  <a:pt x="3066235" y="0"/>
                </a:cubicBezTo>
                <a:cubicBezTo>
                  <a:pt x="3325663" y="-14487"/>
                  <a:pt x="3706561" y="67517"/>
                  <a:pt x="3907414" y="0"/>
                </a:cubicBezTo>
                <a:cubicBezTo>
                  <a:pt x="4127229" y="-37113"/>
                  <a:pt x="4179037" y="-8167"/>
                  <a:pt x="4422976" y="0"/>
                </a:cubicBezTo>
                <a:cubicBezTo>
                  <a:pt x="4683575" y="-28486"/>
                  <a:pt x="5055803" y="-13799"/>
                  <a:pt x="5264155" y="0"/>
                </a:cubicBezTo>
                <a:cubicBezTo>
                  <a:pt x="5513566" y="14315"/>
                  <a:pt x="5735215" y="2768"/>
                  <a:pt x="6105335" y="0"/>
                </a:cubicBezTo>
                <a:cubicBezTo>
                  <a:pt x="6510913" y="-12587"/>
                  <a:pt x="6456171" y="3247"/>
                  <a:pt x="6783705" y="0"/>
                </a:cubicBezTo>
                <a:cubicBezTo>
                  <a:pt x="7057099" y="-15461"/>
                  <a:pt x="7592067" y="5384"/>
                  <a:pt x="8140446" y="0"/>
                </a:cubicBezTo>
                <a:cubicBezTo>
                  <a:pt x="8140452" y="8597"/>
                  <a:pt x="8141122" y="9732"/>
                  <a:pt x="8140446" y="18288"/>
                </a:cubicBezTo>
                <a:cubicBezTo>
                  <a:pt x="7961834" y="8406"/>
                  <a:pt x="7874097" y="10350"/>
                  <a:pt x="7706289" y="18288"/>
                </a:cubicBezTo>
                <a:cubicBezTo>
                  <a:pt x="7582508" y="-14920"/>
                  <a:pt x="7179551" y="-33111"/>
                  <a:pt x="6865109" y="18288"/>
                </a:cubicBezTo>
                <a:cubicBezTo>
                  <a:pt x="6583382" y="24117"/>
                  <a:pt x="6525821" y="36696"/>
                  <a:pt x="6349548" y="18288"/>
                </a:cubicBezTo>
                <a:cubicBezTo>
                  <a:pt x="6209953" y="10881"/>
                  <a:pt x="5959707" y="-47828"/>
                  <a:pt x="5671177" y="18288"/>
                </a:cubicBezTo>
                <a:cubicBezTo>
                  <a:pt x="5387744" y="29809"/>
                  <a:pt x="5228514" y="101507"/>
                  <a:pt x="4829998" y="18288"/>
                </a:cubicBezTo>
                <a:cubicBezTo>
                  <a:pt x="4415646" y="-28596"/>
                  <a:pt x="4343809" y="28954"/>
                  <a:pt x="4151627" y="18288"/>
                </a:cubicBezTo>
                <a:cubicBezTo>
                  <a:pt x="3950673" y="-9796"/>
                  <a:pt x="3879947" y="41143"/>
                  <a:pt x="3717470" y="18288"/>
                </a:cubicBezTo>
                <a:cubicBezTo>
                  <a:pt x="3558660" y="10110"/>
                  <a:pt x="3468854" y="29375"/>
                  <a:pt x="3201909" y="18288"/>
                </a:cubicBezTo>
                <a:cubicBezTo>
                  <a:pt x="2965673" y="10505"/>
                  <a:pt x="2568327" y="22116"/>
                  <a:pt x="2360729" y="18288"/>
                </a:cubicBezTo>
                <a:cubicBezTo>
                  <a:pt x="2171885" y="49144"/>
                  <a:pt x="1923258" y="16020"/>
                  <a:pt x="1682359" y="18288"/>
                </a:cubicBezTo>
                <a:cubicBezTo>
                  <a:pt x="1430698" y="-2378"/>
                  <a:pt x="1324229" y="-1751"/>
                  <a:pt x="1166797" y="18288"/>
                </a:cubicBezTo>
                <a:cubicBezTo>
                  <a:pt x="1001390" y="41795"/>
                  <a:pt x="324313" y="57964"/>
                  <a:pt x="0" y="18288"/>
                </a:cubicBezTo>
                <a:cubicBezTo>
                  <a:pt x="285" y="13135"/>
                  <a:pt x="532" y="5956"/>
                  <a:pt x="0" y="0"/>
                </a:cubicBezTo>
                <a:close/>
              </a:path>
              <a:path w="8140446" h="18288" fill="none" stroke="0" extrusionOk="0">
                <a:moveTo>
                  <a:pt x="0" y="0"/>
                </a:moveTo>
                <a:cubicBezTo>
                  <a:pt x="69532" y="-6557"/>
                  <a:pt x="264219" y="3919"/>
                  <a:pt x="434157" y="0"/>
                </a:cubicBezTo>
                <a:cubicBezTo>
                  <a:pt x="600013" y="9090"/>
                  <a:pt x="921449" y="-13478"/>
                  <a:pt x="1193932" y="0"/>
                </a:cubicBezTo>
                <a:cubicBezTo>
                  <a:pt x="1443592" y="14844"/>
                  <a:pt x="1471188" y="10722"/>
                  <a:pt x="1628089" y="0"/>
                </a:cubicBezTo>
                <a:cubicBezTo>
                  <a:pt x="1750006" y="-24149"/>
                  <a:pt x="1967480" y="-14904"/>
                  <a:pt x="2225055" y="0"/>
                </a:cubicBezTo>
                <a:cubicBezTo>
                  <a:pt x="2503918" y="19247"/>
                  <a:pt x="2709263" y="-16351"/>
                  <a:pt x="3066235" y="0"/>
                </a:cubicBezTo>
                <a:cubicBezTo>
                  <a:pt x="3429723" y="-1627"/>
                  <a:pt x="3399401" y="30976"/>
                  <a:pt x="3744605" y="0"/>
                </a:cubicBezTo>
                <a:cubicBezTo>
                  <a:pt x="4081920" y="-40602"/>
                  <a:pt x="4258272" y="-2441"/>
                  <a:pt x="4504380" y="0"/>
                </a:cubicBezTo>
                <a:cubicBezTo>
                  <a:pt x="4760039" y="21121"/>
                  <a:pt x="4866555" y="-1351"/>
                  <a:pt x="5101346" y="0"/>
                </a:cubicBezTo>
                <a:cubicBezTo>
                  <a:pt x="5336279" y="1859"/>
                  <a:pt x="5465100" y="30801"/>
                  <a:pt x="5779717" y="0"/>
                </a:cubicBezTo>
                <a:cubicBezTo>
                  <a:pt x="6117018" y="-2879"/>
                  <a:pt x="6273497" y="-5002"/>
                  <a:pt x="6620896" y="0"/>
                </a:cubicBezTo>
                <a:cubicBezTo>
                  <a:pt x="6972306" y="38666"/>
                  <a:pt x="6992056" y="28334"/>
                  <a:pt x="7136458" y="0"/>
                </a:cubicBezTo>
                <a:cubicBezTo>
                  <a:pt x="7325567" y="-61201"/>
                  <a:pt x="7766555" y="-88399"/>
                  <a:pt x="8140446" y="0"/>
                </a:cubicBezTo>
                <a:cubicBezTo>
                  <a:pt x="8140031" y="7748"/>
                  <a:pt x="8139515" y="13015"/>
                  <a:pt x="8140446" y="18288"/>
                </a:cubicBezTo>
                <a:cubicBezTo>
                  <a:pt x="7892673" y="-4012"/>
                  <a:pt x="7668025" y="650"/>
                  <a:pt x="7543480" y="18288"/>
                </a:cubicBezTo>
                <a:cubicBezTo>
                  <a:pt x="7406710" y="-3467"/>
                  <a:pt x="7207646" y="8893"/>
                  <a:pt x="7109323" y="18288"/>
                </a:cubicBezTo>
                <a:cubicBezTo>
                  <a:pt x="6993037" y="49011"/>
                  <a:pt x="6598723" y="59405"/>
                  <a:pt x="6430952" y="18288"/>
                </a:cubicBezTo>
                <a:cubicBezTo>
                  <a:pt x="6284771" y="15315"/>
                  <a:pt x="6162730" y="20350"/>
                  <a:pt x="5915391" y="18288"/>
                </a:cubicBezTo>
                <a:cubicBezTo>
                  <a:pt x="5684668" y="13603"/>
                  <a:pt x="5422852" y="53618"/>
                  <a:pt x="5237020" y="18288"/>
                </a:cubicBezTo>
                <a:cubicBezTo>
                  <a:pt x="5035482" y="26296"/>
                  <a:pt x="4719808" y="55145"/>
                  <a:pt x="4558650" y="18288"/>
                </a:cubicBezTo>
                <a:cubicBezTo>
                  <a:pt x="4375169" y="-35587"/>
                  <a:pt x="4137553" y="12086"/>
                  <a:pt x="3880279" y="18288"/>
                </a:cubicBezTo>
                <a:cubicBezTo>
                  <a:pt x="3624533" y="32648"/>
                  <a:pt x="3467387" y="6480"/>
                  <a:pt x="3201909" y="18288"/>
                </a:cubicBezTo>
                <a:cubicBezTo>
                  <a:pt x="2918126" y="73342"/>
                  <a:pt x="2717830" y="-17156"/>
                  <a:pt x="2604943" y="18288"/>
                </a:cubicBezTo>
                <a:cubicBezTo>
                  <a:pt x="2496133" y="44525"/>
                  <a:pt x="2003915" y="18254"/>
                  <a:pt x="1845168" y="18288"/>
                </a:cubicBezTo>
                <a:cubicBezTo>
                  <a:pt x="1694518" y="14989"/>
                  <a:pt x="1344959" y="44188"/>
                  <a:pt x="1166797" y="18288"/>
                </a:cubicBezTo>
                <a:cubicBezTo>
                  <a:pt x="935925" y="69451"/>
                  <a:pt x="319712" y="-63972"/>
                  <a:pt x="0" y="18288"/>
                </a:cubicBezTo>
                <a:cubicBezTo>
                  <a:pt x="1307" y="12414"/>
                  <a:pt x="-32" y="57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140446"/>
                      <a:gd name="connsiteY0" fmla="*/ 0 h 18288"/>
                      <a:gd name="connsiteX1" fmla="*/ 434157 w 8140446"/>
                      <a:gd name="connsiteY1" fmla="*/ 0 h 18288"/>
                      <a:gd name="connsiteX2" fmla="*/ 1193932 w 8140446"/>
                      <a:gd name="connsiteY2" fmla="*/ 0 h 18288"/>
                      <a:gd name="connsiteX3" fmla="*/ 1628089 w 8140446"/>
                      <a:gd name="connsiteY3" fmla="*/ 0 h 18288"/>
                      <a:gd name="connsiteX4" fmla="*/ 2225055 w 8140446"/>
                      <a:gd name="connsiteY4" fmla="*/ 0 h 18288"/>
                      <a:gd name="connsiteX5" fmla="*/ 3066235 w 8140446"/>
                      <a:gd name="connsiteY5" fmla="*/ 0 h 18288"/>
                      <a:gd name="connsiteX6" fmla="*/ 3744605 w 8140446"/>
                      <a:gd name="connsiteY6" fmla="*/ 0 h 18288"/>
                      <a:gd name="connsiteX7" fmla="*/ 4504380 w 8140446"/>
                      <a:gd name="connsiteY7" fmla="*/ 0 h 18288"/>
                      <a:gd name="connsiteX8" fmla="*/ 5101346 w 8140446"/>
                      <a:gd name="connsiteY8" fmla="*/ 0 h 18288"/>
                      <a:gd name="connsiteX9" fmla="*/ 5779717 w 8140446"/>
                      <a:gd name="connsiteY9" fmla="*/ 0 h 18288"/>
                      <a:gd name="connsiteX10" fmla="*/ 6620896 w 8140446"/>
                      <a:gd name="connsiteY10" fmla="*/ 0 h 18288"/>
                      <a:gd name="connsiteX11" fmla="*/ 7136458 w 8140446"/>
                      <a:gd name="connsiteY11" fmla="*/ 0 h 18288"/>
                      <a:gd name="connsiteX12" fmla="*/ 8140446 w 8140446"/>
                      <a:gd name="connsiteY12" fmla="*/ 0 h 18288"/>
                      <a:gd name="connsiteX13" fmla="*/ 8140446 w 8140446"/>
                      <a:gd name="connsiteY13" fmla="*/ 18288 h 18288"/>
                      <a:gd name="connsiteX14" fmla="*/ 7543480 w 8140446"/>
                      <a:gd name="connsiteY14" fmla="*/ 18288 h 18288"/>
                      <a:gd name="connsiteX15" fmla="*/ 7109323 w 8140446"/>
                      <a:gd name="connsiteY15" fmla="*/ 18288 h 18288"/>
                      <a:gd name="connsiteX16" fmla="*/ 6430952 w 8140446"/>
                      <a:gd name="connsiteY16" fmla="*/ 18288 h 18288"/>
                      <a:gd name="connsiteX17" fmla="*/ 5915391 w 8140446"/>
                      <a:gd name="connsiteY17" fmla="*/ 18288 h 18288"/>
                      <a:gd name="connsiteX18" fmla="*/ 5237020 w 8140446"/>
                      <a:gd name="connsiteY18" fmla="*/ 18288 h 18288"/>
                      <a:gd name="connsiteX19" fmla="*/ 4558650 w 8140446"/>
                      <a:gd name="connsiteY19" fmla="*/ 18288 h 18288"/>
                      <a:gd name="connsiteX20" fmla="*/ 3880279 w 8140446"/>
                      <a:gd name="connsiteY20" fmla="*/ 18288 h 18288"/>
                      <a:gd name="connsiteX21" fmla="*/ 3201909 w 8140446"/>
                      <a:gd name="connsiteY21" fmla="*/ 18288 h 18288"/>
                      <a:gd name="connsiteX22" fmla="*/ 2604943 w 8140446"/>
                      <a:gd name="connsiteY22" fmla="*/ 18288 h 18288"/>
                      <a:gd name="connsiteX23" fmla="*/ 1845168 w 8140446"/>
                      <a:gd name="connsiteY23" fmla="*/ 18288 h 18288"/>
                      <a:gd name="connsiteX24" fmla="*/ 1166797 w 8140446"/>
                      <a:gd name="connsiteY24" fmla="*/ 18288 h 18288"/>
                      <a:gd name="connsiteX25" fmla="*/ 0 w 8140446"/>
                      <a:gd name="connsiteY25" fmla="*/ 18288 h 18288"/>
                      <a:gd name="connsiteX26" fmla="*/ 0 w 8140446"/>
                      <a:gd name="connsiteY26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8140446" h="18288" fill="none" extrusionOk="0">
                        <a:moveTo>
                          <a:pt x="0" y="0"/>
                        </a:moveTo>
                        <a:cubicBezTo>
                          <a:pt x="94920" y="9103"/>
                          <a:pt x="287892" y="-4966"/>
                          <a:pt x="434157" y="0"/>
                        </a:cubicBezTo>
                        <a:cubicBezTo>
                          <a:pt x="580422" y="4966"/>
                          <a:pt x="943595" y="-14182"/>
                          <a:pt x="1193932" y="0"/>
                        </a:cubicBezTo>
                        <a:cubicBezTo>
                          <a:pt x="1444270" y="14182"/>
                          <a:pt x="1472129" y="5523"/>
                          <a:pt x="1628089" y="0"/>
                        </a:cubicBezTo>
                        <a:cubicBezTo>
                          <a:pt x="1784049" y="-5523"/>
                          <a:pt x="1962419" y="-17322"/>
                          <a:pt x="2225055" y="0"/>
                        </a:cubicBezTo>
                        <a:cubicBezTo>
                          <a:pt x="2487691" y="17322"/>
                          <a:pt x="2700681" y="1311"/>
                          <a:pt x="3066235" y="0"/>
                        </a:cubicBezTo>
                        <a:cubicBezTo>
                          <a:pt x="3431789" y="-1311"/>
                          <a:pt x="3405662" y="25081"/>
                          <a:pt x="3744605" y="0"/>
                        </a:cubicBezTo>
                        <a:cubicBezTo>
                          <a:pt x="4083548" y="-25081"/>
                          <a:pt x="4265111" y="-11945"/>
                          <a:pt x="4504380" y="0"/>
                        </a:cubicBezTo>
                        <a:cubicBezTo>
                          <a:pt x="4743649" y="11945"/>
                          <a:pt x="4860394" y="-2832"/>
                          <a:pt x="5101346" y="0"/>
                        </a:cubicBezTo>
                        <a:cubicBezTo>
                          <a:pt x="5342298" y="2832"/>
                          <a:pt x="5456387" y="23676"/>
                          <a:pt x="5779717" y="0"/>
                        </a:cubicBezTo>
                        <a:cubicBezTo>
                          <a:pt x="6103047" y="-23676"/>
                          <a:pt x="6270379" y="-37291"/>
                          <a:pt x="6620896" y="0"/>
                        </a:cubicBezTo>
                        <a:cubicBezTo>
                          <a:pt x="6971413" y="37291"/>
                          <a:pt x="6989068" y="24674"/>
                          <a:pt x="7136458" y="0"/>
                        </a:cubicBezTo>
                        <a:cubicBezTo>
                          <a:pt x="7283848" y="-24674"/>
                          <a:pt x="7752532" y="-22436"/>
                          <a:pt x="8140446" y="0"/>
                        </a:cubicBezTo>
                        <a:cubicBezTo>
                          <a:pt x="8140314" y="7702"/>
                          <a:pt x="8140234" y="13511"/>
                          <a:pt x="8140446" y="18288"/>
                        </a:cubicBezTo>
                        <a:cubicBezTo>
                          <a:pt x="7906329" y="-3043"/>
                          <a:pt x="7681180" y="27465"/>
                          <a:pt x="7543480" y="18288"/>
                        </a:cubicBezTo>
                        <a:cubicBezTo>
                          <a:pt x="7405780" y="9111"/>
                          <a:pt x="7216607" y="3660"/>
                          <a:pt x="7109323" y="18288"/>
                        </a:cubicBezTo>
                        <a:cubicBezTo>
                          <a:pt x="7002039" y="32916"/>
                          <a:pt x="6576231" y="42692"/>
                          <a:pt x="6430952" y="18288"/>
                        </a:cubicBezTo>
                        <a:cubicBezTo>
                          <a:pt x="6285673" y="-6116"/>
                          <a:pt x="6138840" y="34521"/>
                          <a:pt x="5915391" y="18288"/>
                        </a:cubicBezTo>
                        <a:cubicBezTo>
                          <a:pt x="5691942" y="2055"/>
                          <a:pt x="5459460" y="51666"/>
                          <a:pt x="5237020" y="18288"/>
                        </a:cubicBezTo>
                        <a:cubicBezTo>
                          <a:pt x="5014580" y="-15090"/>
                          <a:pt x="4747677" y="40449"/>
                          <a:pt x="4558650" y="18288"/>
                        </a:cubicBezTo>
                        <a:cubicBezTo>
                          <a:pt x="4369623" y="-3873"/>
                          <a:pt x="4146061" y="12568"/>
                          <a:pt x="3880279" y="18288"/>
                        </a:cubicBezTo>
                        <a:cubicBezTo>
                          <a:pt x="3614497" y="24008"/>
                          <a:pt x="3473808" y="-12908"/>
                          <a:pt x="3201909" y="18288"/>
                        </a:cubicBezTo>
                        <a:cubicBezTo>
                          <a:pt x="2930010" y="49484"/>
                          <a:pt x="2728175" y="-3430"/>
                          <a:pt x="2604943" y="18288"/>
                        </a:cubicBezTo>
                        <a:cubicBezTo>
                          <a:pt x="2481711" y="40006"/>
                          <a:pt x="2004334" y="26952"/>
                          <a:pt x="1845168" y="18288"/>
                        </a:cubicBezTo>
                        <a:cubicBezTo>
                          <a:pt x="1686003" y="9624"/>
                          <a:pt x="1375070" y="37580"/>
                          <a:pt x="1166797" y="18288"/>
                        </a:cubicBezTo>
                        <a:cubicBezTo>
                          <a:pt x="958524" y="-1004"/>
                          <a:pt x="342846" y="8880"/>
                          <a:pt x="0" y="18288"/>
                        </a:cubicBezTo>
                        <a:cubicBezTo>
                          <a:pt x="129" y="13298"/>
                          <a:pt x="-675" y="6857"/>
                          <a:pt x="0" y="0"/>
                        </a:cubicBezTo>
                        <a:close/>
                      </a:path>
                      <a:path w="8140446" h="18288" stroke="0" extrusionOk="0">
                        <a:moveTo>
                          <a:pt x="0" y="0"/>
                        </a:moveTo>
                        <a:cubicBezTo>
                          <a:pt x="142435" y="-24533"/>
                          <a:pt x="380026" y="17447"/>
                          <a:pt x="596966" y="0"/>
                        </a:cubicBezTo>
                        <a:cubicBezTo>
                          <a:pt x="813906" y="-17447"/>
                          <a:pt x="830530" y="13462"/>
                          <a:pt x="1031123" y="0"/>
                        </a:cubicBezTo>
                        <a:cubicBezTo>
                          <a:pt x="1231716" y="-13462"/>
                          <a:pt x="1634038" y="0"/>
                          <a:pt x="1872303" y="0"/>
                        </a:cubicBezTo>
                        <a:cubicBezTo>
                          <a:pt x="2110568" y="0"/>
                          <a:pt x="2261934" y="-25727"/>
                          <a:pt x="2469269" y="0"/>
                        </a:cubicBezTo>
                        <a:cubicBezTo>
                          <a:pt x="2676604" y="25727"/>
                          <a:pt x="2790440" y="16284"/>
                          <a:pt x="3066235" y="0"/>
                        </a:cubicBezTo>
                        <a:cubicBezTo>
                          <a:pt x="3342030" y="-16284"/>
                          <a:pt x="3685603" y="41976"/>
                          <a:pt x="3907414" y="0"/>
                        </a:cubicBezTo>
                        <a:cubicBezTo>
                          <a:pt x="4129225" y="-41976"/>
                          <a:pt x="4177416" y="-7598"/>
                          <a:pt x="4422976" y="0"/>
                        </a:cubicBezTo>
                        <a:cubicBezTo>
                          <a:pt x="4668536" y="7598"/>
                          <a:pt x="5023499" y="-28058"/>
                          <a:pt x="5264155" y="0"/>
                        </a:cubicBezTo>
                        <a:cubicBezTo>
                          <a:pt x="5504811" y="28058"/>
                          <a:pt x="5703675" y="13288"/>
                          <a:pt x="6105335" y="0"/>
                        </a:cubicBezTo>
                        <a:cubicBezTo>
                          <a:pt x="6506995" y="-13288"/>
                          <a:pt x="6455516" y="-5124"/>
                          <a:pt x="6783705" y="0"/>
                        </a:cubicBezTo>
                        <a:cubicBezTo>
                          <a:pt x="7111894" y="5124"/>
                          <a:pt x="7512856" y="10604"/>
                          <a:pt x="8140446" y="0"/>
                        </a:cubicBezTo>
                        <a:cubicBezTo>
                          <a:pt x="8140458" y="8833"/>
                          <a:pt x="8140986" y="9830"/>
                          <a:pt x="8140446" y="18288"/>
                        </a:cubicBezTo>
                        <a:cubicBezTo>
                          <a:pt x="7959314" y="3345"/>
                          <a:pt x="7870113" y="10437"/>
                          <a:pt x="7706289" y="18288"/>
                        </a:cubicBezTo>
                        <a:cubicBezTo>
                          <a:pt x="7542465" y="26139"/>
                          <a:pt x="7157940" y="17482"/>
                          <a:pt x="6865109" y="18288"/>
                        </a:cubicBezTo>
                        <a:cubicBezTo>
                          <a:pt x="6572278" y="19094"/>
                          <a:pt x="6524256" y="38051"/>
                          <a:pt x="6349548" y="18288"/>
                        </a:cubicBezTo>
                        <a:cubicBezTo>
                          <a:pt x="6174840" y="-1475"/>
                          <a:pt x="5951624" y="174"/>
                          <a:pt x="5671177" y="18288"/>
                        </a:cubicBezTo>
                        <a:cubicBezTo>
                          <a:pt x="5390730" y="36402"/>
                          <a:pt x="5222992" y="60058"/>
                          <a:pt x="4829998" y="18288"/>
                        </a:cubicBezTo>
                        <a:cubicBezTo>
                          <a:pt x="4437004" y="-23482"/>
                          <a:pt x="4344181" y="39087"/>
                          <a:pt x="4151627" y="18288"/>
                        </a:cubicBezTo>
                        <a:cubicBezTo>
                          <a:pt x="3959073" y="-2511"/>
                          <a:pt x="3886970" y="32875"/>
                          <a:pt x="3717470" y="18288"/>
                        </a:cubicBezTo>
                        <a:cubicBezTo>
                          <a:pt x="3547970" y="3701"/>
                          <a:pt x="3451521" y="31872"/>
                          <a:pt x="3201909" y="18288"/>
                        </a:cubicBezTo>
                        <a:cubicBezTo>
                          <a:pt x="2952297" y="4704"/>
                          <a:pt x="2543413" y="6029"/>
                          <a:pt x="2360729" y="18288"/>
                        </a:cubicBezTo>
                        <a:cubicBezTo>
                          <a:pt x="2178045" y="30547"/>
                          <a:pt x="1906056" y="25847"/>
                          <a:pt x="1682359" y="18288"/>
                        </a:cubicBezTo>
                        <a:cubicBezTo>
                          <a:pt x="1458662" y="10730"/>
                          <a:pt x="1330405" y="8046"/>
                          <a:pt x="1166797" y="18288"/>
                        </a:cubicBezTo>
                        <a:cubicBezTo>
                          <a:pt x="1003189" y="28530"/>
                          <a:pt x="278098" y="19533"/>
                          <a:pt x="0" y="18288"/>
                        </a:cubicBezTo>
                        <a:cubicBezTo>
                          <a:pt x="74" y="14054"/>
                          <a:pt x="-46" y="69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561416"/>
            <a:ext cx="7886700" cy="4251960"/>
          </a:xfrm>
        </p:spPr>
        <p:txBody>
          <a:bodyPr>
            <a:normAutofit/>
          </a:bodyPr>
          <a:lstStyle/>
          <a:p>
            <a:r>
              <a:rPr lang="en-GB" sz="3200" dirty="0"/>
              <a:t>Government statistics</a:t>
            </a:r>
          </a:p>
          <a:p>
            <a:r>
              <a:rPr lang="en-GB" sz="3200" dirty="0"/>
              <a:t>National economic statistics</a:t>
            </a:r>
          </a:p>
          <a:p>
            <a:r>
              <a:rPr lang="en-GB" sz="3200" dirty="0"/>
              <a:t>Global statistics</a:t>
            </a:r>
          </a:p>
          <a:p>
            <a:r>
              <a:rPr lang="en-GB" sz="3200" dirty="0"/>
              <a:t>Environmental factors</a:t>
            </a:r>
          </a:p>
          <a:p>
            <a:r>
              <a:rPr lang="en-GB" sz="3200" dirty="0"/>
              <a:t>Academic research and articles</a:t>
            </a:r>
          </a:p>
        </p:txBody>
      </p:sp>
    </p:spTree>
    <p:extLst>
      <p:ext uri="{BB962C8B-B14F-4D97-AF65-F5344CB8AC3E}">
        <p14:creationId xmlns:p14="http://schemas.microsoft.com/office/powerpoint/2010/main" val="207651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D9817-5793-4EA1-8D3F-7533FE6E0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Reliability &amp; Validity of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6D372-8AC0-4B8F-BAA2-4E224ED91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You are required to comment on the reliability &amp; validity of data. The two can’t be merged and must be discussed separately – they are two different concepts:</a:t>
            </a:r>
          </a:p>
          <a:p>
            <a:pPr marL="0" indent="0">
              <a:buNone/>
            </a:pPr>
            <a:endParaRPr lang="en-GB" dirty="0"/>
          </a:p>
          <a:p>
            <a:pPr lvl="0"/>
            <a:r>
              <a:rPr lang="en-GB" b="1" dirty="0"/>
              <a:t>Validity </a:t>
            </a:r>
            <a:r>
              <a:rPr lang="en-GB" dirty="0"/>
              <a:t>– is it the right info to use for the c/s  (primary research may not be).</a:t>
            </a:r>
          </a:p>
          <a:p>
            <a:pPr lvl="0"/>
            <a:r>
              <a:rPr lang="en-GB" b="1" dirty="0"/>
              <a:t>Reliability</a:t>
            </a:r>
            <a:r>
              <a:rPr lang="en-GB" dirty="0"/>
              <a:t> – can you trust the data?</a:t>
            </a:r>
          </a:p>
          <a:p>
            <a:pPr lvl="0"/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You should assess and comment on the reliability and validity of the data throughout and not just one paragraph at the end.</a:t>
            </a:r>
          </a:p>
          <a:p>
            <a:pPr marL="0" lv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23611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D9817-5793-4EA1-8D3F-7533FE6E0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Research write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6D372-8AC0-4B8F-BAA2-4E224ED91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b="1" dirty="0"/>
              <a:t>You should assess and comment on the reliability and validity of the data throughout and not just one paragraph at the end.</a:t>
            </a:r>
          </a:p>
          <a:p>
            <a:pPr lvl="1"/>
            <a:r>
              <a:rPr lang="en-GB" dirty="0"/>
              <a:t>Every time you mention a new piece of research it should be in a new paragraph</a:t>
            </a:r>
          </a:p>
          <a:p>
            <a:pPr lvl="1"/>
            <a:r>
              <a:rPr lang="en-GB" dirty="0"/>
              <a:t>You should address the following:</a:t>
            </a:r>
          </a:p>
          <a:p>
            <a:pPr marL="1143000" lvl="2" indent="-2286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the fact is</a:t>
            </a:r>
          </a:p>
          <a:p>
            <a:pPr marL="1143000" lvl="2" indent="-2286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does the fact tell us/mean/what is its significance?</a:t>
            </a:r>
          </a:p>
          <a:p>
            <a:pPr marL="1143000" lvl="2" indent="-2286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can it be used – link to the case study</a:t>
            </a:r>
          </a:p>
          <a:p>
            <a:pPr marL="1143000" lvl="2" indent="-2286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that fact providing an opportunity or threat?</a:t>
            </a:r>
          </a:p>
          <a:p>
            <a:pPr marL="685800" lvl="2" indent="0">
              <a:buNone/>
            </a:pPr>
            <a:endParaRPr lang="en-GB" dirty="0"/>
          </a:p>
          <a:p>
            <a:pPr lvl="1"/>
            <a:r>
              <a:rPr lang="en-GB" dirty="0"/>
              <a:t>Then analyse the reliability/validity. Ask yourself can I trust the data? Is it the right information to make a decision on.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0611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8001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264936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548640"/>
            <a:ext cx="2700645" cy="5431536"/>
          </a:xfrm>
        </p:spPr>
        <p:txBody>
          <a:bodyPr>
            <a:normAutofit/>
          </a:bodyPr>
          <a:lstStyle/>
          <a:p>
            <a:r>
              <a:rPr lang="en-GB" sz="4700" b="1"/>
              <a:t>What is Market Research?</a:t>
            </a:r>
            <a:endParaRPr lang="en-GB" sz="4700"/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47917" y="3261001"/>
            <a:ext cx="4480560" cy="13716"/>
          </a:xfrm>
          <a:custGeom>
            <a:avLst/>
            <a:gdLst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651406 w 4480560"/>
              <a:gd name="connsiteY3" fmla="*/ 0 h 13716"/>
              <a:gd name="connsiteX4" fmla="*/ 2336292 w 4480560"/>
              <a:gd name="connsiteY4" fmla="*/ 0 h 13716"/>
              <a:gd name="connsiteX5" fmla="*/ 2931566 w 4480560"/>
              <a:gd name="connsiteY5" fmla="*/ 0 h 13716"/>
              <a:gd name="connsiteX6" fmla="*/ 3482035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840480 w 4480560"/>
              <a:gd name="connsiteY9" fmla="*/ 13716 h 13716"/>
              <a:gd name="connsiteX10" fmla="*/ 3290011 w 4480560"/>
              <a:gd name="connsiteY10" fmla="*/ 13716 h 13716"/>
              <a:gd name="connsiteX11" fmla="*/ 2560320 w 4480560"/>
              <a:gd name="connsiteY11" fmla="*/ 13716 h 13716"/>
              <a:gd name="connsiteX12" fmla="*/ 1965046 w 4480560"/>
              <a:gd name="connsiteY12" fmla="*/ 13716 h 13716"/>
              <a:gd name="connsiteX13" fmla="*/ 1459382 w 4480560"/>
              <a:gd name="connsiteY13" fmla="*/ 13716 h 13716"/>
              <a:gd name="connsiteX14" fmla="*/ 774497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830629 w 4480560"/>
              <a:gd name="connsiteY3" fmla="*/ 0 h 13716"/>
              <a:gd name="connsiteX4" fmla="*/ 2425903 w 4480560"/>
              <a:gd name="connsiteY4" fmla="*/ 0 h 13716"/>
              <a:gd name="connsiteX5" fmla="*/ 3021178 w 4480560"/>
              <a:gd name="connsiteY5" fmla="*/ 0 h 13716"/>
              <a:gd name="connsiteX6" fmla="*/ 3750869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930091 w 4480560"/>
              <a:gd name="connsiteY9" fmla="*/ 13716 h 13716"/>
              <a:gd name="connsiteX10" fmla="*/ 3290011 w 4480560"/>
              <a:gd name="connsiteY10" fmla="*/ 13716 h 13716"/>
              <a:gd name="connsiteX11" fmla="*/ 2649931 w 4480560"/>
              <a:gd name="connsiteY11" fmla="*/ 13716 h 13716"/>
              <a:gd name="connsiteX12" fmla="*/ 2054657 w 4480560"/>
              <a:gd name="connsiteY12" fmla="*/ 13716 h 13716"/>
              <a:gd name="connsiteX13" fmla="*/ 1324966 w 4480560"/>
              <a:gd name="connsiteY13" fmla="*/ 13716 h 13716"/>
              <a:gd name="connsiteX14" fmla="*/ 595274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3716" fill="none" extrusionOk="0">
                <a:moveTo>
                  <a:pt x="0" y="0"/>
                </a:moveTo>
                <a:cubicBezTo>
                  <a:pt x="267574" y="14606"/>
                  <a:pt x="338605" y="-40"/>
                  <a:pt x="595274" y="0"/>
                </a:cubicBezTo>
                <a:cubicBezTo>
                  <a:pt x="856171" y="-2198"/>
                  <a:pt x="863435" y="-13333"/>
                  <a:pt x="1100938" y="0"/>
                </a:cubicBezTo>
                <a:cubicBezTo>
                  <a:pt x="1340270" y="17713"/>
                  <a:pt x="1418448" y="-18893"/>
                  <a:pt x="1651406" y="0"/>
                </a:cubicBezTo>
                <a:cubicBezTo>
                  <a:pt x="1875387" y="1627"/>
                  <a:pt x="2153037" y="22688"/>
                  <a:pt x="2336292" y="0"/>
                </a:cubicBezTo>
                <a:cubicBezTo>
                  <a:pt x="2522206" y="-4211"/>
                  <a:pt x="2718333" y="34959"/>
                  <a:pt x="2931566" y="0"/>
                </a:cubicBezTo>
                <a:cubicBezTo>
                  <a:pt x="3137043" y="-17106"/>
                  <a:pt x="3304331" y="1415"/>
                  <a:pt x="3482035" y="0"/>
                </a:cubicBezTo>
                <a:cubicBezTo>
                  <a:pt x="3649837" y="-24078"/>
                  <a:pt x="4010577" y="-51921"/>
                  <a:pt x="4480560" y="0"/>
                </a:cubicBezTo>
                <a:cubicBezTo>
                  <a:pt x="4480642" y="3611"/>
                  <a:pt x="4480510" y="9346"/>
                  <a:pt x="4480560" y="13716"/>
                </a:cubicBezTo>
                <a:cubicBezTo>
                  <a:pt x="4305601" y="36948"/>
                  <a:pt x="4025154" y="21890"/>
                  <a:pt x="3840480" y="13716"/>
                </a:cubicBezTo>
                <a:cubicBezTo>
                  <a:pt x="3668919" y="-16903"/>
                  <a:pt x="3556555" y="-17246"/>
                  <a:pt x="3290011" y="13716"/>
                </a:cubicBezTo>
                <a:cubicBezTo>
                  <a:pt x="2991827" y="13600"/>
                  <a:pt x="2862038" y="-27094"/>
                  <a:pt x="2560320" y="13716"/>
                </a:cubicBezTo>
                <a:cubicBezTo>
                  <a:pt x="2273396" y="32804"/>
                  <a:pt x="2159701" y="35426"/>
                  <a:pt x="1965046" y="13716"/>
                </a:cubicBezTo>
                <a:cubicBezTo>
                  <a:pt x="1785994" y="24616"/>
                  <a:pt x="1686680" y="47748"/>
                  <a:pt x="1459382" y="13716"/>
                </a:cubicBezTo>
                <a:cubicBezTo>
                  <a:pt x="1260610" y="398"/>
                  <a:pt x="913962" y="26960"/>
                  <a:pt x="774497" y="13716"/>
                </a:cubicBezTo>
                <a:cubicBezTo>
                  <a:pt x="689426" y="-2719"/>
                  <a:pt x="378264" y="1751"/>
                  <a:pt x="0" y="13716"/>
                </a:cubicBezTo>
                <a:cubicBezTo>
                  <a:pt x="-173" y="8371"/>
                  <a:pt x="-387" y="6213"/>
                  <a:pt x="0" y="0"/>
                </a:cubicBezTo>
                <a:close/>
              </a:path>
              <a:path w="4480560" h="13716" stroke="0" extrusionOk="0">
                <a:moveTo>
                  <a:pt x="0" y="0"/>
                </a:moveTo>
                <a:cubicBezTo>
                  <a:pt x="290844" y="5546"/>
                  <a:pt x="318443" y="10543"/>
                  <a:pt x="595274" y="0"/>
                </a:cubicBezTo>
                <a:cubicBezTo>
                  <a:pt x="862223" y="-10630"/>
                  <a:pt x="1008164" y="-6970"/>
                  <a:pt x="1100938" y="0"/>
                </a:cubicBezTo>
                <a:cubicBezTo>
                  <a:pt x="1231751" y="-9052"/>
                  <a:pt x="1563421" y="-55931"/>
                  <a:pt x="1830629" y="0"/>
                </a:cubicBezTo>
                <a:cubicBezTo>
                  <a:pt x="2081843" y="38764"/>
                  <a:pt x="2181743" y="16966"/>
                  <a:pt x="2425903" y="0"/>
                </a:cubicBezTo>
                <a:cubicBezTo>
                  <a:pt x="2657412" y="-20059"/>
                  <a:pt x="2795431" y="8423"/>
                  <a:pt x="3021178" y="0"/>
                </a:cubicBezTo>
                <a:cubicBezTo>
                  <a:pt x="3275119" y="-4749"/>
                  <a:pt x="3480943" y="2522"/>
                  <a:pt x="3750869" y="0"/>
                </a:cubicBezTo>
                <a:cubicBezTo>
                  <a:pt x="4005211" y="16055"/>
                  <a:pt x="4302144" y="-2969"/>
                  <a:pt x="4480560" y="0"/>
                </a:cubicBezTo>
                <a:cubicBezTo>
                  <a:pt x="4480397" y="3458"/>
                  <a:pt x="4481383" y="8632"/>
                  <a:pt x="4480560" y="13716"/>
                </a:cubicBezTo>
                <a:cubicBezTo>
                  <a:pt x="4261480" y="-10003"/>
                  <a:pt x="4206199" y="28529"/>
                  <a:pt x="3930091" y="13716"/>
                </a:cubicBezTo>
                <a:cubicBezTo>
                  <a:pt x="3666932" y="-15474"/>
                  <a:pt x="3493645" y="14804"/>
                  <a:pt x="3290011" y="13716"/>
                </a:cubicBezTo>
                <a:cubicBezTo>
                  <a:pt x="3137078" y="-41032"/>
                  <a:pt x="2894690" y="-17948"/>
                  <a:pt x="2649931" y="13716"/>
                </a:cubicBezTo>
                <a:cubicBezTo>
                  <a:pt x="2413020" y="21294"/>
                  <a:pt x="2225991" y="-10559"/>
                  <a:pt x="2054657" y="13716"/>
                </a:cubicBezTo>
                <a:cubicBezTo>
                  <a:pt x="1886877" y="37541"/>
                  <a:pt x="1548763" y="45390"/>
                  <a:pt x="1324966" y="13716"/>
                </a:cubicBezTo>
                <a:cubicBezTo>
                  <a:pt x="1040995" y="1897"/>
                  <a:pt x="786929" y="-17655"/>
                  <a:pt x="595274" y="13716"/>
                </a:cubicBezTo>
                <a:cubicBezTo>
                  <a:pt x="371401" y="32831"/>
                  <a:pt x="168483" y="23167"/>
                  <a:pt x="0" y="13716"/>
                </a:cubicBezTo>
                <a:cubicBezTo>
                  <a:pt x="-740" y="8467"/>
                  <a:pt x="-279" y="4434"/>
                  <a:pt x="0" y="0"/>
                </a:cubicBezTo>
                <a:close/>
              </a:path>
              <a:path w="4480560" h="13716" fill="none" stroke="0" extrusionOk="0">
                <a:moveTo>
                  <a:pt x="0" y="0"/>
                </a:moveTo>
                <a:cubicBezTo>
                  <a:pt x="254633" y="596"/>
                  <a:pt x="318854" y="8353"/>
                  <a:pt x="595274" y="0"/>
                </a:cubicBezTo>
                <a:cubicBezTo>
                  <a:pt x="857042" y="-2503"/>
                  <a:pt x="863005" y="-13327"/>
                  <a:pt x="1100938" y="0"/>
                </a:cubicBezTo>
                <a:cubicBezTo>
                  <a:pt x="1322315" y="28736"/>
                  <a:pt x="1429801" y="-15572"/>
                  <a:pt x="1651406" y="0"/>
                </a:cubicBezTo>
                <a:cubicBezTo>
                  <a:pt x="1861310" y="20479"/>
                  <a:pt x="2199002" y="36173"/>
                  <a:pt x="2336292" y="0"/>
                </a:cubicBezTo>
                <a:cubicBezTo>
                  <a:pt x="2504451" y="-23230"/>
                  <a:pt x="2735943" y="-3451"/>
                  <a:pt x="2931566" y="0"/>
                </a:cubicBezTo>
                <a:cubicBezTo>
                  <a:pt x="3109081" y="-33272"/>
                  <a:pt x="3310374" y="39503"/>
                  <a:pt x="3482035" y="0"/>
                </a:cubicBezTo>
                <a:cubicBezTo>
                  <a:pt x="3630968" y="-117346"/>
                  <a:pt x="3975789" y="30358"/>
                  <a:pt x="4480560" y="0"/>
                </a:cubicBezTo>
                <a:cubicBezTo>
                  <a:pt x="4480546" y="3532"/>
                  <a:pt x="4481771" y="9530"/>
                  <a:pt x="4480560" y="13716"/>
                </a:cubicBezTo>
                <a:cubicBezTo>
                  <a:pt x="4299745" y="8025"/>
                  <a:pt x="4055484" y="54224"/>
                  <a:pt x="3840480" y="13716"/>
                </a:cubicBezTo>
                <a:cubicBezTo>
                  <a:pt x="3665362" y="14404"/>
                  <a:pt x="3548412" y="6532"/>
                  <a:pt x="3290011" y="13716"/>
                </a:cubicBezTo>
                <a:cubicBezTo>
                  <a:pt x="3037450" y="36923"/>
                  <a:pt x="2862123" y="43167"/>
                  <a:pt x="2560320" y="13716"/>
                </a:cubicBezTo>
                <a:cubicBezTo>
                  <a:pt x="2308793" y="7156"/>
                  <a:pt x="2153402" y="-25971"/>
                  <a:pt x="1965046" y="13716"/>
                </a:cubicBezTo>
                <a:cubicBezTo>
                  <a:pt x="1778601" y="25944"/>
                  <a:pt x="1672011" y="23840"/>
                  <a:pt x="1459382" y="13716"/>
                </a:cubicBezTo>
                <a:cubicBezTo>
                  <a:pt x="1212351" y="-9856"/>
                  <a:pt x="906131" y="12859"/>
                  <a:pt x="774497" y="13716"/>
                </a:cubicBezTo>
                <a:cubicBezTo>
                  <a:pt x="636671" y="-47283"/>
                  <a:pt x="331670" y="1705"/>
                  <a:pt x="0" y="13716"/>
                </a:cubicBezTo>
                <a:cubicBezTo>
                  <a:pt x="-561" y="8546"/>
                  <a:pt x="-377" y="61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480560"/>
                      <a:gd name="connsiteY0" fmla="*/ 0 h 13716"/>
                      <a:gd name="connsiteX1" fmla="*/ 595274 w 4480560"/>
                      <a:gd name="connsiteY1" fmla="*/ 0 h 13716"/>
                      <a:gd name="connsiteX2" fmla="*/ 1100938 w 4480560"/>
                      <a:gd name="connsiteY2" fmla="*/ 0 h 13716"/>
                      <a:gd name="connsiteX3" fmla="*/ 1651406 w 4480560"/>
                      <a:gd name="connsiteY3" fmla="*/ 0 h 13716"/>
                      <a:gd name="connsiteX4" fmla="*/ 2336292 w 4480560"/>
                      <a:gd name="connsiteY4" fmla="*/ 0 h 13716"/>
                      <a:gd name="connsiteX5" fmla="*/ 2931566 w 4480560"/>
                      <a:gd name="connsiteY5" fmla="*/ 0 h 13716"/>
                      <a:gd name="connsiteX6" fmla="*/ 3482035 w 4480560"/>
                      <a:gd name="connsiteY6" fmla="*/ 0 h 13716"/>
                      <a:gd name="connsiteX7" fmla="*/ 4480560 w 4480560"/>
                      <a:gd name="connsiteY7" fmla="*/ 0 h 13716"/>
                      <a:gd name="connsiteX8" fmla="*/ 4480560 w 4480560"/>
                      <a:gd name="connsiteY8" fmla="*/ 13716 h 13716"/>
                      <a:gd name="connsiteX9" fmla="*/ 3840480 w 4480560"/>
                      <a:gd name="connsiteY9" fmla="*/ 13716 h 13716"/>
                      <a:gd name="connsiteX10" fmla="*/ 3290011 w 4480560"/>
                      <a:gd name="connsiteY10" fmla="*/ 13716 h 13716"/>
                      <a:gd name="connsiteX11" fmla="*/ 2560320 w 4480560"/>
                      <a:gd name="connsiteY11" fmla="*/ 13716 h 13716"/>
                      <a:gd name="connsiteX12" fmla="*/ 1965046 w 4480560"/>
                      <a:gd name="connsiteY12" fmla="*/ 13716 h 13716"/>
                      <a:gd name="connsiteX13" fmla="*/ 1459382 w 4480560"/>
                      <a:gd name="connsiteY13" fmla="*/ 13716 h 13716"/>
                      <a:gd name="connsiteX14" fmla="*/ 774497 w 4480560"/>
                      <a:gd name="connsiteY14" fmla="*/ 13716 h 13716"/>
                      <a:gd name="connsiteX15" fmla="*/ 0 w 4480560"/>
                      <a:gd name="connsiteY15" fmla="*/ 13716 h 13716"/>
                      <a:gd name="connsiteX16" fmla="*/ 0 w 4480560"/>
                      <a:gd name="connsiteY16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480560" h="13716" fill="none" extrusionOk="0">
                        <a:moveTo>
                          <a:pt x="0" y="0"/>
                        </a:moveTo>
                        <a:cubicBezTo>
                          <a:pt x="267821" y="8731"/>
                          <a:pt x="334105" y="2629"/>
                          <a:pt x="595274" y="0"/>
                        </a:cubicBezTo>
                        <a:cubicBezTo>
                          <a:pt x="856443" y="-2629"/>
                          <a:pt x="863808" y="-13353"/>
                          <a:pt x="1100938" y="0"/>
                        </a:cubicBezTo>
                        <a:cubicBezTo>
                          <a:pt x="1338068" y="13353"/>
                          <a:pt x="1431663" y="-25862"/>
                          <a:pt x="1651406" y="0"/>
                        </a:cubicBezTo>
                        <a:cubicBezTo>
                          <a:pt x="1871149" y="25862"/>
                          <a:pt x="2173163" y="23827"/>
                          <a:pt x="2336292" y="0"/>
                        </a:cubicBezTo>
                        <a:cubicBezTo>
                          <a:pt x="2499421" y="-23827"/>
                          <a:pt x="2720589" y="28148"/>
                          <a:pt x="2931566" y="0"/>
                        </a:cubicBezTo>
                        <a:cubicBezTo>
                          <a:pt x="3142543" y="-28148"/>
                          <a:pt x="3323630" y="27022"/>
                          <a:pt x="3482035" y="0"/>
                        </a:cubicBezTo>
                        <a:cubicBezTo>
                          <a:pt x="3640440" y="-27022"/>
                          <a:pt x="4012110" y="-20118"/>
                          <a:pt x="4480560" y="0"/>
                        </a:cubicBezTo>
                        <a:cubicBezTo>
                          <a:pt x="4480273" y="3379"/>
                          <a:pt x="4480768" y="9289"/>
                          <a:pt x="4480560" y="13716"/>
                        </a:cubicBezTo>
                        <a:cubicBezTo>
                          <a:pt x="4314132" y="10352"/>
                          <a:pt x="4028383" y="32060"/>
                          <a:pt x="3840480" y="13716"/>
                        </a:cubicBezTo>
                        <a:cubicBezTo>
                          <a:pt x="3652577" y="-4628"/>
                          <a:pt x="3547615" y="-1724"/>
                          <a:pt x="3290011" y="13716"/>
                        </a:cubicBezTo>
                        <a:cubicBezTo>
                          <a:pt x="3032407" y="29156"/>
                          <a:pt x="2830268" y="4147"/>
                          <a:pt x="2560320" y="13716"/>
                        </a:cubicBezTo>
                        <a:cubicBezTo>
                          <a:pt x="2290372" y="23285"/>
                          <a:pt x="2147422" y="2156"/>
                          <a:pt x="1965046" y="13716"/>
                        </a:cubicBezTo>
                        <a:cubicBezTo>
                          <a:pt x="1782670" y="25276"/>
                          <a:pt x="1689791" y="36108"/>
                          <a:pt x="1459382" y="13716"/>
                        </a:cubicBezTo>
                        <a:cubicBezTo>
                          <a:pt x="1228973" y="-8676"/>
                          <a:pt x="915486" y="31929"/>
                          <a:pt x="774497" y="13716"/>
                        </a:cubicBezTo>
                        <a:cubicBezTo>
                          <a:pt x="633508" y="-4497"/>
                          <a:pt x="361442" y="-15679"/>
                          <a:pt x="0" y="13716"/>
                        </a:cubicBezTo>
                        <a:cubicBezTo>
                          <a:pt x="-362" y="8190"/>
                          <a:pt x="-434" y="6098"/>
                          <a:pt x="0" y="0"/>
                        </a:cubicBezTo>
                        <a:close/>
                      </a:path>
                      <a:path w="4480560" h="13716" stroke="0" extrusionOk="0">
                        <a:moveTo>
                          <a:pt x="0" y="0"/>
                        </a:moveTo>
                        <a:cubicBezTo>
                          <a:pt x="285465" y="225"/>
                          <a:pt x="322691" y="16223"/>
                          <a:pt x="595274" y="0"/>
                        </a:cubicBezTo>
                        <a:cubicBezTo>
                          <a:pt x="867857" y="-16223"/>
                          <a:pt x="989129" y="-11242"/>
                          <a:pt x="1100938" y="0"/>
                        </a:cubicBezTo>
                        <a:cubicBezTo>
                          <a:pt x="1212747" y="11242"/>
                          <a:pt x="1574350" y="-36410"/>
                          <a:pt x="1830629" y="0"/>
                        </a:cubicBezTo>
                        <a:cubicBezTo>
                          <a:pt x="2086908" y="36410"/>
                          <a:pt x="2180922" y="4645"/>
                          <a:pt x="2425903" y="0"/>
                        </a:cubicBezTo>
                        <a:cubicBezTo>
                          <a:pt x="2670884" y="-4645"/>
                          <a:pt x="2782024" y="22929"/>
                          <a:pt x="3021178" y="0"/>
                        </a:cubicBezTo>
                        <a:cubicBezTo>
                          <a:pt x="3260332" y="-22929"/>
                          <a:pt x="3456982" y="-1586"/>
                          <a:pt x="3750869" y="0"/>
                        </a:cubicBezTo>
                        <a:cubicBezTo>
                          <a:pt x="4044756" y="1586"/>
                          <a:pt x="4302726" y="17043"/>
                          <a:pt x="4480560" y="0"/>
                        </a:cubicBezTo>
                        <a:cubicBezTo>
                          <a:pt x="4480360" y="3832"/>
                          <a:pt x="4481152" y="9314"/>
                          <a:pt x="4480560" y="13716"/>
                        </a:cubicBezTo>
                        <a:cubicBezTo>
                          <a:pt x="4279652" y="-11422"/>
                          <a:pt x="4200762" y="36994"/>
                          <a:pt x="3930091" y="13716"/>
                        </a:cubicBezTo>
                        <a:cubicBezTo>
                          <a:pt x="3659420" y="-9562"/>
                          <a:pt x="3456052" y="17722"/>
                          <a:pt x="3290011" y="13716"/>
                        </a:cubicBezTo>
                        <a:cubicBezTo>
                          <a:pt x="3123970" y="9710"/>
                          <a:pt x="2882392" y="28246"/>
                          <a:pt x="2649931" y="13716"/>
                        </a:cubicBezTo>
                        <a:cubicBezTo>
                          <a:pt x="2417470" y="-814"/>
                          <a:pt x="2238426" y="2765"/>
                          <a:pt x="2054657" y="13716"/>
                        </a:cubicBezTo>
                        <a:cubicBezTo>
                          <a:pt x="1870888" y="24667"/>
                          <a:pt x="1566368" y="40468"/>
                          <a:pt x="1324966" y="13716"/>
                        </a:cubicBezTo>
                        <a:cubicBezTo>
                          <a:pt x="1083564" y="-13036"/>
                          <a:pt x="787410" y="6374"/>
                          <a:pt x="595274" y="13716"/>
                        </a:cubicBezTo>
                        <a:cubicBezTo>
                          <a:pt x="403138" y="21058"/>
                          <a:pt x="169622" y="5927"/>
                          <a:pt x="0" y="13716"/>
                        </a:cubicBezTo>
                        <a:cubicBezTo>
                          <a:pt x="-475" y="8699"/>
                          <a:pt x="-565" y="44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4813" y="552091"/>
            <a:ext cx="4668251" cy="543153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altLang="en-US" sz="2800" dirty="0"/>
              <a:t>The gathering of information regarding consumers, competitors and distributors within a target market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774330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548640"/>
            <a:ext cx="2700645" cy="5431536"/>
          </a:xfrm>
        </p:spPr>
        <p:txBody>
          <a:bodyPr>
            <a:normAutofit/>
          </a:bodyPr>
          <a:lstStyle/>
          <a:p>
            <a:r>
              <a:rPr lang="en-GB" sz="4700" b="1"/>
              <a:t>Purpose of Market Research</a:t>
            </a:r>
            <a:endParaRPr lang="en-GB" sz="4700"/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47917" y="3261001"/>
            <a:ext cx="4480560" cy="13716"/>
          </a:xfrm>
          <a:custGeom>
            <a:avLst/>
            <a:gdLst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651406 w 4480560"/>
              <a:gd name="connsiteY3" fmla="*/ 0 h 13716"/>
              <a:gd name="connsiteX4" fmla="*/ 2336292 w 4480560"/>
              <a:gd name="connsiteY4" fmla="*/ 0 h 13716"/>
              <a:gd name="connsiteX5" fmla="*/ 2931566 w 4480560"/>
              <a:gd name="connsiteY5" fmla="*/ 0 h 13716"/>
              <a:gd name="connsiteX6" fmla="*/ 3482035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840480 w 4480560"/>
              <a:gd name="connsiteY9" fmla="*/ 13716 h 13716"/>
              <a:gd name="connsiteX10" fmla="*/ 3290011 w 4480560"/>
              <a:gd name="connsiteY10" fmla="*/ 13716 h 13716"/>
              <a:gd name="connsiteX11" fmla="*/ 2560320 w 4480560"/>
              <a:gd name="connsiteY11" fmla="*/ 13716 h 13716"/>
              <a:gd name="connsiteX12" fmla="*/ 1965046 w 4480560"/>
              <a:gd name="connsiteY12" fmla="*/ 13716 h 13716"/>
              <a:gd name="connsiteX13" fmla="*/ 1459382 w 4480560"/>
              <a:gd name="connsiteY13" fmla="*/ 13716 h 13716"/>
              <a:gd name="connsiteX14" fmla="*/ 774497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830629 w 4480560"/>
              <a:gd name="connsiteY3" fmla="*/ 0 h 13716"/>
              <a:gd name="connsiteX4" fmla="*/ 2425903 w 4480560"/>
              <a:gd name="connsiteY4" fmla="*/ 0 h 13716"/>
              <a:gd name="connsiteX5" fmla="*/ 3021178 w 4480560"/>
              <a:gd name="connsiteY5" fmla="*/ 0 h 13716"/>
              <a:gd name="connsiteX6" fmla="*/ 3750869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930091 w 4480560"/>
              <a:gd name="connsiteY9" fmla="*/ 13716 h 13716"/>
              <a:gd name="connsiteX10" fmla="*/ 3290011 w 4480560"/>
              <a:gd name="connsiteY10" fmla="*/ 13716 h 13716"/>
              <a:gd name="connsiteX11" fmla="*/ 2649931 w 4480560"/>
              <a:gd name="connsiteY11" fmla="*/ 13716 h 13716"/>
              <a:gd name="connsiteX12" fmla="*/ 2054657 w 4480560"/>
              <a:gd name="connsiteY12" fmla="*/ 13716 h 13716"/>
              <a:gd name="connsiteX13" fmla="*/ 1324966 w 4480560"/>
              <a:gd name="connsiteY13" fmla="*/ 13716 h 13716"/>
              <a:gd name="connsiteX14" fmla="*/ 595274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3716" fill="none" extrusionOk="0">
                <a:moveTo>
                  <a:pt x="0" y="0"/>
                </a:moveTo>
                <a:cubicBezTo>
                  <a:pt x="267574" y="14606"/>
                  <a:pt x="338605" y="-40"/>
                  <a:pt x="595274" y="0"/>
                </a:cubicBezTo>
                <a:cubicBezTo>
                  <a:pt x="856171" y="-2198"/>
                  <a:pt x="863435" y="-13333"/>
                  <a:pt x="1100938" y="0"/>
                </a:cubicBezTo>
                <a:cubicBezTo>
                  <a:pt x="1340270" y="17713"/>
                  <a:pt x="1418448" y="-18893"/>
                  <a:pt x="1651406" y="0"/>
                </a:cubicBezTo>
                <a:cubicBezTo>
                  <a:pt x="1875387" y="1627"/>
                  <a:pt x="2153037" y="22688"/>
                  <a:pt x="2336292" y="0"/>
                </a:cubicBezTo>
                <a:cubicBezTo>
                  <a:pt x="2522206" y="-4211"/>
                  <a:pt x="2718333" y="34959"/>
                  <a:pt x="2931566" y="0"/>
                </a:cubicBezTo>
                <a:cubicBezTo>
                  <a:pt x="3137043" y="-17106"/>
                  <a:pt x="3304331" y="1415"/>
                  <a:pt x="3482035" y="0"/>
                </a:cubicBezTo>
                <a:cubicBezTo>
                  <a:pt x="3649837" y="-24078"/>
                  <a:pt x="4010577" y="-51921"/>
                  <a:pt x="4480560" y="0"/>
                </a:cubicBezTo>
                <a:cubicBezTo>
                  <a:pt x="4480642" y="3611"/>
                  <a:pt x="4480510" y="9346"/>
                  <a:pt x="4480560" y="13716"/>
                </a:cubicBezTo>
                <a:cubicBezTo>
                  <a:pt x="4305601" y="36948"/>
                  <a:pt x="4025154" y="21890"/>
                  <a:pt x="3840480" y="13716"/>
                </a:cubicBezTo>
                <a:cubicBezTo>
                  <a:pt x="3668919" y="-16903"/>
                  <a:pt x="3556555" y="-17246"/>
                  <a:pt x="3290011" y="13716"/>
                </a:cubicBezTo>
                <a:cubicBezTo>
                  <a:pt x="2991827" y="13600"/>
                  <a:pt x="2862038" y="-27094"/>
                  <a:pt x="2560320" y="13716"/>
                </a:cubicBezTo>
                <a:cubicBezTo>
                  <a:pt x="2273396" y="32804"/>
                  <a:pt x="2159701" y="35426"/>
                  <a:pt x="1965046" y="13716"/>
                </a:cubicBezTo>
                <a:cubicBezTo>
                  <a:pt x="1785994" y="24616"/>
                  <a:pt x="1686680" y="47748"/>
                  <a:pt x="1459382" y="13716"/>
                </a:cubicBezTo>
                <a:cubicBezTo>
                  <a:pt x="1260610" y="398"/>
                  <a:pt x="913962" y="26960"/>
                  <a:pt x="774497" y="13716"/>
                </a:cubicBezTo>
                <a:cubicBezTo>
                  <a:pt x="689426" y="-2719"/>
                  <a:pt x="378264" y="1751"/>
                  <a:pt x="0" y="13716"/>
                </a:cubicBezTo>
                <a:cubicBezTo>
                  <a:pt x="-173" y="8371"/>
                  <a:pt x="-387" y="6213"/>
                  <a:pt x="0" y="0"/>
                </a:cubicBezTo>
                <a:close/>
              </a:path>
              <a:path w="4480560" h="13716" stroke="0" extrusionOk="0">
                <a:moveTo>
                  <a:pt x="0" y="0"/>
                </a:moveTo>
                <a:cubicBezTo>
                  <a:pt x="290844" y="5546"/>
                  <a:pt x="318443" y="10543"/>
                  <a:pt x="595274" y="0"/>
                </a:cubicBezTo>
                <a:cubicBezTo>
                  <a:pt x="862223" y="-10630"/>
                  <a:pt x="1008164" y="-6970"/>
                  <a:pt x="1100938" y="0"/>
                </a:cubicBezTo>
                <a:cubicBezTo>
                  <a:pt x="1231751" y="-9052"/>
                  <a:pt x="1563421" y="-55931"/>
                  <a:pt x="1830629" y="0"/>
                </a:cubicBezTo>
                <a:cubicBezTo>
                  <a:pt x="2081843" y="38764"/>
                  <a:pt x="2181743" y="16966"/>
                  <a:pt x="2425903" y="0"/>
                </a:cubicBezTo>
                <a:cubicBezTo>
                  <a:pt x="2657412" y="-20059"/>
                  <a:pt x="2795431" y="8423"/>
                  <a:pt x="3021178" y="0"/>
                </a:cubicBezTo>
                <a:cubicBezTo>
                  <a:pt x="3275119" y="-4749"/>
                  <a:pt x="3480943" y="2522"/>
                  <a:pt x="3750869" y="0"/>
                </a:cubicBezTo>
                <a:cubicBezTo>
                  <a:pt x="4005211" y="16055"/>
                  <a:pt x="4302144" y="-2969"/>
                  <a:pt x="4480560" y="0"/>
                </a:cubicBezTo>
                <a:cubicBezTo>
                  <a:pt x="4480397" y="3458"/>
                  <a:pt x="4481383" y="8632"/>
                  <a:pt x="4480560" y="13716"/>
                </a:cubicBezTo>
                <a:cubicBezTo>
                  <a:pt x="4261480" y="-10003"/>
                  <a:pt x="4206199" y="28529"/>
                  <a:pt x="3930091" y="13716"/>
                </a:cubicBezTo>
                <a:cubicBezTo>
                  <a:pt x="3666932" y="-15474"/>
                  <a:pt x="3493645" y="14804"/>
                  <a:pt x="3290011" y="13716"/>
                </a:cubicBezTo>
                <a:cubicBezTo>
                  <a:pt x="3137078" y="-41032"/>
                  <a:pt x="2894690" y="-17948"/>
                  <a:pt x="2649931" y="13716"/>
                </a:cubicBezTo>
                <a:cubicBezTo>
                  <a:pt x="2413020" y="21294"/>
                  <a:pt x="2225991" y="-10559"/>
                  <a:pt x="2054657" y="13716"/>
                </a:cubicBezTo>
                <a:cubicBezTo>
                  <a:pt x="1886877" y="37541"/>
                  <a:pt x="1548763" y="45390"/>
                  <a:pt x="1324966" y="13716"/>
                </a:cubicBezTo>
                <a:cubicBezTo>
                  <a:pt x="1040995" y="1897"/>
                  <a:pt x="786929" y="-17655"/>
                  <a:pt x="595274" y="13716"/>
                </a:cubicBezTo>
                <a:cubicBezTo>
                  <a:pt x="371401" y="32831"/>
                  <a:pt x="168483" y="23167"/>
                  <a:pt x="0" y="13716"/>
                </a:cubicBezTo>
                <a:cubicBezTo>
                  <a:pt x="-740" y="8467"/>
                  <a:pt x="-279" y="4434"/>
                  <a:pt x="0" y="0"/>
                </a:cubicBezTo>
                <a:close/>
              </a:path>
              <a:path w="4480560" h="13716" fill="none" stroke="0" extrusionOk="0">
                <a:moveTo>
                  <a:pt x="0" y="0"/>
                </a:moveTo>
                <a:cubicBezTo>
                  <a:pt x="254633" y="596"/>
                  <a:pt x="318854" y="8353"/>
                  <a:pt x="595274" y="0"/>
                </a:cubicBezTo>
                <a:cubicBezTo>
                  <a:pt x="857042" y="-2503"/>
                  <a:pt x="863005" y="-13327"/>
                  <a:pt x="1100938" y="0"/>
                </a:cubicBezTo>
                <a:cubicBezTo>
                  <a:pt x="1322315" y="28736"/>
                  <a:pt x="1429801" y="-15572"/>
                  <a:pt x="1651406" y="0"/>
                </a:cubicBezTo>
                <a:cubicBezTo>
                  <a:pt x="1861310" y="20479"/>
                  <a:pt x="2199002" y="36173"/>
                  <a:pt x="2336292" y="0"/>
                </a:cubicBezTo>
                <a:cubicBezTo>
                  <a:pt x="2504451" y="-23230"/>
                  <a:pt x="2735943" y="-3451"/>
                  <a:pt x="2931566" y="0"/>
                </a:cubicBezTo>
                <a:cubicBezTo>
                  <a:pt x="3109081" y="-33272"/>
                  <a:pt x="3310374" y="39503"/>
                  <a:pt x="3482035" y="0"/>
                </a:cubicBezTo>
                <a:cubicBezTo>
                  <a:pt x="3630968" y="-117346"/>
                  <a:pt x="3975789" y="30358"/>
                  <a:pt x="4480560" y="0"/>
                </a:cubicBezTo>
                <a:cubicBezTo>
                  <a:pt x="4480546" y="3532"/>
                  <a:pt x="4481771" y="9530"/>
                  <a:pt x="4480560" y="13716"/>
                </a:cubicBezTo>
                <a:cubicBezTo>
                  <a:pt x="4299745" y="8025"/>
                  <a:pt x="4055484" y="54224"/>
                  <a:pt x="3840480" y="13716"/>
                </a:cubicBezTo>
                <a:cubicBezTo>
                  <a:pt x="3665362" y="14404"/>
                  <a:pt x="3548412" y="6532"/>
                  <a:pt x="3290011" y="13716"/>
                </a:cubicBezTo>
                <a:cubicBezTo>
                  <a:pt x="3037450" y="36923"/>
                  <a:pt x="2862123" y="43167"/>
                  <a:pt x="2560320" y="13716"/>
                </a:cubicBezTo>
                <a:cubicBezTo>
                  <a:pt x="2308793" y="7156"/>
                  <a:pt x="2153402" y="-25971"/>
                  <a:pt x="1965046" y="13716"/>
                </a:cubicBezTo>
                <a:cubicBezTo>
                  <a:pt x="1778601" y="25944"/>
                  <a:pt x="1672011" y="23840"/>
                  <a:pt x="1459382" y="13716"/>
                </a:cubicBezTo>
                <a:cubicBezTo>
                  <a:pt x="1212351" y="-9856"/>
                  <a:pt x="906131" y="12859"/>
                  <a:pt x="774497" y="13716"/>
                </a:cubicBezTo>
                <a:cubicBezTo>
                  <a:pt x="636671" y="-47283"/>
                  <a:pt x="331670" y="1705"/>
                  <a:pt x="0" y="13716"/>
                </a:cubicBezTo>
                <a:cubicBezTo>
                  <a:pt x="-561" y="8546"/>
                  <a:pt x="-377" y="61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480560"/>
                      <a:gd name="connsiteY0" fmla="*/ 0 h 13716"/>
                      <a:gd name="connsiteX1" fmla="*/ 595274 w 4480560"/>
                      <a:gd name="connsiteY1" fmla="*/ 0 h 13716"/>
                      <a:gd name="connsiteX2" fmla="*/ 1100938 w 4480560"/>
                      <a:gd name="connsiteY2" fmla="*/ 0 h 13716"/>
                      <a:gd name="connsiteX3" fmla="*/ 1651406 w 4480560"/>
                      <a:gd name="connsiteY3" fmla="*/ 0 h 13716"/>
                      <a:gd name="connsiteX4" fmla="*/ 2336292 w 4480560"/>
                      <a:gd name="connsiteY4" fmla="*/ 0 h 13716"/>
                      <a:gd name="connsiteX5" fmla="*/ 2931566 w 4480560"/>
                      <a:gd name="connsiteY5" fmla="*/ 0 h 13716"/>
                      <a:gd name="connsiteX6" fmla="*/ 3482035 w 4480560"/>
                      <a:gd name="connsiteY6" fmla="*/ 0 h 13716"/>
                      <a:gd name="connsiteX7" fmla="*/ 4480560 w 4480560"/>
                      <a:gd name="connsiteY7" fmla="*/ 0 h 13716"/>
                      <a:gd name="connsiteX8" fmla="*/ 4480560 w 4480560"/>
                      <a:gd name="connsiteY8" fmla="*/ 13716 h 13716"/>
                      <a:gd name="connsiteX9" fmla="*/ 3840480 w 4480560"/>
                      <a:gd name="connsiteY9" fmla="*/ 13716 h 13716"/>
                      <a:gd name="connsiteX10" fmla="*/ 3290011 w 4480560"/>
                      <a:gd name="connsiteY10" fmla="*/ 13716 h 13716"/>
                      <a:gd name="connsiteX11" fmla="*/ 2560320 w 4480560"/>
                      <a:gd name="connsiteY11" fmla="*/ 13716 h 13716"/>
                      <a:gd name="connsiteX12" fmla="*/ 1965046 w 4480560"/>
                      <a:gd name="connsiteY12" fmla="*/ 13716 h 13716"/>
                      <a:gd name="connsiteX13" fmla="*/ 1459382 w 4480560"/>
                      <a:gd name="connsiteY13" fmla="*/ 13716 h 13716"/>
                      <a:gd name="connsiteX14" fmla="*/ 774497 w 4480560"/>
                      <a:gd name="connsiteY14" fmla="*/ 13716 h 13716"/>
                      <a:gd name="connsiteX15" fmla="*/ 0 w 4480560"/>
                      <a:gd name="connsiteY15" fmla="*/ 13716 h 13716"/>
                      <a:gd name="connsiteX16" fmla="*/ 0 w 4480560"/>
                      <a:gd name="connsiteY16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480560" h="13716" fill="none" extrusionOk="0">
                        <a:moveTo>
                          <a:pt x="0" y="0"/>
                        </a:moveTo>
                        <a:cubicBezTo>
                          <a:pt x="267821" y="8731"/>
                          <a:pt x="334105" y="2629"/>
                          <a:pt x="595274" y="0"/>
                        </a:cubicBezTo>
                        <a:cubicBezTo>
                          <a:pt x="856443" y="-2629"/>
                          <a:pt x="863808" y="-13353"/>
                          <a:pt x="1100938" y="0"/>
                        </a:cubicBezTo>
                        <a:cubicBezTo>
                          <a:pt x="1338068" y="13353"/>
                          <a:pt x="1431663" y="-25862"/>
                          <a:pt x="1651406" y="0"/>
                        </a:cubicBezTo>
                        <a:cubicBezTo>
                          <a:pt x="1871149" y="25862"/>
                          <a:pt x="2173163" y="23827"/>
                          <a:pt x="2336292" y="0"/>
                        </a:cubicBezTo>
                        <a:cubicBezTo>
                          <a:pt x="2499421" y="-23827"/>
                          <a:pt x="2720589" y="28148"/>
                          <a:pt x="2931566" y="0"/>
                        </a:cubicBezTo>
                        <a:cubicBezTo>
                          <a:pt x="3142543" y="-28148"/>
                          <a:pt x="3323630" y="27022"/>
                          <a:pt x="3482035" y="0"/>
                        </a:cubicBezTo>
                        <a:cubicBezTo>
                          <a:pt x="3640440" y="-27022"/>
                          <a:pt x="4012110" y="-20118"/>
                          <a:pt x="4480560" y="0"/>
                        </a:cubicBezTo>
                        <a:cubicBezTo>
                          <a:pt x="4480273" y="3379"/>
                          <a:pt x="4480768" y="9289"/>
                          <a:pt x="4480560" y="13716"/>
                        </a:cubicBezTo>
                        <a:cubicBezTo>
                          <a:pt x="4314132" y="10352"/>
                          <a:pt x="4028383" y="32060"/>
                          <a:pt x="3840480" y="13716"/>
                        </a:cubicBezTo>
                        <a:cubicBezTo>
                          <a:pt x="3652577" y="-4628"/>
                          <a:pt x="3547615" y="-1724"/>
                          <a:pt x="3290011" y="13716"/>
                        </a:cubicBezTo>
                        <a:cubicBezTo>
                          <a:pt x="3032407" y="29156"/>
                          <a:pt x="2830268" y="4147"/>
                          <a:pt x="2560320" y="13716"/>
                        </a:cubicBezTo>
                        <a:cubicBezTo>
                          <a:pt x="2290372" y="23285"/>
                          <a:pt x="2147422" y="2156"/>
                          <a:pt x="1965046" y="13716"/>
                        </a:cubicBezTo>
                        <a:cubicBezTo>
                          <a:pt x="1782670" y="25276"/>
                          <a:pt x="1689791" y="36108"/>
                          <a:pt x="1459382" y="13716"/>
                        </a:cubicBezTo>
                        <a:cubicBezTo>
                          <a:pt x="1228973" y="-8676"/>
                          <a:pt x="915486" y="31929"/>
                          <a:pt x="774497" y="13716"/>
                        </a:cubicBezTo>
                        <a:cubicBezTo>
                          <a:pt x="633508" y="-4497"/>
                          <a:pt x="361442" y="-15679"/>
                          <a:pt x="0" y="13716"/>
                        </a:cubicBezTo>
                        <a:cubicBezTo>
                          <a:pt x="-362" y="8190"/>
                          <a:pt x="-434" y="6098"/>
                          <a:pt x="0" y="0"/>
                        </a:cubicBezTo>
                        <a:close/>
                      </a:path>
                      <a:path w="4480560" h="13716" stroke="0" extrusionOk="0">
                        <a:moveTo>
                          <a:pt x="0" y="0"/>
                        </a:moveTo>
                        <a:cubicBezTo>
                          <a:pt x="285465" y="225"/>
                          <a:pt x="322691" y="16223"/>
                          <a:pt x="595274" y="0"/>
                        </a:cubicBezTo>
                        <a:cubicBezTo>
                          <a:pt x="867857" y="-16223"/>
                          <a:pt x="989129" y="-11242"/>
                          <a:pt x="1100938" y="0"/>
                        </a:cubicBezTo>
                        <a:cubicBezTo>
                          <a:pt x="1212747" y="11242"/>
                          <a:pt x="1574350" y="-36410"/>
                          <a:pt x="1830629" y="0"/>
                        </a:cubicBezTo>
                        <a:cubicBezTo>
                          <a:pt x="2086908" y="36410"/>
                          <a:pt x="2180922" y="4645"/>
                          <a:pt x="2425903" y="0"/>
                        </a:cubicBezTo>
                        <a:cubicBezTo>
                          <a:pt x="2670884" y="-4645"/>
                          <a:pt x="2782024" y="22929"/>
                          <a:pt x="3021178" y="0"/>
                        </a:cubicBezTo>
                        <a:cubicBezTo>
                          <a:pt x="3260332" y="-22929"/>
                          <a:pt x="3456982" y="-1586"/>
                          <a:pt x="3750869" y="0"/>
                        </a:cubicBezTo>
                        <a:cubicBezTo>
                          <a:pt x="4044756" y="1586"/>
                          <a:pt x="4302726" y="17043"/>
                          <a:pt x="4480560" y="0"/>
                        </a:cubicBezTo>
                        <a:cubicBezTo>
                          <a:pt x="4480360" y="3832"/>
                          <a:pt x="4481152" y="9314"/>
                          <a:pt x="4480560" y="13716"/>
                        </a:cubicBezTo>
                        <a:cubicBezTo>
                          <a:pt x="4279652" y="-11422"/>
                          <a:pt x="4200762" y="36994"/>
                          <a:pt x="3930091" y="13716"/>
                        </a:cubicBezTo>
                        <a:cubicBezTo>
                          <a:pt x="3659420" y="-9562"/>
                          <a:pt x="3456052" y="17722"/>
                          <a:pt x="3290011" y="13716"/>
                        </a:cubicBezTo>
                        <a:cubicBezTo>
                          <a:pt x="3123970" y="9710"/>
                          <a:pt x="2882392" y="28246"/>
                          <a:pt x="2649931" y="13716"/>
                        </a:cubicBezTo>
                        <a:cubicBezTo>
                          <a:pt x="2417470" y="-814"/>
                          <a:pt x="2238426" y="2765"/>
                          <a:pt x="2054657" y="13716"/>
                        </a:cubicBezTo>
                        <a:cubicBezTo>
                          <a:pt x="1870888" y="24667"/>
                          <a:pt x="1566368" y="40468"/>
                          <a:pt x="1324966" y="13716"/>
                        </a:cubicBezTo>
                        <a:cubicBezTo>
                          <a:pt x="1083564" y="-13036"/>
                          <a:pt x="787410" y="6374"/>
                          <a:pt x="595274" y="13716"/>
                        </a:cubicBezTo>
                        <a:cubicBezTo>
                          <a:pt x="403138" y="21058"/>
                          <a:pt x="169622" y="5927"/>
                          <a:pt x="0" y="13716"/>
                        </a:cubicBezTo>
                        <a:cubicBezTo>
                          <a:pt x="-475" y="8699"/>
                          <a:pt x="-565" y="44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4813" y="552091"/>
            <a:ext cx="4668251" cy="5431536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GB" sz="2800" dirty="0">
              <a:ea typeface="Times New Roman"/>
            </a:endParaRPr>
          </a:p>
          <a:p>
            <a:pPr lvl="0"/>
            <a:r>
              <a:rPr lang="en-GB" sz="2800" dirty="0"/>
              <a:t>To identity target markets</a:t>
            </a:r>
          </a:p>
          <a:p>
            <a:pPr lvl="0"/>
            <a:r>
              <a:rPr lang="en-GB" sz="2800" dirty="0"/>
              <a:t>To identify market size, structure and trends in the market</a:t>
            </a:r>
          </a:p>
          <a:p>
            <a:pPr lvl="0"/>
            <a:r>
              <a:rPr lang="en-GB" sz="2800" dirty="0"/>
              <a:t>To identify competition</a:t>
            </a:r>
          </a:p>
          <a:p>
            <a:pPr marL="0" indent="0">
              <a:buNone/>
            </a:pPr>
            <a:r>
              <a:rPr lang="en-GB" sz="19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20389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5954" y="-9734"/>
            <a:ext cx="3960404" cy="286917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3211129"/>
            <a:ext cx="8064896" cy="36004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2800" b="1" dirty="0">
                <a:latin typeface="+mj-lt"/>
                <a:ea typeface="Times New Roman"/>
              </a:rPr>
              <a:t>QUICK PRACTICE TASK</a:t>
            </a:r>
          </a:p>
          <a:p>
            <a:pPr marL="0" indent="0">
              <a:buNone/>
            </a:pPr>
            <a:endParaRPr lang="en-GB" sz="2800" b="1" dirty="0">
              <a:latin typeface="+mj-lt"/>
              <a:ea typeface="Times New Roman"/>
            </a:endParaRPr>
          </a:p>
          <a:p>
            <a:pPr marL="0" indent="0">
              <a:buNone/>
            </a:pPr>
            <a:r>
              <a:rPr lang="en-GB" sz="2800" b="1" dirty="0">
                <a:latin typeface="+mj-lt"/>
                <a:ea typeface="Times New Roman"/>
              </a:rPr>
              <a:t>The Loseley Bakery are considering launching a range of jams. </a:t>
            </a:r>
          </a:p>
          <a:p>
            <a:pPr marL="0" indent="0">
              <a:buNone/>
            </a:pPr>
            <a:r>
              <a:rPr lang="en-GB" sz="2800" b="1" dirty="0">
                <a:solidFill>
                  <a:srgbClr val="C00000"/>
                </a:solidFill>
                <a:latin typeface="+mj-lt"/>
                <a:ea typeface="Times New Roman"/>
              </a:rPr>
              <a:t>Research and identify:</a:t>
            </a:r>
          </a:p>
          <a:p>
            <a:pPr marL="0" indent="0">
              <a:buNone/>
            </a:pPr>
            <a:endParaRPr lang="en-GB" sz="2800" b="1" dirty="0">
              <a:solidFill>
                <a:srgbClr val="C00000"/>
              </a:solidFill>
              <a:latin typeface="+mj-lt"/>
              <a:ea typeface="Times New Roman"/>
            </a:endParaRPr>
          </a:p>
          <a:p>
            <a:pPr lvl="0"/>
            <a:r>
              <a:rPr lang="en-GB" sz="2800" b="1" dirty="0">
                <a:latin typeface="+mj-lt"/>
              </a:rPr>
              <a:t>The target market?</a:t>
            </a:r>
          </a:p>
          <a:p>
            <a:pPr lvl="0"/>
            <a:r>
              <a:rPr lang="en-GB" sz="2800" b="1" dirty="0">
                <a:latin typeface="+mj-lt"/>
              </a:rPr>
              <a:t>Size/type of market?</a:t>
            </a:r>
          </a:p>
          <a:p>
            <a:pPr lvl="0"/>
            <a:r>
              <a:rPr lang="en-GB" sz="2800" b="1" dirty="0">
                <a:latin typeface="+mj-lt"/>
              </a:rPr>
              <a:t>Any trends in the market?</a:t>
            </a:r>
          </a:p>
          <a:p>
            <a:pPr lvl="0"/>
            <a:r>
              <a:rPr lang="en-GB" sz="2800" b="1" dirty="0">
                <a:latin typeface="+mj-lt"/>
              </a:rPr>
              <a:t>Their competitors?</a:t>
            </a:r>
          </a:p>
          <a:p>
            <a:pPr marL="0" indent="0">
              <a:buNone/>
            </a:pPr>
            <a:r>
              <a:rPr lang="en-GB" sz="2800" b="1" dirty="0">
                <a:latin typeface="+mj-lt"/>
              </a:rPr>
              <a:t> </a:t>
            </a:r>
            <a:endParaRPr lang="en-GB" b="1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088" y="5085184"/>
            <a:ext cx="3432065" cy="13536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30781"/>
            <a:ext cx="5405954" cy="2828503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0" y="2797722"/>
            <a:ext cx="9144000" cy="4067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7710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5856" y="3789040"/>
            <a:ext cx="2391808" cy="1224136"/>
          </a:xfrm>
        </p:spPr>
        <p:txBody>
          <a:bodyPr>
            <a:normAutofit fontScale="92500" lnSpcReduction="10000"/>
          </a:bodyPr>
          <a:lstStyle/>
          <a:p>
            <a:pPr marL="0" lvl="0" indent="0" algn="ctr">
              <a:buNone/>
            </a:pPr>
            <a:r>
              <a:rPr lang="en-GB" sz="2800" b="1" dirty="0">
                <a:solidFill>
                  <a:srgbClr val="C00000"/>
                </a:solidFill>
                <a:latin typeface="+mj-lt"/>
              </a:rPr>
              <a:t>Competitor Analysis</a:t>
            </a:r>
          </a:p>
          <a:p>
            <a:pPr marL="0" indent="0">
              <a:buNone/>
            </a:pPr>
            <a:r>
              <a:rPr lang="en-GB" sz="2800" dirty="0"/>
              <a:t> 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8120" y="2780325"/>
            <a:ext cx="1693960" cy="886314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2734159" y="2276872"/>
            <a:ext cx="3350009" cy="24482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5292080" y="1367256"/>
            <a:ext cx="1584176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595939" y="4369862"/>
            <a:ext cx="1584176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084168" y="3501008"/>
            <a:ext cx="1728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346486" y="4519239"/>
            <a:ext cx="1335843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03908" y="3496816"/>
            <a:ext cx="1728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814144" y="4689140"/>
            <a:ext cx="358117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cxnSpLocks/>
          </p:cNvCxnSpPr>
          <p:nvPr/>
        </p:nvCxnSpPr>
        <p:spPr>
          <a:xfrm>
            <a:off x="4409164" y="1552034"/>
            <a:ext cx="0" cy="7351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7866" y="2963268"/>
            <a:ext cx="1684635" cy="10400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4208" y="4985276"/>
            <a:ext cx="2347710" cy="164048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724709" y="6156012"/>
            <a:ext cx="1786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Country Markets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995" y="4546421"/>
            <a:ext cx="1288769" cy="192485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98" y="2104107"/>
            <a:ext cx="1397528" cy="209629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471" y="5222354"/>
            <a:ext cx="2457609" cy="147702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41562"/>
            <a:ext cx="2408156" cy="16068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A752F2D-D677-B04E-8A87-69B686796022}"/>
              </a:ext>
            </a:extLst>
          </p:cNvPr>
          <p:cNvSpPr/>
          <p:nvPr/>
        </p:nvSpPr>
        <p:spPr>
          <a:xfrm>
            <a:off x="603708" y="582215"/>
            <a:ext cx="53442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Other farm produce jams (farmers markets)</a:t>
            </a:r>
          </a:p>
          <a:p>
            <a:r>
              <a:rPr lang="en-GB" sz="2000" dirty="0"/>
              <a:t>Garden centres and gift shops like </a:t>
            </a:r>
            <a:r>
              <a:rPr lang="en-GB" sz="2000" dirty="0" err="1"/>
              <a:t>Secrett’s</a:t>
            </a:r>
            <a:endParaRPr lang="en-GB" sz="2000" dirty="0"/>
          </a:p>
          <a:p>
            <a:r>
              <a:rPr lang="en-GB" sz="2000" dirty="0"/>
              <a:t>Niche market jams in supermarkets</a:t>
            </a:r>
            <a:endParaRPr lang="en-GB" sz="2000" b="0" dirty="0"/>
          </a:p>
        </p:txBody>
      </p:sp>
    </p:spTree>
    <p:extLst>
      <p:ext uri="{BB962C8B-B14F-4D97-AF65-F5344CB8AC3E}">
        <p14:creationId xmlns:p14="http://schemas.microsoft.com/office/powerpoint/2010/main" val="1698179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59" y="2053641"/>
            <a:ext cx="2751871" cy="2760098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FFFFFF"/>
                </a:solidFill>
              </a:rPr>
              <a:t>Types of Market Research</a:t>
            </a:r>
            <a:endParaRPr lang="en-GB" sz="36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7930" y="801866"/>
            <a:ext cx="4396558" cy="52306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GB" dirty="0">
              <a:solidFill>
                <a:srgbClr val="000000"/>
              </a:solidFill>
              <a:ea typeface="Times New Roman"/>
            </a:endParaRPr>
          </a:p>
          <a:p>
            <a:pPr marL="0" lvl="0" indent="0">
              <a:buNone/>
            </a:pPr>
            <a:r>
              <a:rPr lang="en-GB" sz="2800" b="1" dirty="0">
                <a:solidFill>
                  <a:srgbClr val="000000"/>
                </a:solidFill>
              </a:rPr>
              <a:t>Primary or secondary </a:t>
            </a:r>
          </a:p>
          <a:p>
            <a:pPr marL="0" lvl="0" indent="0">
              <a:buNone/>
            </a:pPr>
            <a:r>
              <a:rPr lang="en-GB" sz="2800" dirty="0">
                <a:solidFill>
                  <a:srgbClr val="000000"/>
                </a:solidFill>
              </a:rPr>
              <a:t>(field or desk) </a:t>
            </a:r>
          </a:p>
          <a:p>
            <a:pPr marL="0" lvl="0" indent="0">
              <a:buNone/>
            </a:pPr>
            <a:endParaRPr lang="en-GB" sz="28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GB" sz="2800" b="1" dirty="0">
                <a:solidFill>
                  <a:srgbClr val="000000"/>
                </a:solidFill>
              </a:rPr>
              <a:t>Qualitative or quantitative </a:t>
            </a:r>
            <a:r>
              <a:rPr lang="en-GB" sz="2800" dirty="0">
                <a:solidFill>
                  <a:srgbClr val="000000"/>
                </a:solidFill>
              </a:rPr>
              <a:t>(opinions or data)</a:t>
            </a:r>
          </a:p>
        </p:txBody>
      </p:sp>
    </p:spTree>
    <p:extLst>
      <p:ext uri="{BB962C8B-B14F-4D97-AF65-F5344CB8AC3E}">
        <p14:creationId xmlns:p14="http://schemas.microsoft.com/office/powerpoint/2010/main" val="863866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6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47917" y="3261001"/>
            <a:ext cx="4480560" cy="13716"/>
          </a:xfrm>
          <a:custGeom>
            <a:avLst/>
            <a:gdLst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651406 w 4480560"/>
              <a:gd name="connsiteY3" fmla="*/ 0 h 13716"/>
              <a:gd name="connsiteX4" fmla="*/ 2336292 w 4480560"/>
              <a:gd name="connsiteY4" fmla="*/ 0 h 13716"/>
              <a:gd name="connsiteX5" fmla="*/ 2931566 w 4480560"/>
              <a:gd name="connsiteY5" fmla="*/ 0 h 13716"/>
              <a:gd name="connsiteX6" fmla="*/ 3482035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840480 w 4480560"/>
              <a:gd name="connsiteY9" fmla="*/ 13716 h 13716"/>
              <a:gd name="connsiteX10" fmla="*/ 3290011 w 4480560"/>
              <a:gd name="connsiteY10" fmla="*/ 13716 h 13716"/>
              <a:gd name="connsiteX11" fmla="*/ 2560320 w 4480560"/>
              <a:gd name="connsiteY11" fmla="*/ 13716 h 13716"/>
              <a:gd name="connsiteX12" fmla="*/ 1965046 w 4480560"/>
              <a:gd name="connsiteY12" fmla="*/ 13716 h 13716"/>
              <a:gd name="connsiteX13" fmla="*/ 1459382 w 4480560"/>
              <a:gd name="connsiteY13" fmla="*/ 13716 h 13716"/>
              <a:gd name="connsiteX14" fmla="*/ 774497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830629 w 4480560"/>
              <a:gd name="connsiteY3" fmla="*/ 0 h 13716"/>
              <a:gd name="connsiteX4" fmla="*/ 2425903 w 4480560"/>
              <a:gd name="connsiteY4" fmla="*/ 0 h 13716"/>
              <a:gd name="connsiteX5" fmla="*/ 3021178 w 4480560"/>
              <a:gd name="connsiteY5" fmla="*/ 0 h 13716"/>
              <a:gd name="connsiteX6" fmla="*/ 3750869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930091 w 4480560"/>
              <a:gd name="connsiteY9" fmla="*/ 13716 h 13716"/>
              <a:gd name="connsiteX10" fmla="*/ 3290011 w 4480560"/>
              <a:gd name="connsiteY10" fmla="*/ 13716 h 13716"/>
              <a:gd name="connsiteX11" fmla="*/ 2649931 w 4480560"/>
              <a:gd name="connsiteY11" fmla="*/ 13716 h 13716"/>
              <a:gd name="connsiteX12" fmla="*/ 2054657 w 4480560"/>
              <a:gd name="connsiteY12" fmla="*/ 13716 h 13716"/>
              <a:gd name="connsiteX13" fmla="*/ 1324966 w 4480560"/>
              <a:gd name="connsiteY13" fmla="*/ 13716 h 13716"/>
              <a:gd name="connsiteX14" fmla="*/ 595274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3716" fill="none" extrusionOk="0">
                <a:moveTo>
                  <a:pt x="0" y="0"/>
                </a:moveTo>
                <a:cubicBezTo>
                  <a:pt x="267574" y="14606"/>
                  <a:pt x="338605" y="-40"/>
                  <a:pt x="595274" y="0"/>
                </a:cubicBezTo>
                <a:cubicBezTo>
                  <a:pt x="856171" y="-2198"/>
                  <a:pt x="863435" y="-13333"/>
                  <a:pt x="1100938" y="0"/>
                </a:cubicBezTo>
                <a:cubicBezTo>
                  <a:pt x="1340270" y="17713"/>
                  <a:pt x="1418448" y="-18893"/>
                  <a:pt x="1651406" y="0"/>
                </a:cubicBezTo>
                <a:cubicBezTo>
                  <a:pt x="1875387" y="1627"/>
                  <a:pt x="2153037" y="22688"/>
                  <a:pt x="2336292" y="0"/>
                </a:cubicBezTo>
                <a:cubicBezTo>
                  <a:pt x="2522206" y="-4211"/>
                  <a:pt x="2718333" y="34959"/>
                  <a:pt x="2931566" y="0"/>
                </a:cubicBezTo>
                <a:cubicBezTo>
                  <a:pt x="3137043" y="-17106"/>
                  <a:pt x="3304331" y="1415"/>
                  <a:pt x="3482035" y="0"/>
                </a:cubicBezTo>
                <a:cubicBezTo>
                  <a:pt x="3649837" y="-24078"/>
                  <a:pt x="4010577" y="-51921"/>
                  <a:pt x="4480560" y="0"/>
                </a:cubicBezTo>
                <a:cubicBezTo>
                  <a:pt x="4480642" y="3611"/>
                  <a:pt x="4480510" y="9346"/>
                  <a:pt x="4480560" y="13716"/>
                </a:cubicBezTo>
                <a:cubicBezTo>
                  <a:pt x="4305601" y="36948"/>
                  <a:pt x="4025154" y="21890"/>
                  <a:pt x="3840480" y="13716"/>
                </a:cubicBezTo>
                <a:cubicBezTo>
                  <a:pt x="3668919" y="-16903"/>
                  <a:pt x="3556555" y="-17246"/>
                  <a:pt x="3290011" y="13716"/>
                </a:cubicBezTo>
                <a:cubicBezTo>
                  <a:pt x="2991827" y="13600"/>
                  <a:pt x="2862038" y="-27094"/>
                  <a:pt x="2560320" y="13716"/>
                </a:cubicBezTo>
                <a:cubicBezTo>
                  <a:pt x="2273396" y="32804"/>
                  <a:pt x="2159701" y="35426"/>
                  <a:pt x="1965046" y="13716"/>
                </a:cubicBezTo>
                <a:cubicBezTo>
                  <a:pt x="1785994" y="24616"/>
                  <a:pt x="1686680" y="47748"/>
                  <a:pt x="1459382" y="13716"/>
                </a:cubicBezTo>
                <a:cubicBezTo>
                  <a:pt x="1260610" y="398"/>
                  <a:pt x="913962" y="26960"/>
                  <a:pt x="774497" y="13716"/>
                </a:cubicBezTo>
                <a:cubicBezTo>
                  <a:pt x="689426" y="-2719"/>
                  <a:pt x="378264" y="1751"/>
                  <a:pt x="0" y="13716"/>
                </a:cubicBezTo>
                <a:cubicBezTo>
                  <a:pt x="-173" y="8371"/>
                  <a:pt x="-387" y="6213"/>
                  <a:pt x="0" y="0"/>
                </a:cubicBezTo>
                <a:close/>
              </a:path>
              <a:path w="4480560" h="13716" stroke="0" extrusionOk="0">
                <a:moveTo>
                  <a:pt x="0" y="0"/>
                </a:moveTo>
                <a:cubicBezTo>
                  <a:pt x="290844" y="5546"/>
                  <a:pt x="318443" y="10543"/>
                  <a:pt x="595274" y="0"/>
                </a:cubicBezTo>
                <a:cubicBezTo>
                  <a:pt x="862223" y="-10630"/>
                  <a:pt x="1008164" y="-6970"/>
                  <a:pt x="1100938" y="0"/>
                </a:cubicBezTo>
                <a:cubicBezTo>
                  <a:pt x="1231751" y="-9052"/>
                  <a:pt x="1563421" y="-55931"/>
                  <a:pt x="1830629" y="0"/>
                </a:cubicBezTo>
                <a:cubicBezTo>
                  <a:pt x="2081843" y="38764"/>
                  <a:pt x="2181743" y="16966"/>
                  <a:pt x="2425903" y="0"/>
                </a:cubicBezTo>
                <a:cubicBezTo>
                  <a:pt x="2657412" y="-20059"/>
                  <a:pt x="2795431" y="8423"/>
                  <a:pt x="3021178" y="0"/>
                </a:cubicBezTo>
                <a:cubicBezTo>
                  <a:pt x="3275119" y="-4749"/>
                  <a:pt x="3480943" y="2522"/>
                  <a:pt x="3750869" y="0"/>
                </a:cubicBezTo>
                <a:cubicBezTo>
                  <a:pt x="4005211" y="16055"/>
                  <a:pt x="4302144" y="-2969"/>
                  <a:pt x="4480560" y="0"/>
                </a:cubicBezTo>
                <a:cubicBezTo>
                  <a:pt x="4480397" y="3458"/>
                  <a:pt x="4481383" y="8632"/>
                  <a:pt x="4480560" y="13716"/>
                </a:cubicBezTo>
                <a:cubicBezTo>
                  <a:pt x="4261480" y="-10003"/>
                  <a:pt x="4206199" y="28529"/>
                  <a:pt x="3930091" y="13716"/>
                </a:cubicBezTo>
                <a:cubicBezTo>
                  <a:pt x="3666932" y="-15474"/>
                  <a:pt x="3493645" y="14804"/>
                  <a:pt x="3290011" y="13716"/>
                </a:cubicBezTo>
                <a:cubicBezTo>
                  <a:pt x="3137078" y="-41032"/>
                  <a:pt x="2894690" y="-17948"/>
                  <a:pt x="2649931" y="13716"/>
                </a:cubicBezTo>
                <a:cubicBezTo>
                  <a:pt x="2413020" y="21294"/>
                  <a:pt x="2225991" y="-10559"/>
                  <a:pt x="2054657" y="13716"/>
                </a:cubicBezTo>
                <a:cubicBezTo>
                  <a:pt x="1886877" y="37541"/>
                  <a:pt x="1548763" y="45390"/>
                  <a:pt x="1324966" y="13716"/>
                </a:cubicBezTo>
                <a:cubicBezTo>
                  <a:pt x="1040995" y="1897"/>
                  <a:pt x="786929" y="-17655"/>
                  <a:pt x="595274" y="13716"/>
                </a:cubicBezTo>
                <a:cubicBezTo>
                  <a:pt x="371401" y="32831"/>
                  <a:pt x="168483" y="23167"/>
                  <a:pt x="0" y="13716"/>
                </a:cubicBezTo>
                <a:cubicBezTo>
                  <a:pt x="-740" y="8467"/>
                  <a:pt x="-279" y="4434"/>
                  <a:pt x="0" y="0"/>
                </a:cubicBezTo>
                <a:close/>
              </a:path>
              <a:path w="4480560" h="13716" fill="none" stroke="0" extrusionOk="0">
                <a:moveTo>
                  <a:pt x="0" y="0"/>
                </a:moveTo>
                <a:cubicBezTo>
                  <a:pt x="254633" y="596"/>
                  <a:pt x="318854" y="8353"/>
                  <a:pt x="595274" y="0"/>
                </a:cubicBezTo>
                <a:cubicBezTo>
                  <a:pt x="857042" y="-2503"/>
                  <a:pt x="863005" y="-13327"/>
                  <a:pt x="1100938" y="0"/>
                </a:cubicBezTo>
                <a:cubicBezTo>
                  <a:pt x="1322315" y="28736"/>
                  <a:pt x="1429801" y="-15572"/>
                  <a:pt x="1651406" y="0"/>
                </a:cubicBezTo>
                <a:cubicBezTo>
                  <a:pt x="1861310" y="20479"/>
                  <a:pt x="2199002" y="36173"/>
                  <a:pt x="2336292" y="0"/>
                </a:cubicBezTo>
                <a:cubicBezTo>
                  <a:pt x="2504451" y="-23230"/>
                  <a:pt x="2735943" y="-3451"/>
                  <a:pt x="2931566" y="0"/>
                </a:cubicBezTo>
                <a:cubicBezTo>
                  <a:pt x="3109081" y="-33272"/>
                  <a:pt x="3310374" y="39503"/>
                  <a:pt x="3482035" y="0"/>
                </a:cubicBezTo>
                <a:cubicBezTo>
                  <a:pt x="3630968" y="-117346"/>
                  <a:pt x="3975789" y="30358"/>
                  <a:pt x="4480560" y="0"/>
                </a:cubicBezTo>
                <a:cubicBezTo>
                  <a:pt x="4480546" y="3532"/>
                  <a:pt x="4481771" y="9530"/>
                  <a:pt x="4480560" y="13716"/>
                </a:cubicBezTo>
                <a:cubicBezTo>
                  <a:pt x="4299745" y="8025"/>
                  <a:pt x="4055484" y="54224"/>
                  <a:pt x="3840480" y="13716"/>
                </a:cubicBezTo>
                <a:cubicBezTo>
                  <a:pt x="3665362" y="14404"/>
                  <a:pt x="3548412" y="6532"/>
                  <a:pt x="3290011" y="13716"/>
                </a:cubicBezTo>
                <a:cubicBezTo>
                  <a:pt x="3037450" y="36923"/>
                  <a:pt x="2862123" y="43167"/>
                  <a:pt x="2560320" y="13716"/>
                </a:cubicBezTo>
                <a:cubicBezTo>
                  <a:pt x="2308793" y="7156"/>
                  <a:pt x="2153402" y="-25971"/>
                  <a:pt x="1965046" y="13716"/>
                </a:cubicBezTo>
                <a:cubicBezTo>
                  <a:pt x="1778601" y="25944"/>
                  <a:pt x="1672011" y="23840"/>
                  <a:pt x="1459382" y="13716"/>
                </a:cubicBezTo>
                <a:cubicBezTo>
                  <a:pt x="1212351" y="-9856"/>
                  <a:pt x="906131" y="12859"/>
                  <a:pt x="774497" y="13716"/>
                </a:cubicBezTo>
                <a:cubicBezTo>
                  <a:pt x="636671" y="-47283"/>
                  <a:pt x="331670" y="1705"/>
                  <a:pt x="0" y="13716"/>
                </a:cubicBezTo>
                <a:cubicBezTo>
                  <a:pt x="-561" y="8546"/>
                  <a:pt x="-377" y="61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480560"/>
                      <a:gd name="connsiteY0" fmla="*/ 0 h 13716"/>
                      <a:gd name="connsiteX1" fmla="*/ 595274 w 4480560"/>
                      <a:gd name="connsiteY1" fmla="*/ 0 h 13716"/>
                      <a:gd name="connsiteX2" fmla="*/ 1100938 w 4480560"/>
                      <a:gd name="connsiteY2" fmla="*/ 0 h 13716"/>
                      <a:gd name="connsiteX3" fmla="*/ 1651406 w 4480560"/>
                      <a:gd name="connsiteY3" fmla="*/ 0 h 13716"/>
                      <a:gd name="connsiteX4" fmla="*/ 2336292 w 4480560"/>
                      <a:gd name="connsiteY4" fmla="*/ 0 h 13716"/>
                      <a:gd name="connsiteX5" fmla="*/ 2931566 w 4480560"/>
                      <a:gd name="connsiteY5" fmla="*/ 0 h 13716"/>
                      <a:gd name="connsiteX6" fmla="*/ 3482035 w 4480560"/>
                      <a:gd name="connsiteY6" fmla="*/ 0 h 13716"/>
                      <a:gd name="connsiteX7" fmla="*/ 4480560 w 4480560"/>
                      <a:gd name="connsiteY7" fmla="*/ 0 h 13716"/>
                      <a:gd name="connsiteX8" fmla="*/ 4480560 w 4480560"/>
                      <a:gd name="connsiteY8" fmla="*/ 13716 h 13716"/>
                      <a:gd name="connsiteX9" fmla="*/ 3840480 w 4480560"/>
                      <a:gd name="connsiteY9" fmla="*/ 13716 h 13716"/>
                      <a:gd name="connsiteX10" fmla="*/ 3290011 w 4480560"/>
                      <a:gd name="connsiteY10" fmla="*/ 13716 h 13716"/>
                      <a:gd name="connsiteX11" fmla="*/ 2560320 w 4480560"/>
                      <a:gd name="connsiteY11" fmla="*/ 13716 h 13716"/>
                      <a:gd name="connsiteX12" fmla="*/ 1965046 w 4480560"/>
                      <a:gd name="connsiteY12" fmla="*/ 13716 h 13716"/>
                      <a:gd name="connsiteX13" fmla="*/ 1459382 w 4480560"/>
                      <a:gd name="connsiteY13" fmla="*/ 13716 h 13716"/>
                      <a:gd name="connsiteX14" fmla="*/ 774497 w 4480560"/>
                      <a:gd name="connsiteY14" fmla="*/ 13716 h 13716"/>
                      <a:gd name="connsiteX15" fmla="*/ 0 w 4480560"/>
                      <a:gd name="connsiteY15" fmla="*/ 13716 h 13716"/>
                      <a:gd name="connsiteX16" fmla="*/ 0 w 4480560"/>
                      <a:gd name="connsiteY16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480560" h="13716" fill="none" extrusionOk="0">
                        <a:moveTo>
                          <a:pt x="0" y="0"/>
                        </a:moveTo>
                        <a:cubicBezTo>
                          <a:pt x="267821" y="8731"/>
                          <a:pt x="334105" y="2629"/>
                          <a:pt x="595274" y="0"/>
                        </a:cubicBezTo>
                        <a:cubicBezTo>
                          <a:pt x="856443" y="-2629"/>
                          <a:pt x="863808" y="-13353"/>
                          <a:pt x="1100938" y="0"/>
                        </a:cubicBezTo>
                        <a:cubicBezTo>
                          <a:pt x="1338068" y="13353"/>
                          <a:pt x="1431663" y="-25862"/>
                          <a:pt x="1651406" y="0"/>
                        </a:cubicBezTo>
                        <a:cubicBezTo>
                          <a:pt x="1871149" y="25862"/>
                          <a:pt x="2173163" y="23827"/>
                          <a:pt x="2336292" y="0"/>
                        </a:cubicBezTo>
                        <a:cubicBezTo>
                          <a:pt x="2499421" y="-23827"/>
                          <a:pt x="2720589" y="28148"/>
                          <a:pt x="2931566" y="0"/>
                        </a:cubicBezTo>
                        <a:cubicBezTo>
                          <a:pt x="3142543" y="-28148"/>
                          <a:pt x="3323630" y="27022"/>
                          <a:pt x="3482035" y="0"/>
                        </a:cubicBezTo>
                        <a:cubicBezTo>
                          <a:pt x="3640440" y="-27022"/>
                          <a:pt x="4012110" y="-20118"/>
                          <a:pt x="4480560" y="0"/>
                        </a:cubicBezTo>
                        <a:cubicBezTo>
                          <a:pt x="4480273" y="3379"/>
                          <a:pt x="4480768" y="9289"/>
                          <a:pt x="4480560" y="13716"/>
                        </a:cubicBezTo>
                        <a:cubicBezTo>
                          <a:pt x="4314132" y="10352"/>
                          <a:pt x="4028383" y="32060"/>
                          <a:pt x="3840480" y="13716"/>
                        </a:cubicBezTo>
                        <a:cubicBezTo>
                          <a:pt x="3652577" y="-4628"/>
                          <a:pt x="3547615" y="-1724"/>
                          <a:pt x="3290011" y="13716"/>
                        </a:cubicBezTo>
                        <a:cubicBezTo>
                          <a:pt x="3032407" y="29156"/>
                          <a:pt x="2830268" y="4147"/>
                          <a:pt x="2560320" y="13716"/>
                        </a:cubicBezTo>
                        <a:cubicBezTo>
                          <a:pt x="2290372" y="23285"/>
                          <a:pt x="2147422" y="2156"/>
                          <a:pt x="1965046" y="13716"/>
                        </a:cubicBezTo>
                        <a:cubicBezTo>
                          <a:pt x="1782670" y="25276"/>
                          <a:pt x="1689791" y="36108"/>
                          <a:pt x="1459382" y="13716"/>
                        </a:cubicBezTo>
                        <a:cubicBezTo>
                          <a:pt x="1228973" y="-8676"/>
                          <a:pt x="915486" y="31929"/>
                          <a:pt x="774497" y="13716"/>
                        </a:cubicBezTo>
                        <a:cubicBezTo>
                          <a:pt x="633508" y="-4497"/>
                          <a:pt x="361442" y="-15679"/>
                          <a:pt x="0" y="13716"/>
                        </a:cubicBezTo>
                        <a:cubicBezTo>
                          <a:pt x="-362" y="8190"/>
                          <a:pt x="-434" y="6098"/>
                          <a:pt x="0" y="0"/>
                        </a:cubicBezTo>
                        <a:close/>
                      </a:path>
                      <a:path w="4480560" h="13716" stroke="0" extrusionOk="0">
                        <a:moveTo>
                          <a:pt x="0" y="0"/>
                        </a:moveTo>
                        <a:cubicBezTo>
                          <a:pt x="285465" y="225"/>
                          <a:pt x="322691" y="16223"/>
                          <a:pt x="595274" y="0"/>
                        </a:cubicBezTo>
                        <a:cubicBezTo>
                          <a:pt x="867857" y="-16223"/>
                          <a:pt x="989129" y="-11242"/>
                          <a:pt x="1100938" y="0"/>
                        </a:cubicBezTo>
                        <a:cubicBezTo>
                          <a:pt x="1212747" y="11242"/>
                          <a:pt x="1574350" y="-36410"/>
                          <a:pt x="1830629" y="0"/>
                        </a:cubicBezTo>
                        <a:cubicBezTo>
                          <a:pt x="2086908" y="36410"/>
                          <a:pt x="2180922" y="4645"/>
                          <a:pt x="2425903" y="0"/>
                        </a:cubicBezTo>
                        <a:cubicBezTo>
                          <a:pt x="2670884" y="-4645"/>
                          <a:pt x="2782024" y="22929"/>
                          <a:pt x="3021178" y="0"/>
                        </a:cubicBezTo>
                        <a:cubicBezTo>
                          <a:pt x="3260332" y="-22929"/>
                          <a:pt x="3456982" y="-1586"/>
                          <a:pt x="3750869" y="0"/>
                        </a:cubicBezTo>
                        <a:cubicBezTo>
                          <a:pt x="4044756" y="1586"/>
                          <a:pt x="4302726" y="17043"/>
                          <a:pt x="4480560" y="0"/>
                        </a:cubicBezTo>
                        <a:cubicBezTo>
                          <a:pt x="4480360" y="3832"/>
                          <a:pt x="4481152" y="9314"/>
                          <a:pt x="4480560" y="13716"/>
                        </a:cubicBezTo>
                        <a:cubicBezTo>
                          <a:pt x="4279652" y="-11422"/>
                          <a:pt x="4200762" y="36994"/>
                          <a:pt x="3930091" y="13716"/>
                        </a:cubicBezTo>
                        <a:cubicBezTo>
                          <a:pt x="3659420" y="-9562"/>
                          <a:pt x="3456052" y="17722"/>
                          <a:pt x="3290011" y="13716"/>
                        </a:cubicBezTo>
                        <a:cubicBezTo>
                          <a:pt x="3123970" y="9710"/>
                          <a:pt x="2882392" y="28246"/>
                          <a:pt x="2649931" y="13716"/>
                        </a:cubicBezTo>
                        <a:cubicBezTo>
                          <a:pt x="2417470" y="-814"/>
                          <a:pt x="2238426" y="2765"/>
                          <a:pt x="2054657" y="13716"/>
                        </a:cubicBezTo>
                        <a:cubicBezTo>
                          <a:pt x="1870888" y="24667"/>
                          <a:pt x="1566368" y="40468"/>
                          <a:pt x="1324966" y="13716"/>
                        </a:cubicBezTo>
                        <a:cubicBezTo>
                          <a:pt x="1083564" y="-13036"/>
                          <a:pt x="787410" y="6374"/>
                          <a:pt x="595274" y="13716"/>
                        </a:cubicBezTo>
                        <a:cubicBezTo>
                          <a:pt x="403138" y="21058"/>
                          <a:pt x="169622" y="5927"/>
                          <a:pt x="0" y="13716"/>
                        </a:cubicBezTo>
                        <a:cubicBezTo>
                          <a:pt x="-475" y="8699"/>
                          <a:pt x="-565" y="44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4813" y="552091"/>
            <a:ext cx="4668251" cy="5431536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GB" sz="1900" dirty="0">
              <a:ea typeface="Times New Roman"/>
            </a:endParaRPr>
          </a:p>
          <a:p>
            <a:pPr>
              <a:buNone/>
              <a:defRPr/>
            </a:pPr>
            <a:r>
              <a:rPr lang="en-GB" sz="1900" dirty="0"/>
              <a:t>	</a:t>
            </a:r>
            <a:r>
              <a:rPr lang="en-GB" sz="2400" dirty="0"/>
              <a:t>Original data, information that has never been collected before.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GB" sz="240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Survey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Interview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Observation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Trials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Focus groups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39F2AF2F-7A11-0249-B2FD-9CA4DBC3D42A}"/>
              </a:ext>
            </a:extLst>
          </p:cNvPr>
          <p:cNvSpPr txBox="1">
            <a:spLocks/>
          </p:cNvSpPr>
          <p:nvPr/>
        </p:nvSpPr>
        <p:spPr>
          <a:xfrm>
            <a:off x="630936" y="548640"/>
            <a:ext cx="2700645" cy="5431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latin typeface="+mn-lt"/>
              </a:rPr>
              <a:t>Primary Research </a:t>
            </a:r>
            <a:r>
              <a:rPr lang="en-GB" sz="3600" dirty="0">
                <a:latin typeface="+mn-lt"/>
              </a:rPr>
              <a:t>(Field)</a:t>
            </a:r>
            <a:br>
              <a:rPr lang="en-GB" b="1" dirty="0">
                <a:latin typeface="+mn-lt"/>
              </a:rPr>
            </a:br>
            <a:br>
              <a:rPr lang="en-GB" b="1" dirty="0">
                <a:latin typeface="+mn-lt"/>
              </a:rPr>
            </a:b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New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original information (specific to your needs)</a:t>
            </a:r>
            <a:br>
              <a:rPr lang="en-GB" dirty="0"/>
            </a:b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12353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548640"/>
            <a:ext cx="2700645" cy="5431536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+mn-lt"/>
              </a:rPr>
              <a:t>Secondary Research (Desk)</a:t>
            </a:r>
            <a:br>
              <a:rPr lang="en-GB" b="1" dirty="0">
                <a:latin typeface="+mn-lt"/>
              </a:rPr>
            </a:br>
            <a:br>
              <a:rPr lang="en-GB" b="1" dirty="0">
                <a:latin typeface="+mn-lt"/>
              </a:rPr>
            </a:b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Existing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information (that has already been collected)</a:t>
            </a:r>
            <a:br>
              <a:rPr lang="en-GB" dirty="0"/>
            </a:br>
            <a:endParaRPr lang="en-GB" dirty="0">
              <a:latin typeface="+mn-lt"/>
            </a:endParaRPr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47917" y="3261001"/>
            <a:ext cx="4480560" cy="13716"/>
          </a:xfrm>
          <a:custGeom>
            <a:avLst/>
            <a:gdLst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651406 w 4480560"/>
              <a:gd name="connsiteY3" fmla="*/ 0 h 13716"/>
              <a:gd name="connsiteX4" fmla="*/ 2336292 w 4480560"/>
              <a:gd name="connsiteY4" fmla="*/ 0 h 13716"/>
              <a:gd name="connsiteX5" fmla="*/ 2931566 w 4480560"/>
              <a:gd name="connsiteY5" fmla="*/ 0 h 13716"/>
              <a:gd name="connsiteX6" fmla="*/ 3482035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840480 w 4480560"/>
              <a:gd name="connsiteY9" fmla="*/ 13716 h 13716"/>
              <a:gd name="connsiteX10" fmla="*/ 3290011 w 4480560"/>
              <a:gd name="connsiteY10" fmla="*/ 13716 h 13716"/>
              <a:gd name="connsiteX11" fmla="*/ 2560320 w 4480560"/>
              <a:gd name="connsiteY11" fmla="*/ 13716 h 13716"/>
              <a:gd name="connsiteX12" fmla="*/ 1965046 w 4480560"/>
              <a:gd name="connsiteY12" fmla="*/ 13716 h 13716"/>
              <a:gd name="connsiteX13" fmla="*/ 1459382 w 4480560"/>
              <a:gd name="connsiteY13" fmla="*/ 13716 h 13716"/>
              <a:gd name="connsiteX14" fmla="*/ 774497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830629 w 4480560"/>
              <a:gd name="connsiteY3" fmla="*/ 0 h 13716"/>
              <a:gd name="connsiteX4" fmla="*/ 2425903 w 4480560"/>
              <a:gd name="connsiteY4" fmla="*/ 0 h 13716"/>
              <a:gd name="connsiteX5" fmla="*/ 3021178 w 4480560"/>
              <a:gd name="connsiteY5" fmla="*/ 0 h 13716"/>
              <a:gd name="connsiteX6" fmla="*/ 3750869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930091 w 4480560"/>
              <a:gd name="connsiteY9" fmla="*/ 13716 h 13716"/>
              <a:gd name="connsiteX10" fmla="*/ 3290011 w 4480560"/>
              <a:gd name="connsiteY10" fmla="*/ 13716 h 13716"/>
              <a:gd name="connsiteX11" fmla="*/ 2649931 w 4480560"/>
              <a:gd name="connsiteY11" fmla="*/ 13716 h 13716"/>
              <a:gd name="connsiteX12" fmla="*/ 2054657 w 4480560"/>
              <a:gd name="connsiteY12" fmla="*/ 13716 h 13716"/>
              <a:gd name="connsiteX13" fmla="*/ 1324966 w 4480560"/>
              <a:gd name="connsiteY13" fmla="*/ 13716 h 13716"/>
              <a:gd name="connsiteX14" fmla="*/ 595274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3716" fill="none" extrusionOk="0">
                <a:moveTo>
                  <a:pt x="0" y="0"/>
                </a:moveTo>
                <a:cubicBezTo>
                  <a:pt x="267574" y="14606"/>
                  <a:pt x="338605" y="-40"/>
                  <a:pt x="595274" y="0"/>
                </a:cubicBezTo>
                <a:cubicBezTo>
                  <a:pt x="856171" y="-2198"/>
                  <a:pt x="863435" y="-13333"/>
                  <a:pt x="1100938" y="0"/>
                </a:cubicBezTo>
                <a:cubicBezTo>
                  <a:pt x="1340270" y="17713"/>
                  <a:pt x="1418448" y="-18893"/>
                  <a:pt x="1651406" y="0"/>
                </a:cubicBezTo>
                <a:cubicBezTo>
                  <a:pt x="1875387" y="1627"/>
                  <a:pt x="2153037" y="22688"/>
                  <a:pt x="2336292" y="0"/>
                </a:cubicBezTo>
                <a:cubicBezTo>
                  <a:pt x="2522206" y="-4211"/>
                  <a:pt x="2718333" y="34959"/>
                  <a:pt x="2931566" y="0"/>
                </a:cubicBezTo>
                <a:cubicBezTo>
                  <a:pt x="3137043" y="-17106"/>
                  <a:pt x="3304331" y="1415"/>
                  <a:pt x="3482035" y="0"/>
                </a:cubicBezTo>
                <a:cubicBezTo>
                  <a:pt x="3649837" y="-24078"/>
                  <a:pt x="4010577" y="-51921"/>
                  <a:pt x="4480560" y="0"/>
                </a:cubicBezTo>
                <a:cubicBezTo>
                  <a:pt x="4480642" y="3611"/>
                  <a:pt x="4480510" y="9346"/>
                  <a:pt x="4480560" y="13716"/>
                </a:cubicBezTo>
                <a:cubicBezTo>
                  <a:pt x="4305601" y="36948"/>
                  <a:pt x="4025154" y="21890"/>
                  <a:pt x="3840480" y="13716"/>
                </a:cubicBezTo>
                <a:cubicBezTo>
                  <a:pt x="3668919" y="-16903"/>
                  <a:pt x="3556555" y="-17246"/>
                  <a:pt x="3290011" y="13716"/>
                </a:cubicBezTo>
                <a:cubicBezTo>
                  <a:pt x="2991827" y="13600"/>
                  <a:pt x="2862038" y="-27094"/>
                  <a:pt x="2560320" y="13716"/>
                </a:cubicBezTo>
                <a:cubicBezTo>
                  <a:pt x="2273396" y="32804"/>
                  <a:pt x="2159701" y="35426"/>
                  <a:pt x="1965046" y="13716"/>
                </a:cubicBezTo>
                <a:cubicBezTo>
                  <a:pt x="1785994" y="24616"/>
                  <a:pt x="1686680" y="47748"/>
                  <a:pt x="1459382" y="13716"/>
                </a:cubicBezTo>
                <a:cubicBezTo>
                  <a:pt x="1260610" y="398"/>
                  <a:pt x="913962" y="26960"/>
                  <a:pt x="774497" y="13716"/>
                </a:cubicBezTo>
                <a:cubicBezTo>
                  <a:pt x="689426" y="-2719"/>
                  <a:pt x="378264" y="1751"/>
                  <a:pt x="0" y="13716"/>
                </a:cubicBezTo>
                <a:cubicBezTo>
                  <a:pt x="-173" y="8371"/>
                  <a:pt x="-387" y="6213"/>
                  <a:pt x="0" y="0"/>
                </a:cubicBezTo>
                <a:close/>
              </a:path>
              <a:path w="4480560" h="13716" stroke="0" extrusionOk="0">
                <a:moveTo>
                  <a:pt x="0" y="0"/>
                </a:moveTo>
                <a:cubicBezTo>
                  <a:pt x="290844" y="5546"/>
                  <a:pt x="318443" y="10543"/>
                  <a:pt x="595274" y="0"/>
                </a:cubicBezTo>
                <a:cubicBezTo>
                  <a:pt x="862223" y="-10630"/>
                  <a:pt x="1008164" y="-6970"/>
                  <a:pt x="1100938" y="0"/>
                </a:cubicBezTo>
                <a:cubicBezTo>
                  <a:pt x="1231751" y="-9052"/>
                  <a:pt x="1563421" y="-55931"/>
                  <a:pt x="1830629" y="0"/>
                </a:cubicBezTo>
                <a:cubicBezTo>
                  <a:pt x="2081843" y="38764"/>
                  <a:pt x="2181743" y="16966"/>
                  <a:pt x="2425903" y="0"/>
                </a:cubicBezTo>
                <a:cubicBezTo>
                  <a:pt x="2657412" y="-20059"/>
                  <a:pt x="2795431" y="8423"/>
                  <a:pt x="3021178" y="0"/>
                </a:cubicBezTo>
                <a:cubicBezTo>
                  <a:pt x="3275119" y="-4749"/>
                  <a:pt x="3480943" y="2522"/>
                  <a:pt x="3750869" y="0"/>
                </a:cubicBezTo>
                <a:cubicBezTo>
                  <a:pt x="4005211" y="16055"/>
                  <a:pt x="4302144" y="-2969"/>
                  <a:pt x="4480560" y="0"/>
                </a:cubicBezTo>
                <a:cubicBezTo>
                  <a:pt x="4480397" y="3458"/>
                  <a:pt x="4481383" y="8632"/>
                  <a:pt x="4480560" y="13716"/>
                </a:cubicBezTo>
                <a:cubicBezTo>
                  <a:pt x="4261480" y="-10003"/>
                  <a:pt x="4206199" y="28529"/>
                  <a:pt x="3930091" y="13716"/>
                </a:cubicBezTo>
                <a:cubicBezTo>
                  <a:pt x="3666932" y="-15474"/>
                  <a:pt x="3493645" y="14804"/>
                  <a:pt x="3290011" y="13716"/>
                </a:cubicBezTo>
                <a:cubicBezTo>
                  <a:pt x="3137078" y="-41032"/>
                  <a:pt x="2894690" y="-17948"/>
                  <a:pt x="2649931" y="13716"/>
                </a:cubicBezTo>
                <a:cubicBezTo>
                  <a:pt x="2413020" y="21294"/>
                  <a:pt x="2225991" y="-10559"/>
                  <a:pt x="2054657" y="13716"/>
                </a:cubicBezTo>
                <a:cubicBezTo>
                  <a:pt x="1886877" y="37541"/>
                  <a:pt x="1548763" y="45390"/>
                  <a:pt x="1324966" y="13716"/>
                </a:cubicBezTo>
                <a:cubicBezTo>
                  <a:pt x="1040995" y="1897"/>
                  <a:pt x="786929" y="-17655"/>
                  <a:pt x="595274" y="13716"/>
                </a:cubicBezTo>
                <a:cubicBezTo>
                  <a:pt x="371401" y="32831"/>
                  <a:pt x="168483" y="23167"/>
                  <a:pt x="0" y="13716"/>
                </a:cubicBezTo>
                <a:cubicBezTo>
                  <a:pt x="-740" y="8467"/>
                  <a:pt x="-279" y="4434"/>
                  <a:pt x="0" y="0"/>
                </a:cubicBezTo>
                <a:close/>
              </a:path>
              <a:path w="4480560" h="13716" fill="none" stroke="0" extrusionOk="0">
                <a:moveTo>
                  <a:pt x="0" y="0"/>
                </a:moveTo>
                <a:cubicBezTo>
                  <a:pt x="254633" y="596"/>
                  <a:pt x="318854" y="8353"/>
                  <a:pt x="595274" y="0"/>
                </a:cubicBezTo>
                <a:cubicBezTo>
                  <a:pt x="857042" y="-2503"/>
                  <a:pt x="863005" y="-13327"/>
                  <a:pt x="1100938" y="0"/>
                </a:cubicBezTo>
                <a:cubicBezTo>
                  <a:pt x="1322315" y="28736"/>
                  <a:pt x="1429801" y="-15572"/>
                  <a:pt x="1651406" y="0"/>
                </a:cubicBezTo>
                <a:cubicBezTo>
                  <a:pt x="1861310" y="20479"/>
                  <a:pt x="2199002" y="36173"/>
                  <a:pt x="2336292" y="0"/>
                </a:cubicBezTo>
                <a:cubicBezTo>
                  <a:pt x="2504451" y="-23230"/>
                  <a:pt x="2735943" y="-3451"/>
                  <a:pt x="2931566" y="0"/>
                </a:cubicBezTo>
                <a:cubicBezTo>
                  <a:pt x="3109081" y="-33272"/>
                  <a:pt x="3310374" y="39503"/>
                  <a:pt x="3482035" y="0"/>
                </a:cubicBezTo>
                <a:cubicBezTo>
                  <a:pt x="3630968" y="-117346"/>
                  <a:pt x="3975789" y="30358"/>
                  <a:pt x="4480560" y="0"/>
                </a:cubicBezTo>
                <a:cubicBezTo>
                  <a:pt x="4480546" y="3532"/>
                  <a:pt x="4481771" y="9530"/>
                  <a:pt x="4480560" y="13716"/>
                </a:cubicBezTo>
                <a:cubicBezTo>
                  <a:pt x="4299745" y="8025"/>
                  <a:pt x="4055484" y="54224"/>
                  <a:pt x="3840480" y="13716"/>
                </a:cubicBezTo>
                <a:cubicBezTo>
                  <a:pt x="3665362" y="14404"/>
                  <a:pt x="3548412" y="6532"/>
                  <a:pt x="3290011" y="13716"/>
                </a:cubicBezTo>
                <a:cubicBezTo>
                  <a:pt x="3037450" y="36923"/>
                  <a:pt x="2862123" y="43167"/>
                  <a:pt x="2560320" y="13716"/>
                </a:cubicBezTo>
                <a:cubicBezTo>
                  <a:pt x="2308793" y="7156"/>
                  <a:pt x="2153402" y="-25971"/>
                  <a:pt x="1965046" y="13716"/>
                </a:cubicBezTo>
                <a:cubicBezTo>
                  <a:pt x="1778601" y="25944"/>
                  <a:pt x="1672011" y="23840"/>
                  <a:pt x="1459382" y="13716"/>
                </a:cubicBezTo>
                <a:cubicBezTo>
                  <a:pt x="1212351" y="-9856"/>
                  <a:pt x="906131" y="12859"/>
                  <a:pt x="774497" y="13716"/>
                </a:cubicBezTo>
                <a:cubicBezTo>
                  <a:pt x="636671" y="-47283"/>
                  <a:pt x="331670" y="1705"/>
                  <a:pt x="0" y="13716"/>
                </a:cubicBezTo>
                <a:cubicBezTo>
                  <a:pt x="-561" y="8546"/>
                  <a:pt x="-377" y="61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480560"/>
                      <a:gd name="connsiteY0" fmla="*/ 0 h 13716"/>
                      <a:gd name="connsiteX1" fmla="*/ 595274 w 4480560"/>
                      <a:gd name="connsiteY1" fmla="*/ 0 h 13716"/>
                      <a:gd name="connsiteX2" fmla="*/ 1100938 w 4480560"/>
                      <a:gd name="connsiteY2" fmla="*/ 0 h 13716"/>
                      <a:gd name="connsiteX3" fmla="*/ 1651406 w 4480560"/>
                      <a:gd name="connsiteY3" fmla="*/ 0 h 13716"/>
                      <a:gd name="connsiteX4" fmla="*/ 2336292 w 4480560"/>
                      <a:gd name="connsiteY4" fmla="*/ 0 h 13716"/>
                      <a:gd name="connsiteX5" fmla="*/ 2931566 w 4480560"/>
                      <a:gd name="connsiteY5" fmla="*/ 0 h 13716"/>
                      <a:gd name="connsiteX6" fmla="*/ 3482035 w 4480560"/>
                      <a:gd name="connsiteY6" fmla="*/ 0 h 13716"/>
                      <a:gd name="connsiteX7" fmla="*/ 4480560 w 4480560"/>
                      <a:gd name="connsiteY7" fmla="*/ 0 h 13716"/>
                      <a:gd name="connsiteX8" fmla="*/ 4480560 w 4480560"/>
                      <a:gd name="connsiteY8" fmla="*/ 13716 h 13716"/>
                      <a:gd name="connsiteX9" fmla="*/ 3840480 w 4480560"/>
                      <a:gd name="connsiteY9" fmla="*/ 13716 h 13716"/>
                      <a:gd name="connsiteX10" fmla="*/ 3290011 w 4480560"/>
                      <a:gd name="connsiteY10" fmla="*/ 13716 h 13716"/>
                      <a:gd name="connsiteX11" fmla="*/ 2560320 w 4480560"/>
                      <a:gd name="connsiteY11" fmla="*/ 13716 h 13716"/>
                      <a:gd name="connsiteX12" fmla="*/ 1965046 w 4480560"/>
                      <a:gd name="connsiteY12" fmla="*/ 13716 h 13716"/>
                      <a:gd name="connsiteX13" fmla="*/ 1459382 w 4480560"/>
                      <a:gd name="connsiteY13" fmla="*/ 13716 h 13716"/>
                      <a:gd name="connsiteX14" fmla="*/ 774497 w 4480560"/>
                      <a:gd name="connsiteY14" fmla="*/ 13716 h 13716"/>
                      <a:gd name="connsiteX15" fmla="*/ 0 w 4480560"/>
                      <a:gd name="connsiteY15" fmla="*/ 13716 h 13716"/>
                      <a:gd name="connsiteX16" fmla="*/ 0 w 4480560"/>
                      <a:gd name="connsiteY16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480560" h="13716" fill="none" extrusionOk="0">
                        <a:moveTo>
                          <a:pt x="0" y="0"/>
                        </a:moveTo>
                        <a:cubicBezTo>
                          <a:pt x="267821" y="8731"/>
                          <a:pt x="334105" y="2629"/>
                          <a:pt x="595274" y="0"/>
                        </a:cubicBezTo>
                        <a:cubicBezTo>
                          <a:pt x="856443" y="-2629"/>
                          <a:pt x="863808" y="-13353"/>
                          <a:pt x="1100938" y="0"/>
                        </a:cubicBezTo>
                        <a:cubicBezTo>
                          <a:pt x="1338068" y="13353"/>
                          <a:pt x="1431663" y="-25862"/>
                          <a:pt x="1651406" y="0"/>
                        </a:cubicBezTo>
                        <a:cubicBezTo>
                          <a:pt x="1871149" y="25862"/>
                          <a:pt x="2173163" y="23827"/>
                          <a:pt x="2336292" y="0"/>
                        </a:cubicBezTo>
                        <a:cubicBezTo>
                          <a:pt x="2499421" y="-23827"/>
                          <a:pt x="2720589" y="28148"/>
                          <a:pt x="2931566" y="0"/>
                        </a:cubicBezTo>
                        <a:cubicBezTo>
                          <a:pt x="3142543" y="-28148"/>
                          <a:pt x="3323630" y="27022"/>
                          <a:pt x="3482035" y="0"/>
                        </a:cubicBezTo>
                        <a:cubicBezTo>
                          <a:pt x="3640440" y="-27022"/>
                          <a:pt x="4012110" y="-20118"/>
                          <a:pt x="4480560" y="0"/>
                        </a:cubicBezTo>
                        <a:cubicBezTo>
                          <a:pt x="4480273" y="3379"/>
                          <a:pt x="4480768" y="9289"/>
                          <a:pt x="4480560" y="13716"/>
                        </a:cubicBezTo>
                        <a:cubicBezTo>
                          <a:pt x="4314132" y="10352"/>
                          <a:pt x="4028383" y="32060"/>
                          <a:pt x="3840480" y="13716"/>
                        </a:cubicBezTo>
                        <a:cubicBezTo>
                          <a:pt x="3652577" y="-4628"/>
                          <a:pt x="3547615" y="-1724"/>
                          <a:pt x="3290011" y="13716"/>
                        </a:cubicBezTo>
                        <a:cubicBezTo>
                          <a:pt x="3032407" y="29156"/>
                          <a:pt x="2830268" y="4147"/>
                          <a:pt x="2560320" y="13716"/>
                        </a:cubicBezTo>
                        <a:cubicBezTo>
                          <a:pt x="2290372" y="23285"/>
                          <a:pt x="2147422" y="2156"/>
                          <a:pt x="1965046" y="13716"/>
                        </a:cubicBezTo>
                        <a:cubicBezTo>
                          <a:pt x="1782670" y="25276"/>
                          <a:pt x="1689791" y="36108"/>
                          <a:pt x="1459382" y="13716"/>
                        </a:cubicBezTo>
                        <a:cubicBezTo>
                          <a:pt x="1228973" y="-8676"/>
                          <a:pt x="915486" y="31929"/>
                          <a:pt x="774497" y="13716"/>
                        </a:cubicBezTo>
                        <a:cubicBezTo>
                          <a:pt x="633508" y="-4497"/>
                          <a:pt x="361442" y="-15679"/>
                          <a:pt x="0" y="13716"/>
                        </a:cubicBezTo>
                        <a:cubicBezTo>
                          <a:pt x="-362" y="8190"/>
                          <a:pt x="-434" y="6098"/>
                          <a:pt x="0" y="0"/>
                        </a:cubicBezTo>
                        <a:close/>
                      </a:path>
                      <a:path w="4480560" h="13716" stroke="0" extrusionOk="0">
                        <a:moveTo>
                          <a:pt x="0" y="0"/>
                        </a:moveTo>
                        <a:cubicBezTo>
                          <a:pt x="285465" y="225"/>
                          <a:pt x="322691" y="16223"/>
                          <a:pt x="595274" y="0"/>
                        </a:cubicBezTo>
                        <a:cubicBezTo>
                          <a:pt x="867857" y="-16223"/>
                          <a:pt x="989129" y="-11242"/>
                          <a:pt x="1100938" y="0"/>
                        </a:cubicBezTo>
                        <a:cubicBezTo>
                          <a:pt x="1212747" y="11242"/>
                          <a:pt x="1574350" y="-36410"/>
                          <a:pt x="1830629" y="0"/>
                        </a:cubicBezTo>
                        <a:cubicBezTo>
                          <a:pt x="2086908" y="36410"/>
                          <a:pt x="2180922" y="4645"/>
                          <a:pt x="2425903" y="0"/>
                        </a:cubicBezTo>
                        <a:cubicBezTo>
                          <a:pt x="2670884" y="-4645"/>
                          <a:pt x="2782024" y="22929"/>
                          <a:pt x="3021178" y="0"/>
                        </a:cubicBezTo>
                        <a:cubicBezTo>
                          <a:pt x="3260332" y="-22929"/>
                          <a:pt x="3456982" y="-1586"/>
                          <a:pt x="3750869" y="0"/>
                        </a:cubicBezTo>
                        <a:cubicBezTo>
                          <a:pt x="4044756" y="1586"/>
                          <a:pt x="4302726" y="17043"/>
                          <a:pt x="4480560" y="0"/>
                        </a:cubicBezTo>
                        <a:cubicBezTo>
                          <a:pt x="4480360" y="3832"/>
                          <a:pt x="4481152" y="9314"/>
                          <a:pt x="4480560" y="13716"/>
                        </a:cubicBezTo>
                        <a:cubicBezTo>
                          <a:pt x="4279652" y="-11422"/>
                          <a:pt x="4200762" y="36994"/>
                          <a:pt x="3930091" y="13716"/>
                        </a:cubicBezTo>
                        <a:cubicBezTo>
                          <a:pt x="3659420" y="-9562"/>
                          <a:pt x="3456052" y="17722"/>
                          <a:pt x="3290011" y="13716"/>
                        </a:cubicBezTo>
                        <a:cubicBezTo>
                          <a:pt x="3123970" y="9710"/>
                          <a:pt x="2882392" y="28246"/>
                          <a:pt x="2649931" y="13716"/>
                        </a:cubicBezTo>
                        <a:cubicBezTo>
                          <a:pt x="2417470" y="-814"/>
                          <a:pt x="2238426" y="2765"/>
                          <a:pt x="2054657" y="13716"/>
                        </a:cubicBezTo>
                        <a:cubicBezTo>
                          <a:pt x="1870888" y="24667"/>
                          <a:pt x="1566368" y="40468"/>
                          <a:pt x="1324966" y="13716"/>
                        </a:cubicBezTo>
                        <a:cubicBezTo>
                          <a:pt x="1083564" y="-13036"/>
                          <a:pt x="787410" y="6374"/>
                          <a:pt x="595274" y="13716"/>
                        </a:cubicBezTo>
                        <a:cubicBezTo>
                          <a:pt x="403138" y="21058"/>
                          <a:pt x="169622" y="5927"/>
                          <a:pt x="0" y="13716"/>
                        </a:cubicBezTo>
                        <a:cubicBezTo>
                          <a:pt x="-475" y="8699"/>
                          <a:pt x="-565" y="44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4813" y="552091"/>
            <a:ext cx="4668251" cy="5431536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GB" sz="2400" dirty="0">
              <a:ea typeface="Times New Roman"/>
            </a:endParaRPr>
          </a:p>
          <a:p>
            <a:pPr>
              <a:buNone/>
              <a:defRPr/>
            </a:pPr>
            <a:r>
              <a:rPr lang="en-GB" sz="2800" b="1" dirty="0">
                <a:latin typeface="+mj-lt"/>
              </a:rPr>
              <a:t>Internal </a:t>
            </a:r>
            <a:r>
              <a:rPr lang="en-GB" sz="2400" b="1" dirty="0">
                <a:latin typeface="+mj-lt"/>
              </a:rPr>
              <a:t> </a:t>
            </a:r>
          </a:p>
          <a:p>
            <a:pPr>
              <a:defRPr/>
            </a:pPr>
            <a:r>
              <a:rPr lang="en-GB" sz="2400" dirty="0"/>
              <a:t>Business data on customers </a:t>
            </a:r>
          </a:p>
          <a:p>
            <a:pPr>
              <a:defRPr/>
            </a:pPr>
            <a:r>
              <a:rPr lang="en-GB" sz="2400" dirty="0"/>
              <a:t>Financial records to include loyalty cards and sale records</a:t>
            </a:r>
          </a:p>
          <a:p>
            <a:pPr>
              <a:defRPr/>
            </a:pPr>
            <a:endParaRPr lang="en-GB" sz="2400" dirty="0"/>
          </a:p>
          <a:p>
            <a:pPr marL="0" indent="0">
              <a:buNone/>
              <a:defRPr/>
            </a:pPr>
            <a:r>
              <a:rPr lang="en-GB" sz="2800" b="1" dirty="0">
                <a:latin typeface="+mj-lt"/>
              </a:rPr>
              <a:t>External</a:t>
            </a:r>
            <a:r>
              <a:rPr lang="en-GB" sz="2800" dirty="0">
                <a:latin typeface="+mj-lt"/>
              </a:rPr>
              <a:t> </a:t>
            </a:r>
          </a:p>
          <a:p>
            <a:pPr>
              <a:defRPr/>
            </a:pPr>
            <a:r>
              <a:rPr lang="en-GB" sz="2400" dirty="0"/>
              <a:t>Commercially published reports</a:t>
            </a:r>
          </a:p>
          <a:p>
            <a:pPr>
              <a:defRPr/>
            </a:pPr>
            <a:r>
              <a:rPr lang="en-GB" sz="2400" dirty="0"/>
              <a:t>Government statistics</a:t>
            </a:r>
          </a:p>
          <a:p>
            <a:pPr>
              <a:defRPr/>
            </a:pPr>
            <a:r>
              <a:rPr lang="en-GB" sz="2400" dirty="0"/>
              <a:t>Trade Journals</a:t>
            </a:r>
          </a:p>
          <a:p>
            <a:pPr>
              <a:defRPr/>
            </a:pPr>
            <a:r>
              <a:rPr lang="en-GB" sz="2400" dirty="0"/>
              <a:t>Media sources (internet)</a:t>
            </a:r>
          </a:p>
          <a:p>
            <a:pPr>
              <a:defRPr/>
            </a:pPr>
            <a:endParaRPr lang="en-GB" sz="19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292080" y="2636912"/>
            <a:ext cx="3384376" cy="352839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en-GB" sz="2800" dirty="0"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43493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GB" sz="4700" b="1">
                <a:latin typeface="+mn-lt"/>
                <a:ea typeface="Times New Roman"/>
              </a:rPr>
              <a:t>Primary Research</a:t>
            </a:r>
            <a:endParaRPr lang="en-GB" sz="4700" b="1">
              <a:latin typeface="+mn-lt"/>
            </a:endParaRPr>
          </a:p>
        </p:txBody>
      </p:sp>
      <p:sp>
        <p:nvSpPr>
          <p:cNvPr id="38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677373"/>
            <a:ext cx="8140446" cy="18288"/>
          </a:xfrm>
          <a:custGeom>
            <a:avLst/>
            <a:gdLst>
              <a:gd name="connsiteX0" fmla="*/ 0 w 8140446"/>
              <a:gd name="connsiteY0" fmla="*/ 0 h 18288"/>
              <a:gd name="connsiteX1" fmla="*/ 434157 w 8140446"/>
              <a:gd name="connsiteY1" fmla="*/ 0 h 18288"/>
              <a:gd name="connsiteX2" fmla="*/ 1193932 w 8140446"/>
              <a:gd name="connsiteY2" fmla="*/ 0 h 18288"/>
              <a:gd name="connsiteX3" fmla="*/ 1628089 w 8140446"/>
              <a:gd name="connsiteY3" fmla="*/ 0 h 18288"/>
              <a:gd name="connsiteX4" fmla="*/ 2225055 w 8140446"/>
              <a:gd name="connsiteY4" fmla="*/ 0 h 18288"/>
              <a:gd name="connsiteX5" fmla="*/ 3066235 w 8140446"/>
              <a:gd name="connsiteY5" fmla="*/ 0 h 18288"/>
              <a:gd name="connsiteX6" fmla="*/ 3744605 w 8140446"/>
              <a:gd name="connsiteY6" fmla="*/ 0 h 18288"/>
              <a:gd name="connsiteX7" fmla="*/ 4504380 w 8140446"/>
              <a:gd name="connsiteY7" fmla="*/ 0 h 18288"/>
              <a:gd name="connsiteX8" fmla="*/ 5101346 w 8140446"/>
              <a:gd name="connsiteY8" fmla="*/ 0 h 18288"/>
              <a:gd name="connsiteX9" fmla="*/ 5779717 w 8140446"/>
              <a:gd name="connsiteY9" fmla="*/ 0 h 18288"/>
              <a:gd name="connsiteX10" fmla="*/ 6620896 w 8140446"/>
              <a:gd name="connsiteY10" fmla="*/ 0 h 18288"/>
              <a:gd name="connsiteX11" fmla="*/ 7136458 w 8140446"/>
              <a:gd name="connsiteY11" fmla="*/ 0 h 18288"/>
              <a:gd name="connsiteX12" fmla="*/ 8140446 w 8140446"/>
              <a:gd name="connsiteY12" fmla="*/ 0 h 18288"/>
              <a:gd name="connsiteX13" fmla="*/ 8140446 w 8140446"/>
              <a:gd name="connsiteY13" fmla="*/ 18288 h 18288"/>
              <a:gd name="connsiteX14" fmla="*/ 7543480 w 8140446"/>
              <a:gd name="connsiteY14" fmla="*/ 18288 h 18288"/>
              <a:gd name="connsiteX15" fmla="*/ 7109323 w 8140446"/>
              <a:gd name="connsiteY15" fmla="*/ 18288 h 18288"/>
              <a:gd name="connsiteX16" fmla="*/ 6430952 w 8140446"/>
              <a:gd name="connsiteY16" fmla="*/ 18288 h 18288"/>
              <a:gd name="connsiteX17" fmla="*/ 5915391 w 8140446"/>
              <a:gd name="connsiteY17" fmla="*/ 18288 h 18288"/>
              <a:gd name="connsiteX18" fmla="*/ 5237020 w 8140446"/>
              <a:gd name="connsiteY18" fmla="*/ 18288 h 18288"/>
              <a:gd name="connsiteX19" fmla="*/ 4558650 w 8140446"/>
              <a:gd name="connsiteY19" fmla="*/ 18288 h 18288"/>
              <a:gd name="connsiteX20" fmla="*/ 3880279 w 8140446"/>
              <a:gd name="connsiteY20" fmla="*/ 18288 h 18288"/>
              <a:gd name="connsiteX21" fmla="*/ 3201909 w 8140446"/>
              <a:gd name="connsiteY21" fmla="*/ 18288 h 18288"/>
              <a:gd name="connsiteX22" fmla="*/ 2604943 w 8140446"/>
              <a:gd name="connsiteY22" fmla="*/ 18288 h 18288"/>
              <a:gd name="connsiteX23" fmla="*/ 1845168 w 8140446"/>
              <a:gd name="connsiteY23" fmla="*/ 18288 h 18288"/>
              <a:gd name="connsiteX24" fmla="*/ 1166797 w 8140446"/>
              <a:gd name="connsiteY24" fmla="*/ 18288 h 18288"/>
              <a:gd name="connsiteX25" fmla="*/ 0 w 8140446"/>
              <a:gd name="connsiteY25" fmla="*/ 18288 h 18288"/>
              <a:gd name="connsiteX26" fmla="*/ 0 w 8140446"/>
              <a:gd name="connsiteY26" fmla="*/ 0 h 18288"/>
              <a:gd name="connsiteX0" fmla="*/ 0 w 8140446"/>
              <a:gd name="connsiteY0" fmla="*/ 0 h 18288"/>
              <a:gd name="connsiteX1" fmla="*/ 596966 w 8140446"/>
              <a:gd name="connsiteY1" fmla="*/ 0 h 18288"/>
              <a:gd name="connsiteX2" fmla="*/ 1031123 w 8140446"/>
              <a:gd name="connsiteY2" fmla="*/ 0 h 18288"/>
              <a:gd name="connsiteX3" fmla="*/ 1872303 w 8140446"/>
              <a:gd name="connsiteY3" fmla="*/ 0 h 18288"/>
              <a:gd name="connsiteX4" fmla="*/ 2469269 w 8140446"/>
              <a:gd name="connsiteY4" fmla="*/ 0 h 18288"/>
              <a:gd name="connsiteX5" fmla="*/ 3066235 w 8140446"/>
              <a:gd name="connsiteY5" fmla="*/ 0 h 18288"/>
              <a:gd name="connsiteX6" fmla="*/ 3907414 w 8140446"/>
              <a:gd name="connsiteY6" fmla="*/ 0 h 18288"/>
              <a:gd name="connsiteX7" fmla="*/ 4422976 w 8140446"/>
              <a:gd name="connsiteY7" fmla="*/ 0 h 18288"/>
              <a:gd name="connsiteX8" fmla="*/ 5264155 w 8140446"/>
              <a:gd name="connsiteY8" fmla="*/ 0 h 18288"/>
              <a:gd name="connsiteX9" fmla="*/ 6105335 w 8140446"/>
              <a:gd name="connsiteY9" fmla="*/ 0 h 18288"/>
              <a:gd name="connsiteX10" fmla="*/ 6783705 w 8140446"/>
              <a:gd name="connsiteY10" fmla="*/ 0 h 18288"/>
              <a:gd name="connsiteX11" fmla="*/ 8140446 w 8140446"/>
              <a:gd name="connsiteY11" fmla="*/ 0 h 18288"/>
              <a:gd name="connsiteX12" fmla="*/ 8140446 w 8140446"/>
              <a:gd name="connsiteY12" fmla="*/ 18288 h 18288"/>
              <a:gd name="connsiteX13" fmla="*/ 7706289 w 8140446"/>
              <a:gd name="connsiteY13" fmla="*/ 18288 h 18288"/>
              <a:gd name="connsiteX14" fmla="*/ 6865109 w 8140446"/>
              <a:gd name="connsiteY14" fmla="*/ 18288 h 18288"/>
              <a:gd name="connsiteX15" fmla="*/ 6349548 w 8140446"/>
              <a:gd name="connsiteY15" fmla="*/ 18288 h 18288"/>
              <a:gd name="connsiteX16" fmla="*/ 5671177 w 8140446"/>
              <a:gd name="connsiteY16" fmla="*/ 18288 h 18288"/>
              <a:gd name="connsiteX17" fmla="*/ 4829998 w 8140446"/>
              <a:gd name="connsiteY17" fmla="*/ 18288 h 18288"/>
              <a:gd name="connsiteX18" fmla="*/ 4151627 w 8140446"/>
              <a:gd name="connsiteY18" fmla="*/ 18288 h 18288"/>
              <a:gd name="connsiteX19" fmla="*/ 3717470 w 8140446"/>
              <a:gd name="connsiteY19" fmla="*/ 18288 h 18288"/>
              <a:gd name="connsiteX20" fmla="*/ 3201909 w 8140446"/>
              <a:gd name="connsiteY20" fmla="*/ 18288 h 18288"/>
              <a:gd name="connsiteX21" fmla="*/ 2360729 w 8140446"/>
              <a:gd name="connsiteY21" fmla="*/ 18288 h 18288"/>
              <a:gd name="connsiteX22" fmla="*/ 1682359 w 8140446"/>
              <a:gd name="connsiteY22" fmla="*/ 18288 h 18288"/>
              <a:gd name="connsiteX23" fmla="*/ 1166797 w 8140446"/>
              <a:gd name="connsiteY23" fmla="*/ 18288 h 18288"/>
              <a:gd name="connsiteX24" fmla="*/ 0 w 8140446"/>
              <a:gd name="connsiteY24" fmla="*/ 18288 h 18288"/>
              <a:gd name="connsiteX25" fmla="*/ 0 w 8140446"/>
              <a:gd name="connsiteY2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140446" h="18288" fill="none" extrusionOk="0">
                <a:moveTo>
                  <a:pt x="0" y="0"/>
                </a:moveTo>
                <a:cubicBezTo>
                  <a:pt x="87427" y="6231"/>
                  <a:pt x="309612" y="-26324"/>
                  <a:pt x="434157" y="0"/>
                </a:cubicBezTo>
                <a:cubicBezTo>
                  <a:pt x="536972" y="29330"/>
                  <a:pt x="959392" y="28619"/>
                  <a:pt x="1193932" y="0"/>
                </a:cubicBezTo>
                <a:cubicBezTo>
                  <a:pt x="1446097" y="13819"/>
                  <a:pt x="1471680" y="7203"/>
                  <a:pt x="1628089" y="0"/>
                </a:cubicBezTo>
                <a:cubicBezTo>
                  <a:pt x="1817415" y="4047"/>
                  <a:pt x="1949536" y="-59324"/>
                  <a:pt x="2225055" y="0"/>
                </a:cubicBezTo>
                <a:cubicBezTo>
                  <a:pt x="2520490" y="18365"/>
                  <a:pt x="2717469" y="18707"/>
                  <a:pt x="3066235" y="0"/>
                </a:cubicBezTo>
                <a:cubicBezTo>
                  <a:pt x="3437075" y="3751"/>
                  <a:pt x="3408347" y="31644"/>
                  <a:pt x="3744605" y="0"/>
                </a:cubicBezTo>
                <a:cubicBezTo>
                  <a:pt x="4097249" y="-11527"/>
                  <a:pt x="4249699" y="-32555"/>
                  <a:pt x="4504380" y="0"/>
                </a:cubicBezTo>
                <a:cubicBezTo>
                  <a:pt x="4737570" y="17980"/>
                  <a:pt x="4877497" y="1006"/>
                  <a:pt x="5101346" y="0"/>
                </a:cubicBezTo>
                <a:cubicBezTo>
                  <a:pt x="5359305" y="-15330"/>
                  <a:pt x="5447195" y="7257"/>
                  <a:pt x="5779717" y="0"/>
                </a:cubicBezTo>
                <a:cubicBezTo>
                  <a:pt x="6090019" y="-17621"/>
                  <a:pt x="6273151" y="4279"/>
                  <a:pt x="6620896" y="0"/>
                </a:cubicBezTo>
                <a:cubicBezTo>
                  <a:pt x="6968586" y="34056"/>
                  <a:pt x="6990073" y="23587"/>
                  <a:pt x="7136458" y="0"/>
                </a:cubicBezTo>
                <a:cubicBezTo>
                  <a:pt x="7320575" y="20480"/>
                  <a:pt x="7847401" y="-6173"/>
                  <a:pt x="8140446" y="0"/>
                </a:cubicBezTo>
                <a:cubicBezTo>
                  <a:pt x="8139878" y="7862"/>
                  <a:pt x="8140227" y="13269"/>
                  <a:pt x="8140446" y="18288"/>
                </a:cubicBezTo>
                <a:cubicBezTo>
                  <a:pt x="7908069" y="-20636"/>
                  <a:pt x="7683037" y="21977"/>
                  <a:pt x="7543480" y="18288"/>
                </a:cubicBezTo>
                <a:cubicBezTo>
                  <a:pt x="7393752" y="10050"/>
                  <a:pt x="7221032" y="-3229"/>
                  <a:pt x="7109323" y="18288"/>
                </a:cubicBezTo>
                <a:cubicBezTo>
                  <a:pt x="7015297" y="22483"/>
                  <a:pt x="6599332" y="40899"/>
                  <a:pt x="6430952" y="18288"/>
                </a:cubicBezTo>
                <a:cubicBezTo>
                  <a:pt x="6292915" y="-34150"/>
                  <a:pt x="6142305" y="21507"/>
                  <a:pt x="5915391" y="18288"/>
                </a:cubicBezTo>
                <a:cubicBezTo>
                  <a:pt x="5682725" y="47843"/>
                  <a:pt x="5440566" y="31420"/>
                  <a:pt x="5237020" y="18288"/>
                </a:cubicBezTo>
                <a:cubicBezTo>
                  <a:pt x="5046456" y="10577"/>
                  <a:pt x="4706449" y="51976"/>
                  <a:pt x="4558650" y="18288"/>
                </a:cubicBezTo>
                <a:cubicBezTo>
                  <a:pt x="4361396" y="-987"/>
                  <a:pt x="4145362" y="-22303"/>
                  <a:pt x="3880279" y="18288"/>
                </a:cubicBezTo>
                <a:cubicBezTo>
                  <a:pt x="3610716" y="25411"/>
                  <a:pt x="3472690" y="4008"/>
                  <a:pt x="3201909" y="18288"/>
                </a:cubicBezTo>
                <a:cubicBezTo>
                  <a:pt x="2913595" y="35097"/>
                  <a:pt x="2753317" y="-1149"/>
                  <a:pt x="2604943" y="18288"/>
                </a:cubicBezTo>
                <a:cubicBezTo>
                  <a:pt x="2450130" y="36989"/>
                  <a:pt x="1974183" y="40159"/>
                  <a:pt x="1845168" y="18288"/>
                </a:cubicBezTo>
                <a:cubicBezTo>
                  <a:pt x="1677929" y="220"/>
                  <a:pt x="1378098" y="-772"/>
                  <a:pt x="1166797" y="18288"/>
                </a:cubicBezTo>
                <a:cubicBezTo>
                  <a:pt x="921150" y="53277"/>
                  <a:pt x="327457" y="47297"/>
                  <a:pt x="0" y="18288"/>
                </a:cubicBezTo>
                <a:cubicBezTo>
                  <a:pt x="-589" y="13471"/>
                  <a:pt x="-474" y="7409"/>
                  <a:pt x="0" y="0"/>
                </a:cubicBezTo>
                <a:close/>
              </a:path>
              <a:path w="8140446" h="18288" stroke="0" extrusionOk="0">
                <a:moveTo>
                  <a:pt x="0" y="0"/>
                </a:moveTo>
                <a:cubicBezTo>
                  <a:pt x="136968" y="-25482"/>
                  <a:pt x="379786" y="11224"/>
                  <a:pt x="596966" y="0"/>
                </a:cubicBezTo>
                <a:cubicBezTo>
                  <a:pt x="815878" y="-21223"/>
                  <a:pt x="832062" y="11868"/>
                  <a:pt x="1031123" y="0"/>
                </a:cubicBezTo>
                <a:cubicBezTo>
                  <a:pt x="1256800" y="-30738"/>
                  <a:pt x="1658090" y="-20345"/>
                  <a:pt x="1872303" y="0"/>
                </a:cubicBezTo>
                <a:cubicBezTo>
                  <a:pt x="2115604" y="28431"/>
                  <a:pt x="2277865" y="-40642"/>
                  <a:pt x="2469269" y="0"/>
                </a:cubicBezTo>
                <a:cubicBezTo>
                  <a:pt x="2679731" y="25919"/>
                  <a:pt x="2788602" y="-6498"/>
                  <a:pt x="3066235" y="0"/>
                </a:cubicBezTo>
                <a:cubicBezTo>
                  <a:pt x="3325663" y="-14487"/>
                  <a:pt x="3706561" y="67517"/>
                  <a:pt x="3907414" y="0"/>
                </a:cubicBezTo>
                <a:cubicBezTo>
                  <a:pt x="4127229" y="-37113"/>
                  <a:pt x="4179037" y="-8167"/>
                  <a:pt x="4422976" y="0"/>
                </a:cubicBezTo>
                <a:cubicBezTo>
                  <a:pt x="4683575" y="-28486"/>
                  <a:pt x="5055803" y="-13799"/>
                  <a:pt x="5264155" y="0"/>
                </a:cubicBezTo>
                <a:cubicBezTo>
                  <a:pt x="5513566" y="14315"/>
                  <a:pt x="5735215" y="2768"/>
                  <a:pt x="6105335" y="0"/>
                </a:cubicBezTo>
                <a:cubicBezTo>
                  <a:pt x="6510913" y="-12587"/>
                  <a:pt x="6456171" y="3247"/>
                  <a:pt x="6783705" y="0"/>
                </a:cubicBezTo>
                <a:cubicBezTo>
                  <a:pt x="7057099" y="-15461"/>
                  <a:pt x="7592067" y="5384"/>
                  <a:pt x="8140446" y="0"/>
                </a:cubicBezTo>
                <a:cubicBezTo>
                  <a:pt x="8140452" y="8597"/>
                  <a:pt x="8141122" y="9732"/>
                  <a:pt x="8140446" y="18288"/>
                </a:cubicBezTo>
                <a:cubicBezTo>
                  <a:pt x="7961834" y="8406"/>
                  <a:pt x="7874097" y="10350"/>
                  <a:pt x="7706289" y="18288"/>
                </a:cubicBezTo>
                <a:cubicBezTo>
                  <a:pt x="7582508" y="-14920"/>
                  <a:pt x="7179551" y="-33111"/>
                  <a:pt x="6865109" y="18288"/>
                </a:cubicBezTo>
                <a:cubicBezTo>
                  <a:pt x="6583382" y="24117"/>
                  <a:pt x="6525821" y="36696"/>
                  <a:pt x="6349548" y="18288"/>
                </a:cubicBezTo>
                <a:cubicBezTo>
                  <a:pt x="6209953" y="10881"/>
                  <a:pt x="5959707" y="-47828"/>
                  <a:pt x="5671177" y="18288"/>
                </a:cubicBezTo>
                <a:cubicBezTo>
                  <a:pt x="5387744" y="29809"/>
                  <a:pt x="5228514" y="101507"/>
                  <a:pt x="4829998" y="18288"/>
                </a:cubicBezTo>
                <a:cubicBezTo>
                  <a:pt x="4415646" y="-28596"/>
                  <a:pt x="4343809" y="28954"/>
                  <a:pt x="4151627" y="18288"/>
                </a:cubicBezTo>
                <a:cubicBezTo>
                  <a:pt x="3950673" y="-9796"/>
                  <a:pt x="3879947" y="41143"/>
                  <a:pt x="3717470" y="18288"/>
                </a:cubicBezTo>
                <a:cubicBezTo>
                  <a:pt x="3558660" y="10110"/>
                  <a:pt x="3468854" y="29375"/>
                  <a:pt x="3201909" y="18288"/>
                </a:cubicBezTo>
                <a:cubicBezTo>
                  <a:pt x="2965673" y="10505"/>
                  <a:pt x="2568327" y="22116"/>
                  <a:pt x="2360729" y="18288"/>
                </a:cubicBezTo>
                <a:cubicBezTo>
                  <a:pt x="2171885" y="49144"/>
                  <a:pt x="1923258" y="16020"/>
                  <a:pt x="1682359" y="18288"/>
                </a:cubicBezTo>
                <a:cubicBezTo>
                  <a:pt x="1430698" y="-2378"/>
                  <a:pt x="1324229" y="-1751"/>
                  <a:pt x="1166797" y="18288"/>
                </a:cubicBezTo>
                <a:cubicBezTo>
                  <a:pt x="1001390" y="41795"/>
                  <a:pt x="324313" y="57964"/>
                  <a:pt x="0" y="18288"/>
                </a:cubicBezTo>
                <a:cubicBezTo>
                  <a:pt x="285" y="13135"/>
                  <a:pt x="532" y="5956"/>
                  <a:pt x="0" y="0"/>
                </a:cubicBezTo>
                <a:close/>
              </a:path>
              <a:path w="8140446" h="18288" fill="none" stroke="0" extrusionOk="0">
                <a:moveTo>
                  <a:pt x="0" y="0"/>
                </a:moveTo>
                <a:cubicBezTo>
                  <a:pt x="69532" y="-6557"/>
                  <a:pt x="264219" y="3919"/>
                  <a:pt x="434157" y="0"/>
                </a:cubicBezTo>
                <a:cubicBezTo>
                  <a:pt x="600013" y="9090"/>
                  <a:pt x="921449" y="-13478"/>
                  <a:pt x="1193932" y="0"/>
                </a:cubicBezTo>
                <a:cubicBezTo>
                  <a:pt x="1443592" y="14844"/>
                  <a:pt x="1471188" y="10722"/>
                  <a:pt x="1628089" y="0"/>
                </a:cubicBezTo>
                <a:cubicBezTo>
                  <a:pt x="1750006" y="-24149"/>
                  <a:pt x="1967480" y="-14904"/>
                  <a:pt x="2225055" y="0"/>
                </a:cubicBezTo>
                <a:cubicBezTo>
                  <a:pt x="2503918" y="19247"/>
                  <a:pt x="2709263" y="-16351"/>
                  <a:pt x="3066235" y="0"/>
                </a:cubicBezTo>
                <a:cubicBezTo>
                  <a:pt x="3429723" y="-1627"/>
                  <a:pt x="3399401" y="30976"/>
                  <a:pt x="3744605" y="0"/>
                </a:cubicBezTo>
                <a:cubicBezTo>
                  <a:pt x="4081920" y="-40602"/>
                  <a:pt x="4258272" y="-2441"/>
                  <a:pt x="4504380" y="0"/>
                </a:cubicBezTo>
                <a:cubicBezTo>
                  <a:pt x="4760039" y="21121"/>
                  <a:pt x="4866555" y="-1351"/>
                  <a:pt x="5101346" y="0"/>
                </a:cubicBezTo>
                <a:cubicBezTo>
                  <a:pt x="5336279" y="1859"/>
                  <a:pt x="5465100" y="30801"/>
                  <a:pt x="5779717" y="0"/>
                </a:cubicBezTo>
                <a:cubicBezTo>
                  <a:pt x="6117018" y="-2879"/>
                  <a:pt x="6273497" y="-5002"/>
                  <a:pt x="6620896" y="0"/>
                </a:cubicBezTo>
                <a:cubicBezTo>
                  <a:pt x="6972306" y="38666"/>
                  <a:pt x="6992056" y="28334"/>
                  <a:pt x="7136458" y="0"/>
                </a:cubicBezTo>
                <a:cubicBezTo>
                  <a:pt x="7325567" y="-61201"/>
                  <a:pt x="7766555" y="-88399"/>
                  <a:pt x="8140446" y="0"/>
                </a:cubicBezTo>
                <a:cubicBezTo>
                  <a:pt x="8140031" y="7748"/>
                  <a:pt x="8139515" y="13015"/>
                  <a:pt x="8140446" y="18288"/>
                </a:cubicBezTo>
                <a:cubicBezTo>
                  <a:pt x="7892673" y="-4012"/>
                  <a:pt x="7668025" y="650"/>
                  <a:pt x="7543480" y="18288"/>
                </a:cubicBezTo>
                <a:cubicBezTo>
                  <a:pt x="7406710" y="-3467"/>
                  <a:pt x="7207646" y="8893"/>
                  <a:pt x="7109323" y="18288"/>
                </a:cubicBezTo>
                <a:cubicBezTo>
                  <a:pt x="6993037" y="49011"/>
                  <a:pt x="6598723" y="59405"/>
                  <a:pt x="6430952" y="18288"/>
                </a:cubicBezTo>
                <a:cubicBezTo>
                  <a:pt x="6284771" y="15315"/>
                  <a:pt x="6162730" y="20350"/>
                  <a:pt x="5915391" y="18288"/>
                </a:cubicBezTo>
                <a:cubicBezTo>
                  <a:pt x="5684668" y="13603"/>
                  <a:pt x="5422852" y="53618"/>
                  <a:pt x="5237020" y="18288"/>
                </a:cubicBezTo>
                <a:cubicBezTo>
                  <a:pt x="5035482" y="26296"/>
                  <a:pt x="4719808" y="55145"/>
                  <a:pt x="4558650" y="18288"/>
                </a:cubicBezTo>
                <a:cubicBezTo>
                  <a:pt x="4375169" y="-35587"/>
                  <a:pt x="4137553" y="12086"/>
                  <a:pt x="3880279" y="18288"/>
                </a:cubicBezTo>
                <a:cubicBezTo>
                  <a:pt x="3624533" y="32648"/>
                  <a:pt x="3467387" y="6480"/>
                  <a:pt x="3201909" y="18288"/>
                </a:cubicBezTo>
                <a:cubicBezTo>
                  <a:pt x="2918126" y="73342"/>
                  <a:pt x="2717830" y="-17156"/>
                  <a:pt x="2604943" y="18288"/>
                </a:cubicBezTo>
                <a:cubicBezTo>
                  <a:pt x="2496133" y="44525"/>
                  <a:pt x="2003915" y="18254"/>
                  <a:pt x="1845168" y="18288"/>
                </a:cubicBezTo>
                <a:cubicBezTo>
                  <a:pt x="1694518" y="14989"/>
                  <a:pt x="1344959" y="44188"/>
                  <a:pt x="1166797" y="18288"/>
                </a:cubicBezTo>
                <a:cubicBezTo>
                  <a:pt x="935925" y="69451"/>
                  <a:pt x="319712" y="-63972"/>
                  <a:pt x="0" y="18288"/>
                </a:cubicBezTo>
                <a:cubicBezTo>
                  <a:pt x="1307" y="12414"/>
                  <a:pt x="-32" y="57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140446"/>
                      <a:gd name="connsiteY0" fmla="*/ 0 h 18288"/>
                      <a:gd name="connsiteX1" fmla="*/ 434157 w 8140446"/>
                      <a:gd name="connsiteY1" fmla="*/ 0 h 18288"/>
                      <a:gd name="connsiteX2" fmla="*/ 1193932 w 8140446"/>
                      <a:gd name="connsiteY2" fmla="*/ 0 h 18288"/>
                      <a:gd name="connsiteX3" fmla="*/ 1628089 w 8140446"/>
                      <a:gd name="connsiteY3" fmla="*/ 0 h 18288"/>
                      <a:gd name="connsiteX4" fmla="*/ 2225055 w 8140446"/>
                      <a:gd name="connsiteY4" fmla="*/ 0 h 18288"/>
                      <a:gd name="connsiteX5" fmla="*/ 3066235 w 8140446"/>
                      <a:gd name="connsiteY5" fmla="*/ 0 h 18288"/>
                      <a:gd name="connsiteX6" fmla="*/ 3744605 w 8140446"/>
                      <a:gd name="connsiteY6" fmla="*/ 0 h 18288"/>
                      <a:gd name="connsiteX7" fmla="*/ 4504380 w 8140446"/>
                      <a:gd name="connsiteY7" fmla="*/ 0 h 18288"/>
                      <a:gd name="connsiteX8" fmla="*/ 5101346 w 8140446"/>
                      <a:gd name="connsiteY8" fmla="*/ 0 h 18288"/>
                      <a:gd name="connsiteX9" fmla="*/ 5779717 w 8140446"/>
                      <a:gd name="connsiteY9" fmla="*/ 0 h 18288"/>
                      <a:gd name="connsiteX10" fmla="*/ 6620896 w 8140446"/>
                      <a:gd name="connsiteY10" fmla="*/ 0 h 18288"/>
                      <a:gd name="connsiteX11" fmla="*/ 7136458 w 8140446"/>
                      <a:gd name="connsiteY11" fmla="*/ 0 h 18288"/>
                      <a:gd name="connsiteX12" fmla="*/ 8140446 w 8140446"/>
                      <a:gd name="connsiteY12" fmla="*/ 0 h 18288"/>
                      <a:gd name="connsiteX13" fmla="*/ 8140446 w 8140446"/>
                      <a:gd name="connsiteY13" fmla="*/ 18288 h 18288"/>
                      <a:gd name="connsiteX14" fmla="*/ 7543480 w 8140446"/>
                      <a:gd name="connsiteY14" fmla="*/ 18288 h 18288"/>
                      <a:gd name="connsiteX15" fmla="*/ 7109323 w 8140446"/>
                      <a:gd name="connsiteY15" fmla="*/ 18288 h 18288"/>
                      <a:gd name="connsiteX16" fmla="*/ 6430952 w 8140446"/>
                      <a:gd name="connsiteY16" fmla="*/ 18288 h 18288"/>
                      <a:gd name="connsiteX17" fmla="*/ 5915391 w 8140446"/>
                      <a:gd name="connsiteY17" fmla="*/ 18288 h 18288"/>
                      <a:gd name="connsiteX18" fmla="*/ 5237020 w 8140446"/>
                      <a:gd name="connsiteY18" fmla="*/ 18288 h 18288"/>
                      <a:gd name="connsiteX19" fmla="*/ 4558650 w 8140446"/>
                      <a:gd name="connsiteY19" fmla="*/ 18288 h 18288"/>
                      <a:gd name="connsiteX20" fmla="*/ 3880279 w 8140446"/>
                      <a:gd name="connsiteY20" fmla="*/ 18288 h 18288"/>
                      <a:gd name="connsiteX21" fmla="*/ 3201909 w 8140446"/>
                      <a:gd name="connsiteY21" fmla="*/ 18288 h 18288"/>
                      <a:gd name="connsiteX22" fmla="*/ 2604943 w 8140446"/>
                      <a:gd name="connsiteY22" fmla="*/ 18288 h 18288"/>
                      <a:gd name="connsiteX23" fmla="*/ 1845168 w 8140446"/>
                      <a:gd name="connsiteY23" fmla="*/ 18288 h 18288"/>
                      <a:gd name="connsiteX24" fmla="*/ 1166797 w 8140446"/>
                      <a:gd name="connsiteY24" fmla="*/ 18288 h 18288"/>
                      <a:gd name="connsiteX25" fmla="*/ 0 w 8140446"/>
                      <a:gd name="connsiteY25" fmla="*/ 18288 h 18288"/>
                      <a:gd name="connsiteX26" fmla="*/ 0 w 8140446"/>
                      <a:gd name="connsiteY26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8140446" h="18288" fill="none" extrusionOk="0">
                        <a:moveTo>
                          <a:pt x="0" y="0"/>
                        </a:moveTo>
                        <a:cubicBezTo>
                          <a:pt x="94920" y="9103"/>
                          <a:pt x="287892" y="-4966"/>
                          <a:pt x="434157" y="0"/>
                        </a:cubicBezTo>
                        <a:cubicBezTo>
                          <a:pt x="580422" y="4966"/>
                          <a:pt x="943595" y="-14182"/>
                          <a:pt x="1193932" y="0"/>
                        </a:cubicBezTo>
                        <a:cubicBezTo>
                          <a:pt x="1444270" y="14182"/>
                          <a:pt x="1472129" y="5523"/>
                          <a:pt x="1628089" y="0"/>
                        </a:cubicBezTo>
                        <a:cubicBezTo>
                          <a:pt x="1784049" y="-5523"/>
                          <a:pt x="1962419" y="-17322"/>
                          <a:pt x="2225055" y="0"/>
                        </a:cubicBezTo>
                        <a:cubicBezTo>
                          <a:pt x="2487691" y="17322"/>
                          <a:pt x="2700681" y="1311"/>
                          <a:pt x="3066235" y="0"/>
                        </a:cubicBezTo>
                        <a:cubicBezTo>
                          <a:pt x="3431789" y="-1311"/>
                          <a:pt x="3405662" y="25081"/>
                          <a:pt x="3744605" y="0"/>
                        </a:cubicBezTo>
                        <a:cubicBezTo>
                          <a:pt x="4083548" y="-25081"/>
                          <a:pt x="4265111" y="-11945"/>
                          <a:pt x="4504380" y="0"/>
                        </a:cubicBezTo>
                        <a:cubicBezTo>
                          <a:pt x="4743649" y="11945"/>
                          <a:pt x="4860394" y="-2832"/>
                          <a:pt x="5101346" y="0"/>
                        </a:cubicBezTo>
                        <a:cubicBezTo>
                          <a:pt x="5342298" y="2832"/>
                          <a:pt x="5456387" y="23676"/>
                          <a:pt x="5779717" y="0"/>
                        </a:cubicBezTo>
                        <a:cubicBezTo>
                          <a:pt x="6103047" y="-23676"/>
                          <a:pt x="6270379" y="-37291"/>
                          <a:pt x="6620896" y="0"/>
                        </a:cubicBezTo>
                        <a:cubicBezTo>
                          <a:pt x="6971413" y="37291"/>
                          <a:pt x="6989068" y="24674"/>
                          <a:pt x="7136458" y="0"/>
                        </a:cubicBezTo>
                        <a:cubicBezTo>
                          <a:pt x="7283848" y="-24674"/>
                          <a:pt x="7752532" y="-22436"/>
                          <a:pt x="8140446" y="0"/>
                        </a:cubicBezTo>
                        <a:cubicBezTo>
                          <a:pt x="8140314" y="7702"/>
                          <a:pt x="8140234" y="13511"/>
                          <a:pt x="8140446" y="18288"/>
                        </a:cubicBezTo>
                        <a:cubicBezTo>
                          <a:pt x="7906329" y="-3043"/>
                          <a:pt x="7681180" y="27465"/>
                          <a:pt x="7543480" y="18288"/>
                        </a:cubicBezTo>
                        <a:cubicBezTo>
                          <a:pt x="7405780" y="9111"/>
                          <a:pt x="7216607" y="3660"/>
                          <a:pt x="7109323" y="18288"/>
                        </a:cubicBezTo>
                        <a:cubicBezTo>
                          <a:pt x="7002039" y="32916"/>
                          <a:pt x="6576231" y="42692"/>
                          <a:pt x="6430952" y="18288"/>
                        </a:cubicBezTo>
                        <a:cubicBezTo>
                          <a:pt x="6285673" y="-6116"/>
                          <a:pt x="6138840" y="34521"/>
                          <a:pt x="5915391" y="18288"/>
                        </a:cubicBezTo>
                        <a:cubicBezTo>
                          <a:pt x="5691942" y="2055"/>
                          <a:pt x="5459460" y="51666"/>
                          <a:pt x="5237020" y="18288"/>
                        </a:cubicBezTo>
                        <a:cubicBezTo>
                          <a:pt x="5014580" y="-15090"/>
                          <a:pt x="4747677" y="40449"/>
                          <a:pt x="4558650" y="18288"/>
                        </a:cubicBezTo>
                        <a:cubicBezTo>
                          <a:pt x="4369623" y="-3873"/>
                          <a:pt x="4146061" y="12568"/>
                          <a:pt x="3880279" y="18288"/>
                        </a:cubicBezTo>
                        <a:cubicBezTo>
                          <a:pt x="3614497" y="24008"/>
                          <a:pt x="3473808" y="-12908"/>
                          <a:pt x="3201909" y="18288"/>
                        </a:cubicBezTo>
                        <a:cubicBezTo>
                          <a:pt x="2930010" y="49484"/>
                          <a:pt x="2728175" y="-3430"/>
                          <a:pt x="2604943" y="18288"/>
                        </a:cubicBezTo>
                        <a:cubicBezTo>
                          <a:pt x="2481711" y="40006"/>
                          <a:pt x="2004334" y="26952"/>
                          <a:pt x="1845168" y="18288"/>
                        </a:cubicBezTo>
                        <a:cubicBezTo>
                          <a:pt x="1686003" y="9624"/>
                          <a:pt x="1375070" y="37580"/>
                          <a:pt x="1166797" y="18288"/>
                        </a:cubicBezTo>
                        <a:cubicBezTo>
                          <a:pt x="958524" y="-1004"/>
                          <a:pt x="342846" y="8880"/>
                          <a:pt x="0" y="18288"/>
                        </a:cubicBezTo>
                        <a:cubicBezTo>
                          <a:pt x="129" y="13298"/>
                          <a:pt x="-675" y="6857"/>
                          <a:pt x="0" y="0"/>
                        </a:cubicBezTo>
                        <a:close/>
                      </a:path>
                      <a:path w="8140446" h="18288" stroke="0" extrusionOk="0">
                        <a:moveTo>
                          <a:pt x="0" y="0"/>
                        </a:moveTo>
                        <a:cubicBezTo>
                          <a:pt x="142435" y="-24533"/>
                          <a:pt x="380026" y="17447"/>
                          <a:pt x="596966" y="0"/>
                        </a:cubicBezTo>
                        <a:cubicBezTo>
                          <a:pt x="813906" y="-17447"/>
                          <a:pt x="830530" y="13462"/>
                          <a:pt x="1031123" y="0"/>
                        </a:cubicBezTo>
                        <a:cubicBezTo>
                          <a:pt x="1231716" y="-13462"/>
                          <a:pt x="1634038" y="0"/>
                          <a:pt x="1872303" y="0"/>
                        </a:cubicBezTo>
                        <a:cubicBezTo>
                          <a:pt x="2110568" y="0"/>
                          <a:pt x="2261934" y="-25727"/>
                          <a:pt x="2469269" y="0"/>
                        </a:cubicBezTo>
                        <a:cubicBezTo>
                          <a:pt x="2676604" y="25727"/>
                          <a:pt x="2790440" y="16284"/>
                          <a:pt x="3066235" y="0"/>
                        </a:cubicBezTo>
                        <a:cubicBezTo>
                          <a:pt x="3342030" y="-16284"/>
                          <a:pt x="3685603" y="41976"/>
                          <a:pt x="3907414" y="0"/>
                        </a:cubicBezTo>
                        <a:cubicBezTo>
                          <a:pt x="4129225" y="-41976"/>
                          <a:pt x="4177416" y="-7598"/>
                          <a:pt x="4422976" y="0"/>
                        </a:cubicBezTo>
                        <a:cubicBezTo>
                          <a:pt x="4668536" y="7598"/>
                          <a:pt x="5023499" y="-28058"/>
                          <a:pt x="5264155" y="0"/>
                        </a:cubicBezTo>
                        <a:cubicBezTo>
                          <a:pt x="5504811" y="28058"/>
                          <a:pt x="5703675" y="13288"/>
                          <a:pt x="6105335" y="0"/>
                        </a:cubicBezTo>
                        <a:cubicBezTo>
                          <a:pt x="6506995" y="-13288"/>
                          <a:pt x="6455516" y="-5124"/>
                          <a:pt x="6783705" y="0"/>
                        </a:cubicBezTo>
                        <a:cubicBezTo>
                          <a:pt x="7111894" y="5124"/>
                          <a:pt x="7512856" y="10604"/>
                          <a:pt x="8140446" y="0"/>
                        </a:cubicBezTo>
                        <a:cubicBezTo>
                          <a:pt x="8140458" y="8833"/>
                          <a:pt x="8140986" y="9830"/>
                          <a:pt x="8140446" y="18288"/>
                        </a:cubicBezTo>
                        <a:cubicBezTo>
                          <a:pt x="7959314" y="3345"/>
                          <a:pt x="7870113" y="10437"/>
                          <a:pt x="7706289" y="18288"/>
                        </a:cubicBezTo>
                        <a:cubicBezTo>
                          <a:pt x="7542465" y="26139"/>
                          <a:pt x="7157940" y="17482"/>
                          <a:pt x="6865109" y="18288"/>
                        </a:cubicBezTo>
                        <a:cubicBezTo>
                          <a:pt x="6572278" y="19094"/>
                          <a:pt x="6524256" y="38051"/>
                          <a:pt x="6349548" y="18288"/>
                        </a:cubicBezTo>
                        <a:cubicBezTo>
                          <a:pt x="6174840" y="-1475"/>
                          <a:pt x="5951624" y="174"/>
                          <a:pt x="5671177" y="18288"/>
                        </a:cubicBezTo>
                        <a:cubicBezTo>
                          <a:pt x="5390730" y="36402"/>
                          <a:pt x="5222992" y="60058"/>
                          <a:pt x="4829998" y="18288"/>
                        </a:cubicBezTo>
                        <a:cubicBezTo>
                          <a:pt x="4437004" y="-23482"/>
                          <a:pt x="4344181" y="39087"/>
                          <a:pt x="4151627" y="18288"/>
                        </a:cubicBezTo>
                        <a:cubicBezTo>
                          <a:pt x="3959073" y="-2511"/>
                          <a:pt x="3886970" y="32875"/>
                          <a:pt x="3717470" y="18288"/>
                        </a:cubicBezTo>
                        <a:cubicBezTo>
                          <a:pt x="3547970" y="3701"/>
                          <a:pt x="3451521" y="31872"/>
                          <a:pt x="3201909" y="18288"/>
                        </a:cubicBezTo>
                        <a:cubicBezTo>
                          <a:pt x="2952297" y="4704"/>
                          <a:pt x="2543413" y="6029"/>
                          <a:pt x="2360729" y="18288"/>
                        </a:cubicBezTo>
                        <a:cubicBezTo>
                          <a:pt x="2178045" y="30547"/>
                          <a:pt x="1906056" y="25847"/>
                          <a:pt x="1682359" y="18288"/>
                        </a:cubicBezTo>
                        <a:cubicBezTo>
                          <a:pt x="1458662" y="10730"/>
                          <a:pt x="1330405" y="8046"/>
                          <a:pt x="1166797" y="18288"/>
                        </a:cubicBezTo>
                        <a:cubicBezTo>
                          <a:pt x="1003189" y="28530"/>
                          <a:pt x="278098" y="19533"/>
                          <a:pt x="0" y="18288"/>
                        </a:cubicBezTo>
                        <a:cubicBezTo>
                          <a:pt x="74" y="14054"/>
                          <a:pt x="-46" y="69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5693FD-78AF-F34D-A398-149ED97B6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29384"/>
            <a:ext cx="78867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>
                <a:latin typeface="+mj-lt"/>
                <a:ea typeface="Times New Roman"/>
              </a:rPr>
              <a:t>Advantages</a:t>
            </a:r>
          </a:p>
          <a:p>
            <a:r>
              <a:rPr lang="en-GB" sz="2000" dirty="0">
                <a:latin typeface="+mj-lt"/>
              </a:rPr>
              <a:t>Specific information tailored to your needs, so should be more useful</a:t>
            </a:r>
          </a:p>
          <a:p>
            <a:r>
              <a:rPr lang="en-GB" sz="2000" dirty="0">
                <a:latin typeface="+mj-lt"/>
              </a:rPr>
              <a:t>Up to date information</a:t>
            </a:r>
          </a:p>
          <a:p>
            <a:r>
              <a:rPr lang="en-GB" sz="2000" dirty="0">
                <a:latin typeface="+mj-lt"/>
              </a:rPr>
              <a:t>Original, no one else has your data</a:t>
            </a:r>
          </a:p>
          <a:p>
            <a:endParaRPr lang="en-GB" sz="2000" b="1" dirty="0">
              <a:latin typeface="+mj-lt"/>
            </a:endParaRPr>
          </a:p>
          <a:p>
            <a:pPr marL="0" indent="0">
              <a:buNone/>
            </a:pPr>
            <a:r>
              <a:rPr lang="en-GB" sz="2000" b="1" dirty="0">
                <a:latin typeface="+mj-lt"/>
                <a:ea typeface="Times New Roman"/>
              </a:rPr>
              <a:t>Disadvantages</a:t>
            </a:r>
          </a:p>
          <a:p>
            <a:r>
              <a:rPr lang="en-GB" sz="2000" dirty="0">
                <a:latin typeface="+mj-lt"/>
              </a:rPr>
              <a:t>Takes time to gather the information</a:t>
            </a:r>
          </a:p>
          <a:p>
            <a:r>
              <a:rPr lang="en-GB" sz="2000" dirty="0">
                <a:latin typeface="+mj-lt"/>
              </a:rPr>
              <a:t>The information is only good if the research is appropriate, valid, reliable etc</a:t>
            </a:r>
          </a:p>
          <a:p>
            <a:r>
              <a:rPr lang="en-GB" sz="2000" dirty="0">
                <a:latin typeface="+mj-lt"/>
              </a:rPr>
              <a:t>More expensive to gather</a:t>
            </a:r>
          </a:p>
          <a:p>
            <a:r>
              <a:rPr lang="en-GB" sz="2000" dirty="0">
                <a:latin typeface="+mj-lt"/>
              </a:rPr>
              <a:t>Skilled researcher required</a:t>
            </a:r>
          </a:p>
          <a:p>
            <a:endParaRPr lang="en-GB" sz="1900" dirty="0"/>
          </a:p>
          <a:p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08406924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Flow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50FD9C82C27343B0FF0DDB522586CE" ma:contentTypeVersion="1" ma:contentTypeDescription="Create a new document." ma:contentTypeScope="" ma:versionID="8a41fbb90c1d8aef20dd7e9b5402090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2F1C6D-ACA5-4862-88DE-8EEB81013908}">
  <ds:schemaRefs>
    <ds:schemaRef ds:uri="http://purl.org/dc/terms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sharepoint/v3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CACB68ED-4006-475D-9F12-B7946CBD9D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336375C-AA19-4964-99E0-319A04981AE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842</Words>
  <Application>Microsoft Office PowerPoint</Application>
  <PresentationFormat>On-screen Show (4:3)</PresentationFormat>
  <Paragraphs>176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Wingdings 2</vt:lpstr>
      <vt:lpstr>Office Theme</vt:lpstr>
      <vt:lpstr>1_Flow</vt:lpstr>
      <vt:lpstr>  BTEC NATIONAL IN BUSINESS Unit 2 Marketing  Market Research Developing the rationale PESTLE, SWOT, Competitor Analysis</vt:lpstr>
      <vt:lpstr>What is Market Research?</vt:lpstr>
      <vt:lpstr>Purpose of Market Research</vt:lpstr>
      <vt:lpstr>PowerPoint Presentation</vt:lpstr>
      <vt:lpstr>PowerPoint Presentation</vt:lpstr>
      <vt:lpstr>Types of Market Research</vt:lpstr>
      <vt:lpstr>PowerPoint Presentation</vt:lpstr>
      <vt:lpstr>Secondary Research (Desk)  Existing information (that has already been collected) </vt:lpstr>
      <vt:lpstr>Primary Research</vt:lpstr>
      <vt:lpstr>Secondary Research</vt:lpstr>
      <vt:lpstr>PowerPoint Presentation</vt:lpstr>
      <vt:lpstr>Market Research considerations</vt:lpstr>
      <vt:lpstr>Interpretation, analysis and use of data and other information to make valid marketing decisions</vt:lpstr>
      <vt:lpstr>Identification of any further sources of information that may be required, eg</vt:lpstr>
      <vt:lpstr>Reliability &amp; Validity of data</vt:lpstr>
      <vt:lpstr>Research write up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BTEC NATIONAL IN BUSINESS Unit 2 Marketing  Market Research</dc:title>
  <dc:creator>Ailsa W Waters</dc:creator>
  <cp:lastModifiedBy>Seonaid Botfield</cp:lastModifiedBy>
  <cp:revision>19</cp:revision>
  <dcterms:created xsi:type="dcterms:W3CDTF">2021-01-21T14:24:03Z</dcterms:created>
  <dcterms:modified xsi:type="dcterms:W3CDTF">2022-01-19T15:22:15Z</dcterms:modified>
</cp:coreProperties>
</file>