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9" r:id="rId7"/>
    <p:sldId id="261" r:id="rId8"/>
    <p:sldId id="262" r:id="rId9"/>
    <p:sldId id="263" r:id="rId10"/>
    <p:sldId id="265" r:id="rId11"/>
    <p:sldId id="264" r:id="rId12"/>
    <p:sldId id="266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BEBC30-BC0D-4C05-8306-22BED1AE0124}" v="4" dt="2020-12-02T21:05:35.292"/>
    <p1510:client id="{24595EFA-9F9A-43EA-A176-A82E2B7FD7A4}" v="9" dt="2021-02-27T17:10:28.211"/>
    <p1510:client id="{52E1AD84-8899-4ED2-BA5B-F66F93D92649}" v="2" dt="2021-02-28T16:00:36.036"/>
    <p1510:client id="{8E1A5DC8-BFD4-4486-B6BC-4CB6D91F8BB6}" v="239" dt="2021-02-28T16:03:52.9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74434" autoAdjust="0"/>
  </p:normalViewPr>
  <p:slideViewPr>
    <p:cSldViewPr>
      <p:cViewPr varScale="1">
        <p:scale>
          <a:sx n="69" d="100"/>
          <a:sy n="69" d="100"/>
        </p:scale>
        <p:origin x="1425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14B12-3735-4310-934A-B7A66BA7CFD3}" type="datetimeFigureOut">
              <a:rPr lang="en-GB" smtClean="0"/>
              <a:t>02/01/2022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82396-E9A9-44E5-B12F-9A452CABC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33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9548E-66A9-4D10-ACC6-6EFF73A9F5FB}" type="datetimeFigureOut">
              <a:rPr lang="en-GB" smtClean="0"/>
              <a:t>02/01/2022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B2026-5CDC-4D45-8204-9D22AE6FA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56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57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See table on p37 of Pearson student book 1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sz="1200" dirty="0">
                <a:ea typeface="Calibri"/>
              </a:rPr>
              <a:t>Certain legislation must be complied with in business: </a:t>
            </a:r>
          </a:p>
          <a:p>
            <a:r>
              <a:rPr lang="en-GB" sz="1200" dirty="0">
                <a:ea typeface="Calibri"/>
              </a:rPr>
              <a:t>Partnership Act 1890,</a:t>
            </a:r>
          </a:p>
          <a:p>
            <a:r>
              <a:rPr lang="en-GB" sz="1200" dirty="0">
                <a:ea typeface="Calibri"/>
              </a:rPr>
              <a:t>Companies Act 2006, </a:t>
            </a:r>
          </a:p>
          <a:p>
            <a:r>
              <a:rPr lang="en-GB" sz="1200" dirty="0">
                <a:ea typeface="Calibri"/>
              </a:rPr>
              <a:t>Charities Act 2011, </a:t>
            </a:r>
          </a:p>
          <a:p>
            <a:r>
              <a:rPr lang="en-GB" sz="1200" dirty="0">
                <a:ea typeface="Calibri"/>
              </a:rPr>
              <a:t>Competition Act 1998, </a:t>
            </a:r>
          </a:p>
          <a:p>
            <a:r>
              <a:rPr lang="en-GB" sz="1200" dirty="0">
                <a:ea typeface="Calibri"/>
              </a:rPr>
              <a:t>UK Corporate Governance Code, </a:t>
            </a:r>
          </a:p>
          <a:p>
            <a:r>
              <a:rPr lang="en-GB" sz="1200" dirty="0">
                <a:ea typeface="Calibri"/>
              </a:rPr>
              <a:t>Financial services regulation,</a:t>
            </a:r>
          </a:p>
          <a:p>
            <a:r>
              <a:rPr lang="en-GB" sz="1200" dirty="0">
                <a:ea typeface="Calibri"/>
              </a:rPr>
              <a:t>Industry regulators, </a:t>
            </a:r>
          </a:p>
          <a:p>
            <a:r>
              <a:rPr lang="en-GB" sz="1200" dirty="0">
                <a:ea typeface="Calibri"/>
              </a:rPr>
              <a:t>Government departments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467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0DB057A-C8C5-4FA5-8DC7-3CF96E8691AD}" type="datetimeFigureOut">
              <a:rPr lang="en-GB" smtClean="0"/>
              <a:t>02/01/2022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0076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02/01/2022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5584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02/01/2022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805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02/01/2022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233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02/01/2022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2234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02/01/2022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946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02/01/2022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1276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02/01/2022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9507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02/01/2022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3229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02/01/2022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6330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02/01/2022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473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0DB057A-C8C5-4FA5-8DC7-3CF96E8691AD}" type="datetimeFigureOut">
              <a:rPr lang="en-GB" smtClean="0"/>
              <a:t>02/01/2022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2548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588224" y="4653136"/>
            <a:ext cx="1734344" cy="1368152"/>
          </a:xfrm>
        </p:spPr>
        <p:txBody>
          <a:bodyPr>
            <a:noAutofit/>
          </a:bodyPr>
          <a:lstStyle/>
          <a:p>
            <a:br>
              <a:rPr lang="en-GB" dirty="0">
                <a:solidFill>
                  <a:schemeClr val="tx1"/>
                </a:solidFill>
              </a:rPr>
            </a:br>
            <a:br>
              <a:rPr lang="en-GB" sz="4000" dirty="0">
                <a:solidFill>
                  <a:schemeClr val="tx1"/>
                </a:solidFill>
              </a:rPr>
            </a:br>
            <a:endParaRPr lang="en-GB" b="0">
              <a:solidFill>
                <a:schemeClr val="tx1"/>
              </a:solidFill>
              <a:cs typeface="Calibri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47664" y="4637989"/>
            <a:ext cx="4542656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2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GB" dirty="0">
                <a:solidFill>
                  <a:schemeClr val="tx1"/>
                </a:solidFill>
              </a:rPr>
            </a:br>
            <a:br>
              <a:rPr lang="en-GB" sz="4000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PESTLEC 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65DCBE-A644-CE4B-A5B5-8A8F08955B3C}"/>
              </a:ext>
            </a:extLst>
          </p:cNvPr>
          <p:cNvSpPr/>
          <p:nvPr/>
        </p:nvSpPr>
        <p:spPr>
          <a:xfrm>
            <a:off x="467544" y="404664"/>
            <a:ext cx="4104456" cy="47000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400" b="1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Calibri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F36E3E3-2746-3545-BEC3-E1638ED24232}"/>
              </a:ext>
            </a:extLst>
          </p:cNvPr>
          <p:cNvSpPr txBox="1">
            <a:spLocks/>
          </p:cNvSpPr>
          <p:nvPr/>
        </p:nvSpPr>
        <p:spPr>
          <a:xfrm>
            <a:off x="467545" y="1628800"/>
            <a:ext cx="5544616" cy="23762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None/>
              <a:defRPr sz="16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 algn="ctr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indent="0" algn="ctr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indent="0" algn="ctr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4" indent="0" algn="ctr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43" indent="0" algn="ctr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indent="0" algn="ctr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indent="0" algn="ctr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indent="0" algn="ctr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1864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710985"/>
            <a:ext cx="8229600" cy="996720"/>
          </a:xfrm>
        </p:spPr>
        <p:txBody>
          <a:bodyPr>
            <a:normAutofit/>
          </a:bodyPr>
          <a:lstStyle/>
          <a:p>
            <a:r>
              <a:rPr lang="en-GB" sz="4000" b="1" dirty="0"/>
              <a:t>External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008" y="3068960"/>
            <a:ext cx="3456384" cy="3240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Businesses look at a range of external factors to plan or anticipate what issues </a:t>
            </a:r>
            <a:r>
              <a:rPr lang="en-GB" sz="2400" b="1" dirty="0">
                <a:solidFill>
                  <a:schemeClr val="accent2">
                    <a:lumMod val="50000"/>
                  </a:schemeClr>
                </a:solidFill>
              </a:rPr>
              <a:t>outside their control 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might impact on their organisation.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55576" y="2060848"/>
            <a:ext cx="3779912" cy="4464496"/>
          </a:xfrm>
          <a:prstGeom prst="rect">
            <a:avLst/>
          </a:prstGeom>
        </p:spPr>
        <p:txBody>
          <a:bodyPr vert="horz" lIns="45720" tIns="45720" rIns="45720" bIns="45720" rtlCol="0" anchor="t">
            <a:normAutofit/>
          </a:bodyPr>
          <a:lstStyle>
            <a:lvl1pPr marL="91440" indent="-91440" algn="l" defTabSz="914377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/>
              <a:t>Factors that they might consider are</a:t>
            </a:r>
            <a:endParaRPr lang="en-GB" sz="2400" b="1" dirty="0"/>
          </a:p>
          <a:p>
            <a:r>
              <a:rPr lang="en-GB" sz="2400" b="1" dirty="0"/>
              <a:t>P</a:t>
            </a:r>
            <a:r>
              <a:rPr lang="en-GB" sz="2400" dirty="0"/>
              <a:t>olitical</a:t>
            </a:r>
            <a:endParaRPr lang="en-GB" sz="2400" b="1" dirty="0"/>
          </a:p>
          <a:p>
            <a:r>
              <a:rPr lang="en-GB" sz="2400" b="1" dirty="0"/>
              <a:t>E</a:t>
            </a:r>
            <a:r>
              <a:rPr lang="en-GB" sz="2400" dirty="0"/>
              <a:t>conomic</a:t>
            </a:r>
          </a:p>
          <a:p>
            <a:r>
              <a:rPr lang="en-GB" sz="2400" b="1" dirty="0"/>
              <a:t>S</a:t>
            </a:r>
            <a:r>
              <a:rPr lang="en-GB" sz="2400" dirty="0"/>
              <a:t>ocial</a:t>
            </a:r>
          </a:p>
          <a:p>
            <a:r>
              <a:rPr lang="en-GB" sz="2400" b="1" dirty="0"/>
              <a:t>T</a:t>
            </a:r>
            <a:r>
              <a:rPr lang="en-GB" sz="2400" dirty="0"/>
              <a:t>echnological</a:t>
            </a:r>
          </a:p>
          <a:p>
            <a:r>
              <a:rPr lang="en-GB" sz="2400" b="1" dirty="0"/>
              <a:t>L</a:t>
            </a:r>
            <a:r>
              <a:rPr lang="en-GB" sz="2400" dirty="0"/>
              <a:t>egal</a:t>
            </a:r>
          </a:p>
          <a:p>
            <a:r>
              <a:rPr lang="en-GB" sz="2400" b="1" dirty="0"/>
              <a:t>E</a:t>
            </a:r>
            <a:r>
              <a:rPr lang="en-GB" sz="2400" dirty="0"/>
              <a:t>nvironmental</a:t>
            </a:r>
          </a:p>
          <a:p>
            <a:r>
              <a:rPr lang="en-GB" sz="2400" dirty="0">
                <a:cs typeface="Calibri"/>
              </a:rPr>
              <a:t>Competition</a:t>
            </a:r>
          </a:p>
        </p:txBody>
      </p:sp>
    </p:spTree>
    <p:extLst>
      <p:ext uri="{BB962C8B-B14F-4D97-AF65-F5344CB8AC3E}">
        <p14:creationId xmlns:p14="http://schemas.microsoft.com/office/powerpoint/2010/main" val="2999442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256" y="908720"/>
            <a:ext cx="8229600" cy="648072"/>
          </a:xfrm>
        </p:spPr>
        <p:txBody>
          <a:bodyPr>
            <a:normAutofit/>
          </a:bodyPr>
          <a:lstStyle/>
          <a:p>
            <a:r>
              <a:rPr lang="en-GB" sz="3600" b="1" dirty="0">
                <a:ea typeface="Times New Roman"/>
              </a:rPr>
              <a:t>Political examples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857" y="2132856"/>
            <a:ext cx="7582152" cy="4104456"/>
          </a:xfrm>
        </p:spPr>
        <p:txBody>
          <a:bodyPr vert="horz" lIns="45720" tIns="45720" rIns="45720" bIns="45720" rtlCol="0" anchor="t">
            <a:normAutofit/>
          </a:bodyPr>
          <a:lstStyle/>
          <a:p>
            <a:r>
              <a:rPr lang="en-GB" b="1" dirty="0">
                <a:latin typeface="+mj-lt"/>
                <a:ea typeface="Times New Roman"/>
              </a:rPr>
              <a:t>Government support- </a:t>
            </a:r>
            <a:r>
              <a:rPr lang="en-GB" dirty="0">
                <a:latin typeface="+mj-lt"/>
                <a:ea typeface="Times New Roman"/>
              </a:rPr>
              <a:t>such as monetary grants or promotion used to inject money into new business ideas such as wind farms or solar panels</a:t>
            </a:r>
            <a:endParaRPr lang="en-GB" dirty="0">
              <a:latin typeface="+mj-lt"/>
              <a:ea typeface="Times New Roman"/>
              <a:cs typeface="Calibri" panose="020F0502020204030204"/>
            </a:endParaRPr>
          </a:p>
          <a:p>
            <a:r>
              <a:rPr lang="en-GB" b="1" dirty="0">
                <a:latin typeface="+mj-lt"/>
                <a:ea typeface="Times New Roman"/>
              </a:rPr>
              <a:t>European Union </a:t>
            </a:r>
            <a:r>
              <a:rPr lang="en-GB" dirty="0">
                <a:latin typeface="+mj-lt"/>
                <a:ea typeface="Times New Roman"/>
              </a:rPr>
              <a:t>– a trading community. UK voted to leave the EU in June 2016 &amp; the effect of this is yet to be assessed.</a:t>
            </a:r>
          </a:p>
          <a:p>
            <a:r>
              <a:rPr lang="en-GB" b="1" dirty="0">
                <a:latin typeface="+mj-lt"/>
              </a:rPr>
              <a:t>Domestic</a:t>
            </a:r>
            <a:r>
              <a:rPr lang="en-GB" dirty="0">
                <a:latin typeface="+mj-lt"/>
              </a:rPr>
              <a:t> political issues (e.g., changes in spending and plans for UK growth)</a:t>
            </a:r>
            <a:endParaRPr lang="en-GB" dirty="0">
              <a:latin typeface="+mj-lt"/>
              <a:ea typeface="Times New Roman"/>
            </a:endParaRPr>
          </a:p>
          <a:p>
            <a:r>
              <a:rPr lang="en-GB" b="1" dirty="0">
                <a:latin typeface="+mj-lt"/>
              </a:rPr>
              <a:t>International</a:t>
            </a:r>
            <a:r>
              <a:rPr lang="en-GB" dirty="0">
                <a:latin typeface="+mj-lt"/>
              </a:rPr>
              <a:t> political issues, within the EU and worldwide and their effects (e.g., military conflicts around the world – that can affect the supply of petrol and other resources). Covid 19 Pandemic?</a:t>
            </a:r>
          </a:p>
          <a:p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21782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648072"/>
          </a:xfrm>
        </p:spPr>
        <p:txBody>
          <a:bodyPr>
            <a:normAutofit/>
          </a:bodyPr>
          <a:lstStyle/>
          <a:p>
            <a:r>
              <a:rPr lang="en-GB" sz="4000" b="1" dirty="0">
                <a:ea typeface="Times New Roman"/>
              </a:rPr>
              <a:t>Economic examples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492896"/>
            <a:ext cx="7560840" cy="4104456"/>
          </a:xfrm>
        </p:spPr>
        <p:txBody>
          <a:bodyPr vert="horz" lIns="45720" tIns="45720" rIns="45720" bIns="45720" rtlCol="0" anchor="t">
            <a:normAutofit/>
          </a:bodyPr>
          <a:lstStyle/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n-GB" b="1" dirty="0">
                <a:ea typeface="Times New Roman"/>
              </a:rPr>
              <a:t>Fiscal</a:t>
            </a:r>
            <a:r>
              <a:rPr lang="en-GB" dirty="0">
                <a:ea typeface="Times New Roman"/>
              </a:rPr>
              <a:t> (taxation) policy affects every business. It is government controlled &amp; dictates levels of tax based on cost of borrowing.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n-GB" b="1" dirty="0">
                <a:ea typeface="Times New Roman"/>
              </a:rPr>
              <a:t>Monetary</a:t>
            </a:r>
            <a:r>
              <a:rPr lang="en-GB" dirty="0">
                <a:ea typeface="Times New Roman"/>
              </a:rPr>
              <a:t> policy affects everyone as it relates to the value of currency &amp; interest rates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n-GB" b="1" dirty="0">
                <a:ea typeface="Times New Roman"/>
              </a:rPr>
              <a:t>Economic growth </a:t>
            </a:r>
            <a:r>
              <a:rPr lang="en-GB" dirty="0">
                <a:ea typeface="Times New Roman"/>
              </a:rPr>
              <a:t>– the government is striving to grow the UK economy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n-GB" b="1" dirty="0">
                <a:ea typeface="Times New Roman"/>
              </a:rPr>
              <a:t>Exchange rates </a:t>
            </a:r>
            <a:r>
              <a:rPr lang="en-GB" dirty="0">
                <a:ea typeface="Times New Roman"/>
              </a:rPr>
              <a:t>are influenced by many factors such as unemployment, inflation &amp; activity on stock exchange.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1226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8229600" cy="720080"/>
          </a:xfrm>
        </p:spPr>
        <p:txBody>
          <a:bodyPr>
            <a:normAutofit/>
          </a:bodyPr>
          <a:lstStyle/>
          <a:p>
            <a:r>
              <a:rPr lang="en-GB" sz="3600" b="1" dirty="0"/>
              <a:t>Social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348880"/>
            <a:ext cx="8057728" cy="3960440"/>
          </a:xfrm>
        </p:spPr>
        <p:txBody>
          <a:bodyPr>
            <a:normAutofit/>
          </a:bodyPr>
          <a:lstStyle/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n-GB" b="1" dirty="0">
                <a:ea typeface="Times New Roman"/>
              </a:rPr>
              <a:t>Attitudes </a:t>
            </a:r>
            <a:r>
              <a:rPr lang="en-GB" dirty="0">
                <a:ea typeface="Times New Roman"/>
              </a:rPr>
              <a:t>to saving, spending and debt – money saved is used to boost the economy as it is borrowed by businesses &amp; householders.</a:t>
            </a:r>
          </a:p>
          <a:p>
            <a:pPr marL="342900" indent="-342900">
              <a:buFont typeface="Symbol"/>
              <a:buChar char=""/>
            </a:pPr>
            <a:r>
              <a:rPr lang="en-GB" b="1" dirty="0">
                <a:ea typeface="Times New Roman"/>
              </a:rPr>
              <a:t>A sense of social responsibility </a:t>
            </a:r>
            <a:r>
              <a:rPr lang="en-GB" dirty="0">
                <a:ea typeface="Times New Roman"/>
              </a:rPr>
              <a:t>influences spending habits e.g. rise of charity shops &amp; consumers being ethical aware.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n-GB" b="1" dirty="0">
                <a:ea typeface="Times New Roman"/>
              </a:rPr>
              <a:t>Change in demographic </a:t>
            </a:r>
            <a:r>
              <a:rPr lang="en-GB" dirty="0">
                <a:ea typeface="Times New Roman"/>
              </a:rPr>
              <a:t>trends in areas of UK (ageing population, levels of employment etc).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n-GB" b="1" dirty="0">
                <a:ea typeface="Times New Roman"/>
              </a:rPr>
              <a:t>Changes to consumers’ tastes/preferences </a:t>
            </a:r>
            <a:r>
              <a:rPr lang="en-GB" dirty="0">
                <a:ea typeface="Times New Roman"/>
              </a:rPr>
              <a:t>influence the nature of businesses e.g. fast food, increased travel.</a:t>
            </a:r>
          </a:p>
        </p:txBody>
      </p:sp>
    </p:spTree>
    <p:extLst>
      <p:ext uri="{BB962C8B-B14F-4D97-AF65-F5344CB8AC3E}">
        <p14:creationId xmlns:p14="http://schemas.microsoft.com/office/powerpoint/2010/main" val="4256066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642" y="908720"/>
            <a:ext cx="8229600" cy="780696"/>
          </a:xfrm>
        </p:spPr>
        <p:txBody>
          <a:bodyPr>
            <a:normAutofit/>
          </a:bodyPr>
          <a:lstStyle/>
          <a:p>
            <a:r>
              <a:rPr lang="en-GB" sz="3600" b="1" dirty="0"/>
              <a:t>Technological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2642" y="2060848"/>
            <a:ext cx="7718715" cy="4392488"/>
          </a:xfrm>
        </p:spPr>
        <p:txBody>
          <a:bodyPr>
            <a:normAutofit/>
          </a:bodyPr>
          <a:lstStyle/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n-GB" b="1" dirty="0">
                <a:ea typeface="Times New Roman"/>
              </a:rPr>
              <a:t>Automation</a:t>
            </a:r>
            <a:r>
              <a:rPr lang="en-GB" dirty="0">
                <a:ea typeface="Times New Roman"/>
              </a:rPr>
              <a:t> has been around for a long time with robots used to build cars in the motor industry since 1962.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n-GB" dirty="0">
                <a:ea typeface="Times New Roman"/>
              </a:rPr>
              <a:t>Most people interact with automation at some point in the day when either buying travel tickets, setting alarm clocks, using timers, programming washing machines.</a:t>
            </a:r>
          </a:p>
          <a:p>
            <a:pPr marL="0" lvl="0" indent="0">
              <a:spcAft>
                <a:spcPts val="0"/>
              </a:spcAft>
              <a:buNone/>
            </a:pPr>
            <a:endParaRPr lang="en-GB" dirty="0"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n-GB" dirty="0">
                <a:ea typeface="Times New Roman"/>
              </a:rPr>
              <a:t>Technologically, improved </a:t>
            </a:r>
            <a:r>
              <a:rPr lang="en-GB" b="1" dirty="0">
                <a:ea typeface="Times New Roman"/>
              </a:rPr>
              <a:t>ICT and communications </a:t>
            </a:r>
            <a:r>
              <a:rPr lang="en-GB" dirty="0">
                <a:ea typeface="Times New Roman"/>
              </a:rPr>
              <a:t>are changing the way businesses operate; more people can work from home or remotely and Wi-Fi is provided wherever people are – on ships, in aeroplanes, restaurants, coffee shops &amp; open spaces.</a:t>
            </a:r>
          </a:p>
          <a:p>
            <a:pPr marL="0" lvl="0" indent="0">
              <a:spcAft>
                <a:spcPts val="0"/>
              </a:spcAft>
              <a:buNone/>
            </a:pPr>
            <a:endParaRPr lang="en-GB" sz="2800" dirty="0">
              <a:latin typeface="Times New Roman"/>
              <a:ea typeface="Times New Roman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3217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639" y="980728"/>
            <a:ext cx="8229600" cy="564672"/>
          </a:xfrm>
        </p:spPr>
        <p:txBody>
          <a:bodyPr>
            <a:noAutofit/>
          </a:bodyPr>
          <a:lstStyle/>
          <a:p>
            <a:r>
              <a:rPr lang="en-GB" sz="3600" b="1" dirty="0"/>
              <a:t>Legal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4639" y="2204864"/>
            <a:ext cx="7874722" cy="39604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Changes to the law can restrict business behaviour and increase costs but they can also create business opportunities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Industry regulation </a:t>
            </a:r>
            <a:r>
              <a:rPr lang="en-GB" dirty="0"/>
              <a:t>– specific laws that apply to certain types of industry</a:t>
            </a:r>
          </a:p>
          <a:p>
            <a:pPr marL="0" indent="0">
              <a:buNone/>
            </a:pPr>
            <a:r>
              <a:rPr lang="en-GB" b="1" dirty="0"/>
              <a:t>Environmental laws </a:t>
            </a:r>
            <a:r>
              <a:rPr lang="en-GB" dirty="0"/>
              <a:t>– waste, carbon footprint, recycling, pollution</a:t>
            </a:r>
          </a:p>
          <a:p>
            <a:pPr marL="0" indent="0">
              <a:buNone/>
            </a:pPr>
            <a:r>
              <a:rPr lang="en-GB" b="1" dirty="0"/>
              <a:t>Health &amp; Safety </a:t>
            </a:r>
            <a:r>
              <a:rPr lang="en-GB" dirty="0"/>
              <a:t>legislation</a:t>
            </a:r>
          </a:p>
          <a:p>
            <a:pPr marL="0" indent="0">
              <a:buNone/>
            </a:pPr>
            <a:r>
              <a:rPr lang="en-GB" b="1" dirty="0"/>
              <a:t>Employment legislation - </a:t>
            </a:r>
            <a:r>
              <a:rPr lang="en-GB" dirty="0"/>
              <a:t>eg minimum/living wage, likely to increase costs</a:t>
            </a:r>
          </a:p>
          <a:p>
            <a:pPr marL="0" indent="0">
              <a:buNone/>
            </a:pPr>
            <a:r>
              <a:rPr lang="en-GB" b="1" dirty="0"/>
              <a:t>Compliance</a:t>
            </a:r>
            <a:r>
              <a:rPr lang="en-GB" dirty="0"/>
              <a:t> - Government requirements for accountability such as the Financial Services Act, the UK  Corporate Governance Code etc </a:t>
            </a:r>
          </a:p>
          <a:p>
            <a:pPr marL="0" indent="0">
              <a:buNone/>
            </a:pPr>
            <a:endParaRPr lang="en-GB" sz="2800" dirty="0"/>
          </a:p>
          <a:p>
            <a:endParaRPr lang="en-GB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80395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8229600" cy="864096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+mn-lt"/>
                <a:ea typeface="Times New Roman"/>
              </a:rPr>
              <a:t>Environmental factors and ethical trends</a:t>
            </a:r>
            <a:endParaRPr lang="en-GB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276872"/>
            <a:ext cx="7986132" cy="4176464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prstClr val="black"/>
                </a:solidFill>
                <a:ea typeface="Times New Roman"/>
              </a:rPr>
              <a:t>Carbon emissions </a:t>
            </a:r>
            <a:r>
              <a:rPr lang="en-GB" dirty="0">
                <a:solidFill>
                  <a:prstClr val="black"/>
                </a:solidFill>
                <a:ea typeface="Times New Roman"/>
              </a:rPr>
              <a:t>- has an impact on business costs such as increased taxes on fuel.</a:t>
            </a:r>
            <a:r>
              <a:rPr lang="en-GB" dirty="0"/>
              <a:t> </a:t>
            </a:r>
            <a:endParaRPr lang="en-GB" dirty="0">
              <a:solidFill>
                <a:prstClr val="black"/>
              </a:solidFill>
              <a:ea typeface="Times New Roman"/>
            </a:endParaRPr>
          </a:p>
          <a:p>
            <a:r>
              <a:rPr lang="en-GB" b="1" dirty="0">
                <a:solidFill>
                  <a:prstClr val="black"/>
                </a:solidFill>
                <a:ea typeface="Times New Roman"/>
              </a:rPr>
              <a:t>Waste</a:t>
            </a:r>
            <a:r>
              <a:rPr lang="en-GB" dirty="0">
                <a:solidFill>
                  <a:prstClr val="black"/>
                </a:solidFill>
                <a:ea typeface="Times New Roman"/>
              </a:rPr>
              <a:t> – household rubbish must be separated before collection, landfill sites are regulated, as is the disposal of water &amp; sewage, government has imposed a charge on plastic carrier bags.</a:t>
            </a:r>
          </a:p>
          <a:p>
            <a:r>
              <a:rPr lang="en-GB" b="1" dirty="0">
                <a:solidFill>
                  <a:prstClr val="black"/>
                </a:solidFill>
                <a:ea typeface="Times New Roman"/>
              </a:rPr>
              <a:t>Recycling</a:t>
            </a:r>
            <a:r>
              <a:rPr lang="en-GB" dirty="0">
                <a:solidFill>
                  <a:prstClr val="black"/>
                </a:solidFill>
                <a:ea typeface="Times New Roman"/>
              </a:rPr>
              <a:t> – many businesses now comply with green policies on recycling and disposal of waste materials</a:t>
            </a:r>
            <a:endParaRPr lang="en-GB" sz="2400" dirty="0">
              <a:solidFill>
                <a:prstClr val="black"/>
              </a:solidFill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5750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C9975-DBFC-4B51-B84C-8521E15AA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"/>
              </a:rPr>
              <a:t>COMPETITION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3418E-29AE-46A9-B441-30FC64F42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45720" tIns="45720" rIns="45720" bIns="45720" rtlCol="0" anchor="t">
            <a:normAutofit/>
          </a:bodyPr>
          <a:lstStyle/>
          <a:p>
            <a:r>
              <a:rPr lang="en-GB" dirty="0">
                <a:cs typeface="Calibri"/>
              </a:rPr>
              <a:t>Who are they competing with? </a:t>
            </a:r>
          </a:p>
          <a:p>
            <a:endParaRPr lang="en-GB" dirty="0">
              <a:cs typeface="Calibri"/>
            </a:endParaRPr>
          </a:p>
          <a:p>
            <a:r>
              <a:rPr lang="en-GB" dirty="0">
                <a:cs typeface="Calibri"/>
              </a:rPr>
              <a:t>What are they competing on? </a:t>
            </a:r>
          </a:p>
          <a:p>
            <a:endParaRPr lang="en-GB" dirty="0">
              <a:cs typeface="Calibri"/>
            </a:endParaRPr>
          </a:p>
          <a:p>
            <a:r>
              <a:rPr lang="en-GB" dirty="0">
                <a:cs typeface="Calibri"/>
              </a:rPr>
              <a:t>Look at the market share/size for the industry</a:t>
            </a:r>
          </a:p>
        </p:txBody>
      </p:sp>
    </p:spTree>
    <p:extLst>
      <p:ext uri="{BB962C8B-B14F-4D97-AF65-F5344CB8AC3E}">
        <p14:creationId xmlns:p14="http://schemas.microsoft.com/office/powerpoint/2010/main" val="40845316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BA71A38-A74F-4D49-9BC3-0247316FB9E9}"/>
</file>

<file path=customXml/itemProps2.xml><?xml version="1.0" encoding="utf-8"?>
<ds:datastoreItem xmlns:ds="http://schemas.openxmlformats.org/officeDocument/2006/customXml" ds:itemID="{E336375C-AA19-4964-99E0-319A04981AE4}"/>
</file>

<file path=customXml/itemProps3.xml><?xml version="1.0" encoding="utf-8"?>
<ds:datastoreItem xmlns:ds="http://schemas.openxmlformats.org/officeDocument/2006/customXml" ds:itemID="{2C2F1C6D-ACA5-4862-88DE-8EEB81013908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613</TotalTime>
  <Words>624</Words>
  <Application>Microsoft Office PowerPoint</Application>
  <PresentationFormat>On-screen Show (4:3)</PresentationFormat>
  <Paragraphs>64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Symbol</vt:lpstr>
      <vt:lpstr>Times New Roman</vt:lpstr>
      <vt:lpstr>Tw Cen MT</vt:lpstr>
      <vt:lpstr>Wingdings 3</vt:lpstr>
      <vt:lpstr>Integral</vt:lpstr>
      <vt:lpstr>  </vt:lpstr>
      <vt:lpstr>External Environment</vt:lpstr>
      <vt:lpstr>Political examples</vt:lpstr>
      <vt:lpstr>Economic examples</vt:lpstr>
      <vt:lpstr>Social</vt:lpstr>
      <vt:lpstr>Technological Change</vt:lpstr>
      <vt:lpstr>Legal</vt:lpstr>
      <vt:lpstr>Environmental factors and ethical trends</vt:lpstr>
      <vt:lpstr>COMPETITION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Private Sector Organisations</dc:title>
  <dc:creator>Beverley A Whitlock</dc:creator>
  <cp:lastModifiedBy>Seonaid Botfield</cp:lastModifiedBy>
  <cp:revision>102</cp:revision>
  <cp:lastPrinted>2012-07-03T11:53:15Z</cp:lastPrinted>
  <dcterms:created xsi:type="dcterms:W3CDTF">2011-11-11T10:46:54Z</dcterms:created>
  <dcterms:modified xsi:type="dcterms:W3CDTF">2022-01-02T16:12:40Z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