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12"/>
  </p:notesMasterIdLst>
  <p:handoutMasterIdLst>
    <p:handoutMasterId r:id="rId13"/>
  </p:handoutMasterIdLst>
  <p:sldIdLst>
    <p:sldId id="298" r:id="rId5"/>
    <p:sldId id="263" r:id="rId6"/>
    <p:sldId id="289" r:id="rId7"/>
    <p:sldId id="290" r:id="rId8"/>
    <p:sldId id="291" r:id="rId9"/>
    <p:sldId id="292" r:id="rId10"/>
    <p:sldId id="264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/>
          <a:lstStyle>
            <a:lvl1pPr algn="r">
              <a:defRPr sz="1200"/>
            </a:lvl1pPr>
          </a:lstStyle>
          <a:p>
            <a:fld id="{EA20D094-5697-48C5-B69D-6E5BB0A07CCF}" type="datetimeFigureOut">
              <a:rPr lang="en-US" smtClean="0"/>
              <a:pPr/>
              <a:t>1/18/2022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 anchor="b"/>
          <a:lstStyle>
            <a:lvl1pPr algn="r">
              <a:defRPr sz="1200"/>
            </a:lvl1pPr>
          </a:lstStyle>
          <a:p>
            <a:fld id="{961F211A-DA96-4F21-947B-DDD7B983EB3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744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/>
          <a:lstStyle>
            <a:lvl1pPr algn="r">
              <a:defRPr sz="1200"/>
            </a:lvl1pPr>
          </a:lstStyle>
          <a:p>
            <a:fld id="{B008C340-63BD-4D79-B1C0-B8968B5260CC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1" tIns="45655" rIns="91311" bIns="4565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11" tIns="45655" rIns="91311" bIns="4565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311" tIns="45655" rIns="91311" bIns="45655" rtlCol="0" anchor="b"/>
          <a:lstStyle>
            <a:lvl1pPr algn="r">
              <a:defRPr sz="1200"/>
            </a:lvl1pPr>
          </a:lstStyle>
          <a:p>
            <a:fld id="{0849C935-55CD-4757-B516-7658F9057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8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36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20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7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87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7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5B32A-A545-2B4B-BFE9-43E5EB715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8ADAF-F815-7A42-AFF8-B01E02A25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C4E74-0530-C842-BECB-89FB17549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42532-B9C2-A543-B849-95F4A9188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35D4D-7D35-FD4D-95C5-7843EBB65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3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F179-56A2-B847-8F93-B393607A2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0E3A17-EE67-974F-90DE-49579D821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1597E-280B-1342-8F00-84D0D5BC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44890-8621-8D47-8BB5-730F6E61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76D19-C2EB-9F4E-ACF5-6134B823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B375D1-ED34-FE4F-84A9-3EBFEEFA5E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FD2155-B5A4-F44B-829C-BD0BF8586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52DDF-6AE2-9C49-AAE6-7C59D2191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4C1E7-04BC-1342-B626-B371BC77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8983A-DDDD-BD4D-9097-154C2199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ECFD4-748E-A64E-83B4-AE0C3964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E5F6F-963F-274B-A231-F325C01F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D489A-1057-D147-A3E8-FC4E101E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7D82F-711B-2049-A0D7-0AD01338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CBB0B-83D5-E349-AB3C-019D36CA3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6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5A3DA-6CFD-E943-90F9-2C6B18DB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01E53-088D-0441-A7A5-175C346EC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AAE96-9EC0-0D44-A117-DF5B3593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22F92-7E6F-FD42-B744-34A2201A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18BDF-612D-6D4C-AD06-DE54C35CD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4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FC13D-AD7F-AA44-A662-895D45ED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790C6-0FB4-8545-B868-A01E70EA8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10E33-8009-944F-8EFD-C1FCA9743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2E871-F676-1E4B-B208-2A9FB637A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7C454-B9C3-8F46-BB78-CC2A15CA5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1B368-8883-AB48-8D96-AB9CBD460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2ABA1-29B0-8B4B-A56F-8D6549C3D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FDFAF-BAE0-D644-BF54-67858363D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71A39-852F-0844-A3F2-442825D45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C59FED-BE61-9549-B3F3-C9EF97CEEA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6BEEC7-7F71-5149-8A9C-03318205B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3259A-573F-DF4D-8C72-F615738F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03E92E-B8D2-2D43-873C-BA92CCEFD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E549CB-4FA3-824F-B59F-70F9D3D3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8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C6D76-C95E-444E-91EF-4663892D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CF1ED3-3EE4-4B40-895B-267E4B59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F6F473-C269-D44B-A760-9FB9D60AB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D149B-B105-A845-995F-E24E1CED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6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FE7BD-F6FA-8E4C-8EA7-3BF993EA6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67289-C3B5-CA4D-890F-3A8A77F2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F819C-46BA-514C-A037-29AAC468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2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83AF1-A012-DE43-9329-5FAA6ED8F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1C621-9365-1443-985C-DB448369F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DD8581-32DA-2946-B032-6D5EFF5FB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403BA-5A2F-EA42-B6AF-652BA3CB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4682D-2BD1-0842-9D0E-D033355D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5117D-3940-5C46-A672-45008DF6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6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8829-1053-EF44-A7AF-9A41D4DD0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5AC20C-3C43-9542-97FC-3ED0BABC0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E5E84-939E-6546-BCD8-24084C111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2E96B-3D0C-5346-9BF9-7FCC6BF30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8DD8A-7D4E-2349-9DDF-C7CE85B4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66015-480C-C24D-9B4C-34FF335DD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FD9171-3943-A449-B2D2-F6CD32031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C1354-B5C0-A547-A14E-617644DAD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571BE-0FA5-0643-AC9E-47AC52061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C2F6C-1D66-40E6-B1A7-D99972F6EB21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C452D-73C1-1643-92AE-F4FDEA442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6813-BA84-A245-96E3-B5533B8D3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8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/>
          </p:cNvCxnSpPr>
          <p:nvPr/>
        </p:nvCxnSpPr>
        <p:spPr>
          <a:xfrm>
            <a:off x="4355976" y="2904956"/>
            <a:ext cx="0" cy="172471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20078" y="2689817"/>
            <a:ext cx="2071702" cy="714380"/>
          </a:xfrm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accent3"/>
                </a:solidFill>
              </a:rPr>
              <a:t>(internal)</a:t>
            </a:r>
            <a:endParaRPr lang="en-US" sz="2000" b="1">
              <a:solidFill>
                <a:schemeClr val="accent3"/>
              </a:solidFill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475656" y="3714752"/>
            <a:ext cx="5544616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889808" y="3850743"/>
            <a:ext cx="3286148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GB" sz="3600" b="1">
                <a:solidFill>
                  <a:schemeClr val="accent2"/>
                </a:solidFill>
                <a:latin typeface="+mj-lt"/>
              </a:rPr>
              <a:t>O</a:t>
            </a:r>
            <a:r>
              <a:rPr kumimoji="0" lang="en-GB" sz="3600" b="1" i="0" u="none" strike="noStrike" kern="1200" cap="none" spc="0" normalizeH="0" baseline="0" noProof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pportunities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162801" y="3068960"/>
            <a:ext cx="1986584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r"/>
            <a:r>
              <a:rPr lang="en-GB" sz="3600" b="1" dirty="0">
                <a:solidFill>
                  <a:schemeClr val="accent2"/>
                </a:solidFill>
                <a:latin typeface="+mj-lt"/>
              </a:rPr>
              <a:t>Strengths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03350" y="3850743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sz="3600" b="1">
                <a:solidFill>
                  <a:schemeClr val="accent2"/>
                </a:solidFill>
                <a:latin typeface="+mj-lt"/>
              </a:rPr>
              <a:t>Threats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96510" y="3064925"/>
            <a:ext cx="3071834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GB" sz="3600" b="1">
                <a:solidFill>
                  <a:schemeClr val="accent2"/>
                </a:solidFill>
                <a:latin typeface="+mj-lt"/>
              </a:rPr>
              <a:t>Weaknesses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D3689E2-D031-B94B-AD0C-E366FCD34376}"/>
              </a:ext>
            </a:extLst>
          </p:cNvPr>
          <p:cNvSpPr txBox="1">
            <a:spLocks/>
          </p:cNvSpPr>
          <p:nvPr/>
        </p:nvSpPr>
        <p:spPr>
          <a:xfrm>
            <a:off x="2025938" y="2689817"/>
            <a:ext cx="2071702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2000" b="1">
                <a:solidFill>
                  <a:schemeClr val="accent3"/>
                </a:solidFill>
              </a:rPr>
              <a:t>(internal)</a:t>
            </a:r>
            <a:endParaRPr lang="en-US" sz="2000" b="1">
              <a:solidFill>
                <a:schemeClr val="accent3"/>
              </a:solidFill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9F3A09BC-F4CF-BC40-9145-90EBE1E4866A}"/>
              </a:ext>
            </a:extLst>
          </p:cNvPr>
          <p:cNvSpPr txBox="1">
            <a:spLocks/>
          </p:cNvSpPr>
          <p:nvPr/>
        </p:nvSpPr>
        <p:spPr>
          <a:xfrm>
            <a:off x="2091746" y="4272485"/>
            <a:ext cx="2071702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2000" b="1">
                <a:solidFill>
                  <a:schemeClr val="accent3"/>
                </a:solidFill>
              </a:rPr>
              <a:t>(external)</a:t>
            </a:r>
            <a:endParaRPr lang="en-US" sz="2000" b="1">
              <a:solidFill>
                <a:schemeClr val="accent3"/>
              </a:solidFill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D8416D6C-1D79-144F-80CA-BB712DAEE1B1}"/>
              </a:ext>
            </a:extLst>
          </p:cNvPr>
          <p:cNvSpPr txBox="1">
            <a:spLocks/>
          </p:cNvSpPr>
          <p:nvPr/>
        </p:nvSpPr>
        <p:spPr>
          <a:xfrm>
            <a:off x="4614312" y="4272485"/>
            <a:ext cx="1885373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>
                <a:solidFill>
                  <a:schemeClr val="accent3"/>
                </a:solidFill>
              </a:rPr>
              <a:t>(external)</a:t>
            </a:r>
            <a:endParaRPr lang="en-US" sz="2000" b="1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3209010" cy="1202476"/>
          </a:xfrm>
        </p:spPr>
        <p:txBody>
          <a:bodyPr>
            <a:noAutofit/>
          </a:bodyPr>
          <a:lstStyle/>
          <a:p>
            <a:r>
              <a:rPr lang="en-GB" sz="2800" b="1" dirty="0"/>
              <a:t> </a:t>
            </a:r>
            <a:r>
              <a:rPr lang="en-GB" sz="2800" dirty="0">
                <a:solidFill>
                  <a:schemeClr val="accent2"/>
                </a:solidFill>
              </a:rPr>
              <a:t>SWOT analysis</a:t>
            </a:r>
            <a:endParaRPr lang="en-GB" sz="28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492896"/>
            <a:ext cx="8105554" cy="3286148"/>
          </a:xfrm>
        </p:spPr>
        <p:txBody>
          <a:bodyPr>
            <a:noAutofit/>
          </a:bodyPr>
          <a:lstStyle/>
          <a:p>
            <a:pPr marL="297180" lvl="1" indent="0">
              <a:buNone/>
              <a:defRPr/>
            </a:pPr>
            <a:r>
              <a:rPr lang="en-GB" sz="2000" b="1">
                <a:solidFill>
                  <a:srgbClr val="002060"/>
                </a:solidFill>
                <a:latin typeface="+mj-lt"/>
              </a:rPr>
              <a:t>Strengths and weaknesses (Internal)</a:t>
            </a:r>
          </a:p>
          <a:p>
            <a:pPr marL="297180" lvl="1" indent="0">
              <a:buNone/>
              <a:defRPr/>
            </a:pPr>
            <a:r>
              <a:rPr lang="en-GB" sz="2000">
                <a:solidFill>
                  <a:srgbClr val="002060"/>
                </a:solidFill>
                <a:latin typeface="+mj-lt"/>
              </a:rPr>
              <a:t>Current resources and how well are they managed?</a:t>
            </a:r>
          </a:p>
          <a:p>
            <a:pPr marL="297180" lvl="1" indent="0">
              <a:buNone/>
              <a:defRPr/>
            </a:pPr>
            <a:r>
              <a:rPr lang="en-GB" sz="2000">
                <a:solidFill>
                  <a:srgbClr val="002060"/>
                </a:solidFill>
                <a:latin typeface="+mj-lt"/>
              </a:rPr>
              <a:t>Do they match up to the demands of the market and the competition?</a:t>
            </a:r>
          </a:p>
          <a:p>
            <a:pPr marL="297180" lvl="1" indent="0">
              <a:buNone/>
              <a:defRPr/>
            </a:pPr>
            <a:endParaRPr lang="en-GB" sz="2000" b="1">
              <a:solidFill>
                <a:srgbClr val="002060"/>
              </a:solidFill>
              <a:latin typeface="+mj-lt"/>
            </a:endParaRPr>
          </a:p>
          <a:p>
            <a:pPr marL="297180" lvl="1" indent="0">
              <a:buNone/>
              <a:defRPr/>
            </a:pPr>
            <a:r>
              <a:rPr lang="en-GB" sz="2000" b="1">
                <a:solidFill>
                  <a:srgbClr val="002060"/>
                </a:solidFill>
                <a:latin typeface="+mj-lt"/>
              </a:rPr>
              <a:t>Opportunities and threats (external)</a:t>
            </a:r>
          </a:p>
          <a:p>
            <a:pPr marL="297180" lvl="1" indent="0">
              <a:buNone/>
              <a:defRPr/>
            </a:pPr>
            <a:r>
              <a:rPr lang="en-GB" sz="2000">
                <a:solidFill>
                  <a:srgbClr val="002060"/>
                </a:solidFill>
                <a:latin typeface="+mj-lt"/>
              </a:rPr>
              <a:t>Possibilities for development in different directions in the future</a:t>
            </a:r>
          </a:p>
          <a:p>
            <a:pPr marL="297180" lvl="1" indent="0">
              <a:buNone/>
              <a:defRPr/>
            </a:pPr>
            <a:r>
              <a:rPr lang="en-GB" sz="2000">
                <a:solidFill>
                  <a:srgbClr val="002060"/>
                </a:solidFill>
                <a:latin typeface="+mj-lt"/>
              </a:rPr>
              <a:t>Can be categorised according to a PESTLE analysis</a:t>
            </a:r>
          </a:p>
          <a:p>
            <a:pPr marL="1154430" lvl="2" indent="-514350">
              <a:defRPr/>
            </a:pPr>
            <a:endParaRPr lang="en-GB" sz="3200">
              <a:solidFill>
                <a:srgbClr val="002060"/>
              </a:solidFill>
              <a:latin typeface="+mj-lt"/>
            </a:endParaRPr>
          </a:p>
          <a:p>
            <a:pPr marL="1154430" lvl="2" indent="-514350">
              <a:buNone/>
              <a:defRPr/>
            </a:pPr>
            <a:endParaRPr lang="en-GB" sz="3200">
              <a:latin typeface="+mj-lt"/>
            </a:endParaRPr>
          </a:p>
          <a:p>
            <a:pPr lvl="0">
              <a:defRPr/>
            </a:pPr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814958"/>
            <a:ext cx="4929222" cy="714380"/>
          </a:xfrm>
        </p:spPr>
        <p:txBody>
          <a:bodyPr>
            <a:noAutofit/>
          </a:bodyPr>
          <a:lstStyle/>
          <a:p>
            <a:r>
              <a:rPr lang="en-GB" sz="3600" b="1">
                <a:solidFill>
                  <a:schemeClr val="accent2"/>
                </a:solidFill>
              </a:rPr>
              <a:t>Strengths </a:t>
            </a:r>
            <a:r>
              <a:rPr lang="en-GB" sz="3600">
                <a:solidFill>
                  <a:schemeClr val="accent1">
                    <a:lumMod val="50000"/>
                  </a:schemeClr>
                </a:solidFill>
              </a:rPr>
              <a:t>(Internal)</a:t>
            </a:r>
            <a:endParaRPr lang="en-US" sz="3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55576" y="1772816"/>
            <a:ext cx="6208266" cy="329640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GB" sz="2000">
                <a:solidFill>
                  <a:srgbClr val="002060"/>
                </a:solidFill>
                <a:latin typeface="+mj-lt"/>
              </a:rPr>
              <a:t>Competitive advantages?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USP's (unique selling points)?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Resources, Assets, People?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Experience, knowledge, data?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Financial reserves, likely returns?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Marketing - reach, distribution, awareness?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Innovative aspects?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Location and geographical?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Price, value, quality?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Accreditations, qualifications, certifications?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Processes, systems, IT, communications?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Cultural, attitudinal, behavioural? </a:t>
            </a:r>
          </a:p>
          <a:p>
            <a:r>
              <a:rPr lang="en-GB" sz="2000">
                <a:solidFill>
                  <a:srgbClr val="002060"/>
                </a:solidFill>
                <a:latin typeface="+mj-lt"/>
              </a:rPr>
              <a:t>Management &amp; leadership?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1043608" y="2060848"/>
            <a:ext cx="6527078" cy="34862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Disadvantages of the type of business?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Gaps in capabilities?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Lack of competitive strength?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Reputation, presence and reach?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Own known vulnerabilities?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Timescales, deadlines and pressures?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Financials?  Cashflow,?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Continuity, supply chain robustness? 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Morale, commitment, leadership? </a:t>
            </a:r>
          </a:p>
          <a:p>
            <a:pPr>
              <a:buNone/>
            </a:pPr>
            <a:r>
              <a:rPr lang="en-GB" sz="2000">
                <a:solidFill>
                  <a:srgbClr val="002060"/>
                </a:solidFill>
                <a:latin typeface="+mj-lt"/>
              </a:rPr>
              <a:t>Processes and systems, etc?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9DB812-7530-FB41-8EFA-827F47D1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>
                <a:solidFill>
                  <a:schemeClr val="accent2"/>
                </a:solidFill>
              </a:rPr>
              <a:t>Weaknesses </a:t>
            </a:r>
            <a:r>
              <a:rPr lang="en-GB" sz="3600">
                <a:solidFill>
                  <a:schemeClr val="accent1">
                    <a:lumMod val="50000"/>
                  </a:schemeClr>
                </a:solidFill>
              </a:rPr>
              <a:t>(Internal)</a:t>
            </a:r>
            <a:endParaRPr lang="en-US" sz="360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971600" y="1988840"/>
            <a:ext cx="7072362" cy="372674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Market developments?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Competitors' vulnerabilities?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Industry or lifestyle trends?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Technology development and innovation?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Global influences?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New markets?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Niche target markets?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New USP's?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Partnerships, agencies, distribution?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Volumes, production, economies?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4702C22-DF31-F848-932F-D1184DDC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74078"/>
            <a:ext cx="4929222" cy="714380"/>
          </a:xfrm>
        </p:spPr>
        <p:txBody>
          <a:bodyPr>
            <a:noAutofit/>
          </a:bodyPr>
          <a:lstStyle/>
          <a:p>
            <a:r>
              <a:rPr lang="en-GB" sz="3600" b="1">
                <a:solidFill>
                  <a:schemeClr val="accent2"/>
                </a:solidFill>
              </a:rPr>
              <a:t>Opportunities </a:t>
            </a:r>
            <a:r>
              <a:rPr lang="en-GB" sz="3600">
                <a:solidFill>
                  <a:schemeClr val="accent1">
                    <a:lumMod val="50000"/>
                  </a:schemeClr>
                </a:solidFill>
              </a:rPr>
              <a:t>(external)</a:t>
            </a:r>
            <a:endParaRPr lang="en-US" sz="360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1259632" y="2164617"/>
            <a:ext cx="4010218" cy="343871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Political effects?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</a:rPr>
              <a:t>Economy - home, abroad?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Legislative effects?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Environmental effects?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Competitors?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Market demand?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Vital contracts and partners?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Sustainable financial backing?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>
                <a:solidFill>
                  <a:srgbClr val="002060"/>
                </a:solidFill>
                <a:latin typeface="+mj-lt"/>
              </a:rPr>
              <a:t>Seasonality, weather effects? </a:t>
            </a:r>
          </a:p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C39048-1ACD-864B-B555-77EA61C38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74078"/>
            <a:ext cx="7200800" cy="714380"/>
          </a:xfrm>
        </p:spPr>
        <p:txBody>
          <a:bodyPr>
            <a:noAutofit/>
          </a:bodyPr>
          <a:lstStyle/>
          <a:p>
            <a:r>
              <a:rPr lang="en-GB" sz="3600" b="1">
                <a:solidFill>
                  <a:schemeClr val="accent2"/>
                </a:solidFill>
              </a:rPr>
              <a:t>Threats </a:t>
            </a:r>
            <a:r>
              <a:rPr lang="en-GB" sz="3600">
                <a:solidFill>
                  <a:schemeClr val="accent1">
                    <a:lumMod val="50000"/>
                  </a:schemeClr>
                </a:solidFill>
              </a:rPr>
              <a:t>(external- see PESTLE factors)</a:t>
            </a:r>
            <a:endParaRPr lang="en-US" sz="360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EB4C-E409-46CF-A841-18AC1DB8C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1584"/>
            <a:ext cx="7886700" cy="1325563"/>
          </a:xfrm>
        </p:spPr>
        <p:txBody>
          <a:bodyPr/>
          <a:lstStyle/>
          <a:p>
            <a:r>
              <a:rPr lang="en-GB" dirty="0"/>
              <a:t>After your PESTLEC &amp; SWOT Analysis conclude Activity 1 (Justification)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0EBCB-6FFC-46F1-8530-3057052FF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 should have analysed your points as you went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At the end of your work you should summarise the key facts and say how this will influence your marketing campaign. (7Ps)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812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1C84F02-81A5-4E1B-B2F4-ACDCAC46F11D}"/>
</file>

<file path=customXml/itemProps2.xml><?xml version="1.0" encoding="utf-8"?>
<ds:datastoreItem xmlns:ds="http://schemas.openxmlformats.org/officeDocument/2006/customXml" ds:itemID="{CE7E2B0D-A479-473E-8C43-DE622E71F0E6}"/>
</file>

<file path=customXml/itemProps3.xml><?xml version="1.0" encoding="utf-8"?>
<ds:datastoreItem xmlns:ds="http://schemas.openxmlformats.org/officeDocument/2006/customXml" ds:itemID="{0A04BC12-A6AE-4D98-BE4A-EB24B4BEF4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343</Words>
  <Application>Microsoft Office PowerPoint</Application>
  <PresentationFormat>On-screen Show (4:3)</PresentationFormat>
  <Paragraphs>73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(internal)</vt:lpstr>
      <vt:lpstr> SWOT analysis</vt:lpstr>
      <vt:lpstr>Strengths (Internal)</vt:lpstr>
      <vt:lpstr>Weaknesses (Internal)</vt:lpstr>
      <vt:lpstr>Opportunities (external)</vt:lpstr>
      <vt:lpstr>Threats (external- see PESTLE factors)</vt:lpstr>
      <vt:lpstr>After your PESTLEC &amp; SWOT Analysis conclude Activity 1 (Justification)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(internal)</dc:title>
  <dc:creator>Valued Acer Customer</dc:creator>
  <cp:lastModifiedBy>Seonaid Botfield</cp:lastModifiedBy>
  <cp:revision>8</cp:revision>
  <cp:lastPrinted>2013-10-07T09:11:07Z</cp:lastPrinted>
  <dcterms:created xsi:type="dcterms:W3CDTF">2010-01-06T10:39:23Z</dcterms:created>
  <dcterms:modified xsi:type="dcterms:W3CDTF">2022-01-18T23:27:26Z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