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sldIdLst>
    <p:sldId id="263" r:id="rId5"/>
    <p:sldId id="257" r:id="rId6"/>
    <p:sldId id="264" r:id="rId7"/>
    <p:sldId id="262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E56F7-D0EE-4514-8E8B-852B6CD8AF92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962C9-4DB0-44F6-A27E-41F262A5C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43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B6D29-91CA-704F-A1AD-0B46F41F6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FCEFB-8C56-AA45-AC03-F3FC53F72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1AFF4-F68B-AE4E-98D9-8B2C66236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25CDF9-EC00-4886-A06A-5DEE86574432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0B0DE-7CA1-7A41-99E8-0FFB7B54D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7B372-766A-3843-A9E9-D59AD2C01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78DB7B-25AB-4141-844C-05C27A77B83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5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906B7-09CF-4C43-B1CB-CF8CBA63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9B9C1-4208-964E-A123-4C0845ABB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D0BAC-4EB6-4F4A-8B42-460B9CFFB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FD523-0DFF-4293-B7AB-014B26CAD84E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B1061-5FE3-A146-A421-2646A66A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A5B91-B24B-F24F-94CD-528E97934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7A048-A506-49D4-B7F2-6963C9D60C1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2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F24983-530C-F94D-A861-FCE3A78DC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7FB84-4023-4046-B540-D81B4752F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D3260-04C0-6E4B-9A7D-BB7753B4A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2CD31E-49AF-45E8-8C86-B627D961EE3A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D554F-093C-EF4F-8EAB-7CF7E837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63F03-E99D-D941-9A9B-D59A79C1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E91B4-E7C7-4278-AF4F-20B8DF68502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84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25E37-6F1B-F84B-90EE-A77F69FB4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101F9-DC59-A94C-807A-CCC4FBA9A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2D056-CDC6-1641-83CD-5FE57476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605AEC-8FEE-4BBC-B6EC-D2CDCD3E5378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A48CD-FC2B-0243-88D8-2B12D7FE3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D9CA6-599E-CB4A-BF96-15BC5EF99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2B53F-9FA8-49DC-AAE5-F14AC6B024D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95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BFD4-3117-494A-A029-06D7B559B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6CF75-A253-0242-8459-87C7A31F4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ECA69-8C86-644C-8D36-DDC2E8E4E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A0BBB3-4FE7-4462-962F-1F7C1BD0F8D5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2AE8E-CFFA-C442-B16D-1081AC6BA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F53D4-6F06-BE49-ADC1-B0A7DDF1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4B8ED-B449-4526-9DD7-4EC292DDF4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49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4B84-592B-8C40-83E7-0EE47C72C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B6C86-265D-4247-91BE-63F1C226CC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D0E3F-B683-B343-BC5E-FF888F3E4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CBBF9-7980-284E-A96C-C5F19B92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FC3B4E-14E0-4930-B36B-B447D8D79BAC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12B27-7C2E-FD4D-9586-B4EB2B98F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651FA-7FB4-2045-B783-7247B047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6BB89-3722-45AE-9592-7B5B85297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64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AD8F5-2326-E344-B1AF-FA37BDB8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C32C9-E354-C248-A9C8-9B2166ADD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3668F-8A43-6A4D-BB0D-70BAFADA7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75EE82-58EC-A94F-B131-59ACA9F14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1F151E-3CC6-574C-A719-A87AC1E5C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C5E9B1-966B-CB41-BAE9-DA5040009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855B70-4140-41E8-B1BC-38D9AA655679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31F711-7446-E24C-9A10-4D2C15E0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8094D3-C31B-DF4B-8858-2DAFADE4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18878-A3E2-41CE-93A6-7E55312893A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59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8247-EFB2-324E-86AD-D6A78EC95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B8D9B-B26A-CE44-94F1-BE996857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483916-DB60-4937-8B2B-2B6B66D3A423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0913C-79C7-C246-A8F8-81A689E72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0991E-306F-BC46-AE27-7C3725418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F7027-679A-4894-90D6-1274A4CBDF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35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29148D-2EC7-6146-A346-B94A6E6F9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D94933-700A-4F9C-8081-12DA2E31997B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94BFA-1248-8742-B28C-0C7E971C0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EB2F5-D3B2-1142-A79F-57327D544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09A73-64C6-4A92-8343-6359A8E51ED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31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2BC9B-E13D-FC46-90C8-40A77C8FF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7FF0C-266C-7448-93EB-CC93F96BF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9E325-B96A-3444-B0AE-2222E7FF4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91B3D-2D94-3C4E-AEA8-C1BC2EC0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445147-7511-429D-91B9-C0EE4B5F4B44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96B83-CFFE-5542-9639-361BE717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88F7F-3343-854A-B477-9CF9DE77B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19C3B-7E5B-46BD-A5F9-A55AB6A3999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12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63411-FF1C-CF45-AFCD-1B56C4121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CBF41-FD63-324E-ADD0-7744029305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2009E-EE6C-6049-B93D-4123281D9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4C384-F498-EF42-8BAD-790CD5FC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E1D5A-37CF-4423-9052-FF5C1AEE414F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8775A-B608-954C-BF31-E869913E0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B64E6-1787-0B45-9C25-612A0AE30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9D9151-7DDE-4345-AD3A-D0407457C05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82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651675-207D-D64B-B4A5-D18B26A34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20666-1178-B44B-B85A-65F57C2E8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BB0C3-E61A-F346-B2FE-7CE541CC0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17D7BB-68F3-4981-A3D5-DA9E2EDFB610}" type="datetimeFigureOut">
              <a:rPr lang="en-US" smtClean="0"/>
              <a:pPr>
                <a:defRPr/>
              </a:pPr>
              <a:t>1/20/2022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EE6D4-5313-7C45-ADB2-DE86DDEF4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7AD39-759B-B44A-A245-EAEEBFF2A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2948B-345E-4660-BEC7-067D2D8E29E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67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9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3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443" y="1601735"/>
            <a:ext cx="8013114" cy="3267425"/>
          </a:xfrm>
        </p:spPr>
        <p:txBody>
          <a:bodyPr anchor="b">
            <a:noAutofit/>
          </a:bodyPr>
          <a:lstStyle/>
          <a:p>
            <a:br>
              <a:rPr lang="en-GB" sz="1900" dirty="0">
                <a:solidFill>
                  <a:srgbClr val="FFFFFF"/>
                </a:solidFill>
              </a:rPr>
            </a:b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</a:rPr>
              <a:t>BTEC NATIONAL IN BUSINESS</a:t>
            </a: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</a:rPr>
              <a:t>Unit 2 Marketing</a:t>
            </a:r>
            <a:br>
              <a:rPr lang="en-GB" sz="3600" dirty="0">
                <a:solidFill>
                  <a:srgbClr val="FFFFFF"/>
                </a:solidFill>
              </a:rPr>
            </a:b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  <a:latin typeface="+mn-lt"/>
              </a:rPr>
              <a:t>The Marketing Mix (C2)</a:t>
            </a:r>
            <a:br>
              <a:rPr lang="en-GB" sz="3600">
                <a:solidFill>
                  <a:srgbClr val="FFFFFF"/>
                </a:solidFill>
                <a:latin typeface="+mn-lt"/>
              </a:rPr>
            </a:br>
            <a:r>
              <a:rPr lang="en-GB" sz="3600">
                <a:solidFill>
                  <a:srgbClr val="FFFFFF"/>
                </a:solidFill>
                <a:latin typeface="+mn-lt"/>
              </a:rPr>
              <a:t>INTRODUCTION </a:t>
            </a:r>
            <a:endParaRPr lang="en-GB" sz="36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8672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700" b="1"/>
              <a:t>The Marketing Mix (4Ps)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636912"/>
            <a:ext cx="4951462" cy="2138536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GB" sz="2800" dirty="0"/>
              <a:t>Product</a:t>
            </a:r>
          </a:p>
          <a:p>
            <a:pPr marL="393192" lvl="1" indent="0">
              <a:buNone/>
            </a:pPr>
            <a:r>
              <a:rPr lang="en-GB" sz="2800" dirty="0"/>
              <a:t>Price</a:t>
            </a:r>
          </a:p>
          <a:p>
            <a:pPr marL="393192" lvl="1" indent="0">
              <a:buNone/>
            </a:pPr>
            <a:r>
              <a:rPr lang="en-GB" sz="2800" dirty="0"/>
              <a:t>Place (distribution channel)</a:t>
            </a:r>
          </a:p>
          <a:p>
            <a:pPr marL="393192" lvl="1" indent="0">
              <a:buNone/>
            </a:pPr>
            <a:r>
              <a:rPr lang="en-GB" sz="2800" dirty="0"/>
              <a:t>Promotion</a:t>
            </a:r>
          </a:p>
        </p:txBody>
      </p:sp>
    </p:spTree>
    <p:extLst>
      <p:ext uri="{BB962C8B-B14F-4D97-AF65-F5344CB8AC3E}">
        <p14:creationId xmlns:p14="http://schemas.microsoft.com/office/powerpoint/2010/main" val="317586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1582"/>
            <a:ext cx="7886700" cy="1325563"/>
          </a:xfrm>
        </p:spPr>
        <p:txBody>
          <a:bodyPr>
            <a:normAutofit/>
          </a:bodyPr>
          <a:lstStyle/>
          <a:p>
            <a:r>
              <a:rPr lang="en-GB" sz="4700" b="1" dirty="0"/>
              <a:t>Additional Ps (7P’s in total)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01480"/>
            <a:ext cx="7886700" cy="3579864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GB" sz="2800" b="1" dirty="0"/>
              <a:t>People</a:t>
            </a:r>
            <a:r>
              <a:rPr lang="en-GB" sz="2800" dirty="0"/>
              <a:t> -  capable workforce?</a:t>
            </a:r>
          </a:p>
          <a:p>
            <a:pPr marL="393192" lvl="1" indent="0">
              <a:buNone/>
            </a:pPr>
            <a:endParaRPr lang="en-GB" sz="2800" dirty="0"/>
          </a:p>
          <a:p>
            <a:pPr marL="393192" lvl="1" indent="0">
              <a:buNone/>
            </a:pPr>
            <a:r>
              <a:rPr lang="en-GB" sz="2800" b="1" dirty="0"/>
              <a:t>Physical environment </a:t>
            </a:r>
            <a:r>
              <a:rPr lang="en-GB" sz="2800" dirty="0"/>
              <a:t>– storage? Ability to adapt supply if demand changes?</a:t>
            </a:r>
          </a:p>
          <a:p>
            <a:pPr marL="393192" lvl="1" indent="0">
              <a:buNone/>
            </a:pPr>
            <a:endParaRPr lang="en-GB" sz="2800" dirty="0"/>
          </a:p>
          <a:p>
            <a:pPr marL="393192" lvl="1" indent="0">
              <a:buNone/>
            </a:pPr>
            <a:r>
              <a:rPr lang="en-GB" sz="2800" b="1" dirty="0"/>
              <a:t>Process </a:t>
            </a:r>
            <a:r>
              <a:rPr lang="en-GB" sz="2800" dirty="0"/>
              <a:t>– ordering online? Free phone sales lines? Apps?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3152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700" b="1"/>
              <a:t>Choice of marketing mix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It is important for firms to get the right mix for their product or service. This will be influenced by:</a:t>
            </a:r>
          </a:p>
          <a:p>
            <a:pPr marL="0" indent="0">
              <a:buNone/>
            </a:pPr>
            <a:endParaRPr lang="en-GB" sz="2400" dirty="0"/>
          </a:p>
          <a:p>
            <a:pPr lvl="1"/>
            <a:r>
              <a:rPr lang="en-GB" sz="2400" dirty="0"/>
              <a:t>Finance available</a:t>
            </a:r>
          </a:p>
          <a:p>
            <a:pPr lvl="1"/>
            <a:r>
              <a:rPr lang="en-GB" sz="2400" dirty="0"/>
              <a:t>Technological developments</a:t>
            </a:r>
          </a:p>
          <a:p>
            <a:pPr lvl="1"/>
            <a:r>
              <a:rPr lang="en-GB" sz="2400" dirty="0"/>
              <a:t>Findings of market research</a:t>
            </a:r>
          </a:p>
          <a:p>
            <a:pPr lvl="1"/>
            <a:r>
              <a:rPr lang="en-GB" sz="2400" dirty="0"/>
              <a:t>Type of product</a:t>
            </a:r>
          </a:p>
          <a:p>
            <a:pPr lvl="1"/>
            <a:r>
              <a:rPr lang="en-GB" sz="2400" dirty="0"/>
              <a:t>Who they are selling to</a:t>
            </a:r>
          </a:p>
          <a:p>
            <a:pPr lvl="1"/>
            <a:r>
              <a:rPr lang="en-GB" sz="2400" dirty="0"/>
              <a:t>Degree of competition</a:t>
            </a:r>
          </a:p>
          <a:p>
            <a:pPr lvl="1"/>
            <a:r>
              <a:rPr lang="en-GB" sz="2400" dirty="0"/>
              <a:t>The marketing mix of competitors</a:t>
            </a:r>
          </a:p>
          <a:p>
            <a:pPr lvl="1"/>
            <a:r>
              <a:rPr lang="en-GB" sz="2400" dirty="0"/>
              <a:t>Position within the industry</a:t>
            </a:r>
          </a:p>
        </p:txBody>
      </p:sp>
    </p:spTree>
    <p:extLst>
      <p:ext uri="{BB962C8B-B14F-4D97-AF65-F5344CB8AC3E}">
        <p14:creationId xmlns:p14="http://schemas.microsoft.com/office/powerpoint/2010/main" val="414037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054D-0E15-4EDC-906F-AAE25851B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Marketing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03DB1-43F2-4BBB-8B17-C0E6B348F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message must be appropriate. Think about: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campaign trying to say?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are you trying to say it to?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marketing message should be established first and then write about the 7P’s, ensuring that the message is incorporated throughout.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7586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8A4F-5C6E-42B5-8077-8AD5BA8E0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1583"/>
            <a:ext cx="7886700" cy="1325563"/>
          </a:xfrm>
        </p:spPr>
        <p:txBody>
          <a:bodyPr/>
          <a:lstStyle/>
          <a:p>
            <a:pPr algn="ctr"/>
            <a:r>
              <a:rPr lang="en-GB" dirty="0"/>
              <a:t>£14 vs £4,000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B442699-3515-4CEC-80B6-38D2F7EBD3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287" t="16548" r="13865" b="15602"/>
          <a:stretch/>
        </p:blipFill>
        <p:spPr>
          <a:xfrm>
            <a:off x="5133403" y="1844824"/>
            <a:ext cx="3381947" cy="29523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00F820-005C-485F-8007-3EE3D4B48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276872"/>
            <a:ext cx="3381946" cy="265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3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414FE95-0825-447E-BCDA-8060370662E1}"/>
</file>

<file path=customXml/itemProps2.xml><?xml version="1.0" encoding="utf-8"?>
<ds:datastoreItem xmlns:ds="http://schemas.openxmlformats.org/officeDocument/2006/customXml" ds:itemID="{E75BAFC9-C0B3-4DAD-B352-82C4407A7EEB}"/>
</file>

<file path=customXml/itemProps3.xml><?xml version="1.0" encoding="utf-8"?>
<ds:datastoreItem xmlns:ds="http://schemas.openxmlformats.org/officeDocument/2006/customXml" ds:itemID="{42B49CB7-D470-40BA-BD16-1351C9433A66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181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  BTEC NATIONAL IN BUSINESS Unit 2 Marketing  The Marketing Mix (C2) INTRODUCTION </vt:lpstr>
      <vt:lpstr>The Marketing Mix (4Ps)</vt:lpstr>
      <vt:lpstr>Additional Ps (7P’s in total)</vt:lpstr>
      <vt:lpstr>Choice of marketing mix</vt:lpstr>
      <vt:lpstr>The Marketing Message</vt:lpstr>
      <vt:lpstr>£14 vs £4,000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NATIONAL IN BUSINESS Unit 2 Marketing  The Marketing Mix (C2) INTRODUCTION</dc:title>
  <dc:creator>Ailsa W Waters</dc:creator>
  <cp:lastModifiedBy>Seonaid Botfield</cp:lastModifiedBy>
  <cp:revision>6</cp:revision>
  <dcterms:created xsi:type="dcterms:W3CDTF">2021-01-16T17:01:07Z</dcterms:created>
  <dcterms:modified xsi:type="dcterms:W3CDTF">2022-01-20T21:19:00Z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