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5" r:id="rId6"/>
    <p:sldId id="280" r:id="rId7"/>
    <p:sldId id="279" r:id="rId8"/>
    <p:sldId id="282" r:id="rId9"/>
    <p:sldId id="287" r:id="rId10"/>
    <p:sldId id="284" r:id="rId11"/>
    <p:sldId id="288" r:id="rId12"/>
    <p:sldId id="286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499" autoAdjust="0"/>
  </p:normalViewPr>
  <p:slideViewPr>
    <p:cSldViewPr>
      <p:cViewPr varScale="1">
        <p:scale>
          <a:sx n="66" d="100"/>
          <a:sy n="66" d="100"/>
        </p:scale>
        <p:origin x="1515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20/01/2022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370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P89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37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p91-92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239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p91-92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999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P89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311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p91-92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665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P89 -90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Animals in advertising –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Meerkats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Go Compare, annoying jingles etc to make the product distinct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158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P89 -90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Animals in advertising –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Meerkats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Go Compare, annoying jingles etc to make the product distinct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029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20/01/2022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0077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20/01/2022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0223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20/01/2022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2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20/01/2022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546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20/01/2022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316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20/01/2022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89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20/01/2022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223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20/01/2022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679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20/01/2022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332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20/01/2022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930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20/01/2022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29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20/01/2022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83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BFE1AD3-B2BC-4567-8B4A-DCB8F9080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1"/>
            <a:ext cx="9141714" cy="521767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DE75AAD-F4A4-4ED2-9A2F-B2412F936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2759"/>
          <a:stretch/>
        </p:blipFill>
        <p:spPr>
          <a:xfrm flipV="1">
            <a:off x="1" y="0"/>
            <a:ext cx="9143999" cy="2235323"/>
          </a:xfrm>
          <a:custGeom>
            <a:avLst/>
            <a:gdLst>
              <a:gd name="connsiteX0" fmla="*/ 0 w 12191999"/>
              <a:gd name="connsiteY0" fmla="*/ 2235323 h 2235323"/>
              <a:gd name="connsiteX1" fmla="*/ 12191999 w 12191999"/>
              <a:gd name="connsiteY1" fmla="*/ 2235323 h 2235323"/>
              <a:gd name="connsiteX2" fmla="*/ 12191999 w 12191999"/>
              <a:gd name="connsiteY2" fmla="*/ 0 h 2235323"/>
              <a:gd name="connsiteX3" fmla="*/ 0 w 12191999"/>
              <a:gd name="connsiteY3" fmla="*/ 0 h 223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235323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443" y="1601735"/>
            <a:ext cx="8013114" cy="3339433"/>
          </a:xfrm>
        </p:spPr>
        <p:txBody>
          <a:bodyPr anchor="b">
            <a:noAutofit/>
          </a:bodyPr>
          <a:lstStyle/>
          <a:p>
            <a:br>
              <a:rPr lang="en-GB" sz="3600" dirty="0">
                <a:solidFill>
                  <a:srgbClr val="FFFFFF"/>
                </a:solidFill>
              </a:rPr>
            </a:br>
            <a:br>
              <a:rPr lang="en-GB" sz="3600" b="1" dirty="0">
                <a:solidFill>
                  <a:srgbClr val="FFFFFF"/>
                </a:solidFill>
              </a:rPr>
            </a:br>
            <a:r>
              <a:rPr lang="en-GB" sz="3600" b="1" dirty="0">
                <a:solidFill>
                  <a:schemeClr val="accent2"/>
                </a:solidFill>
              </a:rPr>
              <a:t>BTEC NATIONAL IN BUSINESS</a:t>
            </a:r>
            <a:br>
              <a:rPr lang="en-GB" sz="3600" b="1" dirty="0">
                <a:solidFill>
                  <a:schemeClr val="accent2"/>
                </a:solidFill>
              </a:rPr>
            </a:br>
            <a:r>
              <a:rPr lang="en-GB" sz="3600" b="1" dirty="0">
                <a:solidFill>
                  <a:schemeClr val="accent2"/>
                </a:solidFill>
              </a:rPr>
              <a:t>Unit 2 Marketing</a:t>
            </a:r>
            <a:br>
              <a:rPr lang="en-GB" sz="3600" b="1" dirty="0">
                <a:solidFill>
                  <a:srgbClr val="FFFFFF"/>
                </a:solidFill>
              </a:rPr>
            </a:br>
            <a:br>
              <a:rPr lang="en-GB" sz="3600" b="1" dirty="0">
                <a:solidFill>
                  <a:srgbClr val="FFFFFF"/>
                </a:solidFill>
              </a:rPr>
            </a:br>
            <a:r>
              <a:rPr lang="en-GB" sz="3600" b="1" dirty="0">
                <a:solidFill>
                  <a:srgbClr val="FFFFFF"/>
                </a:solidFill>
                <a:latin typeface="+mn-lt"/>
              </a:rPr>
              <a:t>The Marketing Mix (C2) </a:t>
            </a:r>
            <a:br>
              <a:rPr lang="en-GB" sz="3600" b="1" dirty="0">
                <a:solidFill>
                  <a:srgbClr val="FFFFFF"/>
                </a:solidFill>
                <a:latin typeface="+mn-lt"/>
              </a:rPr>
            </a:br>
            <a:r>
              <a:rPr lang="en-GB" sz="3600" b="1" dirty="0">
                <a:solidFill>
                  <a:srgbClr val="FFFFFF"/>
                </a:solidFill>
                <a:latin typeface="+mn-lt"/>
              </a:rPr>
              <a:t>PRICE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A20CE0B-92EC-45FD-8F68-38003D6D8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586080"/>
            <a:ext cx="9143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algn="ctr"/>
            <a:r>
              <a:rPr lang="en-GB" sz="3500" b="1">
                <a:solidFill>
                  <a:srgbClr val="FFFFFF"/>
                </a:solidFill>
              </a:rPr>
              <a:t>Pricing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1295" y="3092970"/>
            <a:ext cx="7375161" cy="26939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3200" b="1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r>
              <a:rPr lang="en-GB" sz="3200" b="1" dirty="0">
                <a:solidFill>
                  <a:srgbClr val="000000"/>
                </a:solidFill>
                <a:latin typeface="+mj-lt"/>
              </a:rPr>
              <a:t>Skimming</a:t>
            </a:r>
          </a:p>
          <a:p>
            <a:pPr marL="0" lvl="0" indent="0">
              <a:buNone/>
            </a:pPr>
            <a:r>
              <a:rPr lang="en-GB" sz="3200" b="1" dirty="0">
                <a:solidFill>
                  <a:srgbClr val="000000"/>
                </a:solidFill>
                <a:latin typeface="+mj-lt"/>
              </a:rPr>
              <a:t>Penetration</a:t>
            </a:r>
          </a:p>
          <a:p>
            <a:pPr marL="0" lvl="0" indent="0">
              <a:buNone/>
            </a:pPr>
            <a:r>
              <a:rPr lang="en-GB" sz="3200" b="1" dirty="0">
                <a:solidFill>
                  <a:srgbClr val="000000"/>
                </a:solidFill>
                <a:latin typeface="+mj-lt"/>
              </a:rPr>
              <a:t>Competitor Based</a:t>
            </a:r>
          </a:p>
        </p:txBody>
      </p:sp>
    </p:spTree>
    <p:extLst>
      <p:ext uri="{BB962C8B-B14F-4D97-AF65-F5344CB8AC3E}">
        <p14:creationId xmlns:p14="http://schemas.microsoft.com/office/powerpoint/2010/main" val="774330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algn="ctr"/>
            <a:r>
              <a:rPr lang="en-GB" sz="3500" b="1">
                <a:solidFill>
                  <a:srgbClr val="FFFFFF"/>
                </a:solidFill>
              </a:rPr>
              <a:t>Skimming</a:t>
            </a:r>
            <a:endParaRPr lang="en-GB" sz="350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780928"/>
            <a:ext cx="7992652" cy="396044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2200" b="1" dirty="0">
              <a:solidFill>
                <a:srgbClr val="000000"/>
              </a:solidFill>
              <a:latin typeface="+mj-lt"/>
            </a:endParaRPr>
          </a:p>
          <a:p>
            <a:pPr marL="342900" lvl="1" indent="0">
              <a:buNone/>
            </a:pPr>
            <a:r>
              <a:rPr lang="en-US" sz="2200" b="1" dirty="0">
                <a:solidFill>
                  <a:srgbClr val="000000"/>
                </a:solidFill>
                <a:latin typeface="+mj-lt"/>
              </a:rPr>
              <a:t>A high price is set to yield a high profit margin during the introduction of a product, when it appeals to early adopters.</a:t>
            </a:r>
          </a:p>
          <a:p>
            <a:pPr marL="457200" lvl="1" indent="0">
              <a:buNone/>
            </a:pPr>
            <a:endParaRPr lang="en-US" sz="2200" b="1" dirty="0">
              <a:solidFill>
                <a:srgbClr val="000000"/>
              </a:solidFill>
              <a:latin typeface="+mj-lt"/>
            </a:endParaRPr>
          </a:p>
          <a:p>
            <a:pPr marL="342900" lvl="1" indent="0">
              <a:buNone/>
            </a:pPr>
            <a:r>
              <a:rPr lang="en-US" sz="2200" b="1" dirty="0">
                <a:solidFill>
                  <a:srgbClr val="000000"/>
                </a:solidFill>
                <a:latin typeface="+mj-lt"/>
              </a:rPr>
              <a:t>In the long term, firms use this strategy for products that they hope will ‘skim the market’. This means appealing to a more exclusive, up-market type of customer.</a:t>
            </a:r>
          </a:p>
          <a:p>
            <a:pPr marL="457200" lvl="1" indent="0">
              <a:buNone/>
            </a:pPr>
            <a:endParaRPr lang="en-US" sz="2200" b="1" dirty="0">
              <a:solidFill>
                <a:srgbClr val="000000"/>
              </a:solidFill>
              <a:latin typeface="+mj-lt"/>
            </a:endParaRPr>
          </a:p>
          <a:p>
            <a:pPr marL="342900" lvl="1" indent="0">
              <a:buNone/>
            </a:pPr>
            <a:r>
              <a:rPr lang="en-US" sz="2200" b="1" dirty="0">
                <a:solidFill>
                  <a:srgbClr val="000000"/>
                </a:solidFill>
                <a:latin typeface="+mj-lt"/>
              </a:rPr>
              <a:t>It is suited to marketing objectives such as maximising value added or profit margins and establishing a prestigious brand name.</a:t>
            </a:r>
          </a:p>
        </p:txBody>
      </p:sp>
    </p:spTree>
    <p:extLst>
      <p:ext uri="{BB962C8B-B14F-4D97-AF65-F5344CB8AC3E}">
        <p14:creationId xmlns:p14="http://schemas.microsoft.com/office/powerpoint/2010/main" val="170510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algn="ctr"/>
            <a:r>
              <a:rPr lang="en-GB" sz="3500" b="1">
                <a:solidFill>
                  <a:srgbClr val="FFFFFF"/>
                </a:solidFill>
                <a:latin typeface="+mn-lt"/>
              </a:rPr>
              <a:t>Penetration pricing</a:t>
            </a:r>
            <a:endParaRPr lang="en-GB" sz="35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769554"/>
            <a:ext cx="8586234" cy="3360366"/>
          </a:xfrm>
        </p:spPr>
        <p:txBody>
          <a:bodyPr>
            <a:noAutofit/>
          </a:bodyPr>
          <a:lstStyle/>
          <a:p>
            <a:endParaRPr lang="en-GB" sz="2400" dirty="0">
              <a:solidFill>
                <a:srgbClr val="000000"/>
              </a:solidFill>
              <a:latin typeface="+mj-lt"/>
            </a:endParaRPr>
          </a:p>
          <a:p>
            <a:pPr marL="342900" lvl="1" indent="0">
              <a:buNone/>
            </a:pPr>
            <a:r>
              <a:rPr lang="en-US" sz="2400" dirty="0">
                <a:solidFill>
                  <a:srgbClr val="000000"/>
                </a:solidFill>
                <a:latin typeface="+mj-lt"/>
              </a:rPr>
              <a:t>This is the </a:t>
            </a:r>
            <a:r>
              <a:rPr lang="en-US" sz="2400" b="1" dirty="0">
                <a:solidFill>
                  <a:srgbClr val="000000"/>
                </a:solidFill>
                <a:latin typeface="+mj-lt"/>
              </a:rPr>
              <a:t>opposite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 of price skimming. Low prices are set to break into a market or to achieve a sudden spurt in market share. </a:t>
            </a:r>
          </a:p>
          <a:p>
            <a:pPr marL="457200" lvl="1" indent="0">
              <a:buNone/>
            </a:pPr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marL="342900" lvl="1" indent="0">
              <a:buNone/>
            </a:pPr>
            <a:r>
              <a:rPr lang="en-US" sz="2400" dirty="0">
                <a:solidFill>
                  <a:srgbClr val="000000"/>
                </a:solidFill>
                <a:latin typeface="+mj-lt"/>
              </a:rPr>
              <a:t>Many firms use this strategy when a product is first released or to entice new customers so that market share can be increased.</a:t>
            </a:r>
          </a:p>
          <a:p>
            <a:pPr marL="457200" lvl="1" indent="0">
              <a:buNone/>
            </a:pPr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marL="342900" lvl="1" indent="0">
              <a:buNone/>
            </a:pPr>
            <a:r>
              <a:rPr lang="en-US" sz="2400" dirty="0">
                <a:solidFill>
                  <a:srgbClr val="000000"/>
                </a:solidFill>
                <a:latin typeface="+mj-lt"/>
              </a:rPr>
              <a:t>It is suited to marketing objectives such as maximising sales </a:t>
            </a:r>
            <a:r>
              <a:rPr lang="en-US" sz="2400" b="1" dirty="0">
                <a:solidFill>
                  <a:srgbClr val="000000"/>
                </a:solidFill>
                <a:latin typeface="+mj-lt"/>
              </a:rPr>
              <a:t>volume (rather than value) 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and </a:t>
            </a:r>
            <a:r>
              <a:rPr lang="en-US" sz="2400" b="1" dirty="0">
                <a:solidFill>
                  <a:srgbClr val="000000"/>
                </a:solidFill>
                <a:latin typeface="+mj-lt"/>
              </a:rPr>
              <a:t>increasing market share.</a:t>
            </a:r>
          </a:p>
        </p:txBody>
      </p:sp>
    </p:spTree>
    <p:extLst>
      <p:ext uri="{BB962C8B-B14F-4D97-AF65-F5344CB8AC3E}">
        <p14:creationId xmlns:p14="http://schemas.microsoft.com/office/powerpoint/2010/main" val="2676340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algn="ctr"/>
            <a:r>
              <a:rPr lang="en-GB" sz="3500" b="1">
                <a:solidFill>
                  <a:srgbClr val="FFFFFF"/>
                </a:solidFill>
                <a:latin typeface="+mn-lt"/>
              </a:rPr>
              <a:t>Competitive Pricing </a:t>
            </a:r>
            <a:br>
              <a:rPr lang="en-GB" sz="3500" b="1">
                <a:solidFill>
                  <a:srgbClr val="FFFFFF"/>
                </a:solidFill>
                <a:latin typeface="+mn-lt"/>
              </a:rPr>
            </a:br>
            <a:r>
              <a:rPr lang="en-GB" sz="3500">
                <a:solidFill>
                  <a:srgbClr val="FFFFFF"/>
                </a:solidFill>
                <a:latin typeface="+mn-lt"/>
              </a:rPr>
              <a:t>aka competitor based/going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441" y="3320077"/>
            <a:ext cx="7992887" cy="3033010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GB" sz="2400" b="1" dirty="0">
                <a:solidFill>
                  <a:srgbClr val="000000"/>
                </a:solidFill>
              </a:rPr>
              <a:t>This is when you price alongside competitors</a:t>
            </a:r>
          </a:p>
          <a:p>
            <a:pPr marL="0" indent="0">
              <a:buNone/>
              <a:defRPr/>
            </a:pPr>
            <a:endParaRPr lang="en-GB" sz="2400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r>
              <a:rPr lang="en-GB" sz="2400" dirty="0">
                <a:solidFill>
                  <a:srgbClr val="000000"/>
                </a:solidFill>
              </a:rPr>
              <a:t>Used more for </a:t>
            </a:r>
            <a:r>
              <a:rPr lang="en-GB" sz="2400" b="1" dirty="0">
                <a:solidFill>
                  <a:srgbClr val="000000"/>
                </a:solidFill>
              </a:rPr>
              <a:t>price elastic </a:t>
            </a:r>
            <a:r>
              <a:rPr lang="en-GB" sz="2400" dirty="0">
                <a:solidFill>
                  <a:srgbClr val="000000"/>
                </a:solidFill>
              </a:rPr>
              <a:t>goods eg Supermarkets, Petrol Stations</a:t>
            </a:r>
          </a:p>
          <a:p>
            <a:pPr marL="0" indent="0">
              <a:buNone/>
              <a:defRPr/>
            </a:pPr>
            <a:r>
              <a:rPr lang="en-GB" sz="2400" dirty="0">
                <a:solidFill>
                  <a:srgbClr val="000000"/>
                </a:solidFill>
              </a:rPr>
              <a:t>What is the problem with pricing in this way for smaller businesses?</a:t>
            </a:r>
          </a:p>
        </p:txBody>
      </p:sp>
    </p:spTree>
    <p:extLst>
      <p:ext uri="{BB962C8B-B14F-4D97-AF65-F5344CB8AC3E}">
        <p14:creationId xmlns:p14="http://schemas.microsoft.com/office/powerpoint/2010/main" val="1260639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574BC-2BFE-4E66-AA7E-9793BF519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61A63-BC27-471A-A514-018E3BF9F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5AAA25-91EB-40B9-96AA-6C7DA7188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71487"/>
            <a:ext cx="4505325" cy="591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738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36680"/>
          </a:xfrm>
        </p:spPr>
        <p:txBody>
          <a:bodyPr>
            <a:noAutofit/>
          </a:bodyPr>
          <a:lstStyle/>
          <a:p>
            <a:r>
              <a:rPr lang="en-US" sz="3600" b="1" dirty="0"/>
              <a:t>Activity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424936" cy="47525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Jane is starting a new coffee shop on Godalming High street. </a:t>
            </a:r>
          </a:p>
          <a:p>
            <a:pPr marL="0" indent="0" algn="just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She is looking at pricing strategies for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Coffee and hot drinks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Smoothies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Croissants and pastries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Paninis and sandwiches</a:t>
            </a:r>
          </a:p>
          <a:p>
            <a:pPr marL="514350" indent="-514350" algn="just">
              <a:buFont typeface="+mj-lt"/>
              <a:buAutoNum type="arabicPeriod"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Calibri" charset="0"/>
            </a:endParaRPr>
          </a:p>
          <a:p>
            <a:pPr marL="0" indent="0" algn="just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charset="0"/>
              </a:rPr>
              <a:t>What sort of strategies would you suggest? Justify your answers. Consider short term and long term possibilities. Be prepared to discuss with the class.</a:t>
            </a:r>
          </a:p>
          <a:p>
            <a:pPr marL="514350" indent="-514350" algn="just">
              <a:buFont typeface="+mj-lt"/>
              <a:buAutoNum type="arabicPeriod"/>
            </a:pPr>
            <a:endParaRPr lang="en-US" sz="2800" dirty="0">
              <a:solidFill>
                <a:schemeClr val="accent1">
                  <a:lumMod val="75000"/>
                </a:schemeClr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46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578" y="802955"/>
            <a:ext cx="3733482" cy="1454051"/>
          </a:xfrm>
        </p:spPr>
        <p:txBody>
          <a:bodyPr>
            <a:normAutofit/>
          </a:bodyPr>
          <a:lstStyle/>
          <a:p>
            <a:r>
              <a:rPr lang="en-GB" sz="3100" b="1">
                <a:solidFill>
                  <a:schemeClr val="tx2"/>
                </a:solidFill>
                <a:latin typeface="+mn-lt"/>
              </a:rPr>
              <a:t>Building your Case Study answer</a:t>
            </a:r>
            <a:endParaRPr lang="en-GB" sz="310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7" name="Graphic 6" descr="Bike">
            <a:extLst>
              <a:ext uri="{FF2B5EF4-FFF2-40B4-BE49-F238E27FC236}">
                <a16:creationId xmlns:a16="http://schemas.microsoft.com/office/drawing/2014/main" id="{80F39F90-7EC2-4206-94EC-630E5BE0D6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9534" y="2230670"/>
            <a:ext cx="2746373" cy="274637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2421682"/>
            <a:ext cx="3733184" cy="3639289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en-GB" sz="1600" b="1" dirty="0">
                <a:solidFill>
                  <a:schemeClr val="tx2"/>
                </a:solidFill>
              </a:rPr>
              <a:t>Looking at the Case Study, Part B.</a:t>
            </a:r>
          </a:p>
          <a:p>
            <a:pPr marL="0" lvl="0" indent="0">
              <a:buNone/>
            </a:pPr>
            <a:endParaRPr lang="en-GB" sz="1600" b="1" dirty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en-GB" sz="1600" b="1" dirty="0">
                <a:solidFill>
                  <a:schemeClr val="tx2"/>
                </a:solidFill>
              </a:rPr>
              <a:t>Who are you targeting?</a:t>
            </a:r>
          </a:p>
          <a:p>
            <a:pPr marL="0" lvl="0" indent="0">
              <a:buNone/>
            </a:pPr>
            <a:endParaRPr lang="en-GB" sz="1600" b="1" dirty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en-GB" sz="1600" b="1" dirty="0">
                <a:solidFill>
                  <a:schemeClr val="tx2"/>
                </a:solidFill>
              </a:rPr>
              <a:t>What is the average selling price?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976" y="52996"/>
            <a:ext cx="4446455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97948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en-GB" b="1">
                <a:solidFill>
                  <a:srgbClr val="FFFFFF"/>
                </a:solidFill>
                <a:latin typeface="+mn-lt"/>
              </a:rPr>
              <a:t>Building your Case Study answer</a:t>
            </a:r>
            <a:endParaRPr lang="en-GB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651470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en-GB" sz="2400" b="1" dirty="0">
                <a:solidFill>
                  <a:srgbClr val="000000"/>
                </a:solidFill>
              </a:rPr>
              <a:t>Looking at the Case Study, write a strategy for the PRICE. </a:t>
            </a:r>
          </a:p>
          <a:p>
            <a:pPr marL="0" lvl="0" indent="0">
              <a:buNone/>
            </a:pPr>
            <a:endParaRPr lang="en-GB" sz="2400" b="1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GB" sz="2400" b="1" dirty="0">
                <a:solidFill>
                  <a:srgbClr val="000000"/>
                </a:solidFill>
              </a:rPr>
              <a:t>Use these points to help.</a:t>
            </a:r>
          </a:p>
          <a:p>
            <a:pPr marL="0" lvl="0" indent="0">
              <a:buNone/>
            </a:pPr>
            <a:endParaRPr lang="en-GB" sz="2400" dirty="0">
              <a:solidFill>
                <a:srgbClr val="000000"/>
              </a:solidFill>
            </a:endParaRPr>
          </a:p>
          <a:p>
            <a:pPr lvl="0"/>
            <a:r>
              <a:rPr lang="en-GB" sz="2400" dirty="0">
                <a:solidFill>
                  <a:srgbClr val="000000"/>
                </a:solidFill>
              </a:rPr>
              <a:t>Who is the target market?</a:t>
            </a:r>
          </a:p>
          <a:p>
            <a:pPr lvl="0"/>
            <a:r>
              <a:rPr lang="en-GB" sz="2400" dirty="0">
                <a:solidFill>
                  <a:srgbClr val="000000"/>
                </a:solidFill>
              </a:rPr>
              <a:t>Who is the competition? How much are they charging (research)</a:t>
            </a:r>
          </a:p>
          <a:p>
            <a:pPr lvl="0"/>
            <a:r>
              <a:rPr lang="en-GB" sz="2400" dirty="0">
                <a:solidFill>
                  <a:srgbClr val="000000"/>
                </a:solidFill>
              </a:rPr>
              <a:t>Can you justify charging more? (what price are you going to charge?)</a:t>
            </a:r>
          </a:p>
          <a:p>
            <a:pPr lvl="0"/>
            <a:r>
              <a:rPr lang="en-GB" sz="2400" dirty="0">
                <a:solidFill>
                  <a:srgbClr val="000000"/>
                </a:solidFill>
              </a:rPr>
              <a:t>Is your product elastic/price </a:t>
            </a:r>
            <a:r>
              <a:rPr lang="en-GB" sz="2400">
                <a:solidFill>
                  <a:srgbClr val="000000"/>
                </a:solidFill>
              </a:rPr>
              <a:t>sensitive?</a:t>
            </a: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762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23F6413-2454-4580-8400-D240E37AAA8D}"/>
</file>

<file path=customXml/itemProps2.xml><?xml version="1.0" encoding="utf-8"?>
<ds:datastoreItem xmlns:ds="http://schemas.openxmlformats.org/officeDocument/2006/customXml" ds:itemID="{E336375C-AA19-4964-99E0-319A04981AE4}"/>
</file>

<file path=customXml/itemProps3.xml><?xml version="1.0" encoding="utf-8"?>
<ds:datastoreItem xmlns:ds="http://schemas.openxmlformats.org/officeDocument/2006/customXml" ds:itemID="{2C2F1C6D-ACA5-4862-88DE-8EEB81013908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431</Words>
  <Application>Microsoft Office PowerPoint</Application>
  <PresentationFormat>On-screen Show (4:3)</PresentationFormat>
  <Paragraphs>68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  BTEC NATIONAL IN BUSINESS Unit 2 Marketing  The Marketing Mix (C2)  PRICE</vt:lpstr>
      <vt:lpstr>Pricing Strategies</vt:lpstr>
      <vt:lpstr>Skimming</vt:lpstr>
      <vt:lpstr>Penetration pricing</vt:lpstr>
      <vt:lpstr>Competitive Pricing  aka competitor based/going rate</vt:lpstr>
      <vt:lpstr>PowerPoint Presentation</vt:lpstr>
      <vt:lpstr>Activity</vt:lpstr>
      <vt:lpstr>Building your Case Study answer</vt:lpstr>
      <vt:lpstr>Building your Case Study answer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NATIONAL IN BUSINESS Unit 2 Marketing  The Marketing Mix (C2)  PRICE</dc:title>
  <dc:creator>Ailsa W Waters</dc:creator>
  <cp:lastModifiedBy>Seonaid Botfield</cp:lastModifiedBy>
  <cp:revision>6</cp:revision>
  <dcterms:created xsi:type="dcterms:W3CDTF">2021-01-22T09:29:32Z</dcterms:created>
  <dcterms:modified xsi:type="dcterms:W3CDTF">2022-01-20T21:19:59Z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