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0" r:id="rId6"/>
    <p:sldId id="259" r:id="rId7"/>
    <p:sldId id="261" r:id="rId8"/>
    <p:sldId id="263" r:id="rId9"/>
    <p:sldId id="279" r:id="rId10"/>
    <p:sldId id="281" r:id="rId11"/>
    <p:sldId id="282" r:id="rId12"/>
    <p:sldId id="283" r:id="rId13"/>
    <p:sldId id="287" r:id="rId14"/>
    <p:sldId id="284" r:id="rId15"/>
    <p:sldId id="289" r:id="rId16"/>
    <p:sldId id="286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onaid Botfield" initials="SB" lastIdx="1" clrIdx="0">
    <p:extLst>
      <p:ext uri="{19B8F6BF-5375-455C-9EA6-DF929625EA0E}">
        <p15:presenceInfo xmlns:p15="http://schemas.microsoft.com/office/powerpoint/2012/main" userId="S::sab@godalming.ac.uk::3dba0766-4fd7-460c-a280-f9f72ed646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359" autoAdjust="0"/>
  </p:normalViewPr>
  <p:slideViewPr>
    <p:cSldViewPr>
      <p:cViewPr varScale="1">
        <p:scale>
          <a:sx n="83" d="100"/>
          <a:sy n="83" d="100"/>
        </p:scale>
        <p:origin x="1020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7T16:00:27.576" idx="1">
    <p:pos x="5738" y="1064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0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2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9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12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8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288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P89 -90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Animals in advertising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Meerkats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Go Compare, annoying jingles etc to make the product distinct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58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2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BB26-266D-DE43-AA29-8B2DFE10D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93319-4CA6-474E-8560-B39A2C4F0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64DF7-F8F7-9F47-8D6A-391679DF4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6DA8F-DEC7-6245-B958-E581990B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82DAA-93ED-0A44-A95E-9AA79D05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43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20E2-2453-5643-BB26-6871FDFF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22383-44C5-9444-B22A-2CC97254B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B1DDF-EB8F-B24E-BA22-4F1842DA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27253-8FED-8E49-99B1-F3FF1A58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7B05A-8B6A-3042-BA37-3E89EBD1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30A11-BFC9-7347-8F38-1812C3D4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FF314-E059-FF40-B116-F53C6B84B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D8CB0-5717-DD48-8139-20690762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0C510-44DE-4042-820E-75E4DA1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CE95C-7241-6741-82E1-91D1AF50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3368-91D1-8044-BDAB-1C70BA4C6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BFFD2-6CCF-134F-9C31-EEEF9265E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29620-C3EE-4443-B31E-F2DD494C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1BD28-8CEE-3341-BA19-D1AD6C71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EBC47-AD23-1645-8D13-BF14FA90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14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DD9B-4ABA-7A4C-BDD8-E262A80D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062C3-A8C9-694C-8539-EB07A91A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C0354-F968-584D-8C02-F73AAABD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FD725-9548-F340-8B1D-AC0C4E2D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CD1F6-DF55-384E-B247-E52D45C4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2F641-0FA1-5944-BB32-961FB88A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04CF9-70B0-5749-A42F-22090D86A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04A84-7417-3E47-BA7D-0FB4B900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6A1D1-CCFA-254F-AE87-3300D478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410E7-7EA3-CF42-B836-7DC65C14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03A75-3B27-8C42-9ECE-AD370BCA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48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E763-380E-754E-9B63-A82DD8AC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857E1-014B-DC4C-93F4-D0A3A27B7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AE343-59E3-7544-AA73-0EDCC357B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9E02B-0EFD-8043-80C6-4354C630B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B3258-94BA-B047-98F4-D7BC2FDA4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C9DCE9-9533-8947-ACD8-C28C6A046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F5D84-7C2C-B94F-B24D-C53D47AF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E38479-91E0-4E42-8CBB-4067E9CE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58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B397-F690-7A41-8021-BAD94646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AF01E-90D6-8E4D-AD01-65CEF79D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961BF-2A93-EF48-985A-1E5BA099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376B8-1B2E-8F4E-821F-E3FF7F9A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71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003F1-4A23-8F40-8169-F66A27D0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45692-6C9E-6A47-8855-569626E4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D2AD-CB7E-924B-B2B3-C9A3059D7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65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5208-4777-0A41-83D4-80ADC234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8D221-62EE-BA45-8881-022A6E5E5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011FA-9F07-224F-A0E4-D26881A98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3E4D2-1211-494A-A3FE-2808187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3E0E9-AD53-814A-A865-B4032BC9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BA69A-E98A-4C48-B876-770D53ED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2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0869B-B78F-2F4E-B520-52E958D6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67158-A1CF-E642-BA78-6E120FF71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66ADA-3C2D-124D-8C69-6A3DA79A2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D8050-05F6-4241-BEAA-849EEB3F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2FA77-7857-5743-8AF3-B0B9B785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02F5A-2D57-2F4A-9DEB-C462F701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1183E-F13B-964B-997A-51A1CB5C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37843-3332-C74C-924F-AB4BBF692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DBB4C-1894-FA48-A5B1-1EF2A308C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19/01/2022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4BF0A-A992-1E46-903D-C574BE2B8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3CEC3-DA82-9847-B1B4-E8BEDCC6B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3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443" y="1601735"/>
            <a:ext cx="8013114" cy="3339433"/>
          </a:xfrm>
        </p:spPr>
        <p:txBody>
          <a:bodyPr anchor="b">
            <a:noAutofit/>
          </a:bodyPr>
          <a:lstStyle/>
          <a:p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chemeClr val="accent2"/>
                </a:solidFill>
              </a:rPr>
              <a:t>BTEC NATIONAL IN BUSINESS</a:t>
            </a:r>
            <a:br>
              <a:rPr lang="en-GB" sz="3600" dirty="0">
                <a:solidFill>
                  <a:schemeClr val="accent2"/>
                </a:solidFill>
              </a:rPr>
            </a:br>
            <a:r>
              <a:rPr lang="en-GB" sz="3600" dirty="0">
                <a:solidFill>
                  <a:schemeClr val="accent2"/>
                </a:solidFill>
              </a:rPr>
              <a:t>Unit 2 Marketing</a:t>
            </a:r>
            <a:br>
              <a:rPr lang="en-GB" sz="3600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3600" dirty="0">
                <a:solidFill>
                  <a:srgbClr val="FFFFFF"/>
                </a:solidFill>
                <a:latin typeface="+mn-lt"/>
              </a:rPr>
              <a:t>The Marketing Mix </a:t>
            </a:r>
            <a:br>
              <a:rPr lang="en-GB" sz="3600" dirty="0">
                <a:solidFill>
                  <a:srgbClr val="FFFFFF"/>
                </a:solidFill>
                <a:latin typeface="+mn-lt"/>
              </a:rPr>
            </a:br>
            <a:r>
              <a:rPr lang="en-GB" sz="3600" dirty="0">
                <a:solidFill>
                  <a:srgbClr val="FFFFFF"/>
                </a:solidFill>
                <a:latin typeface="+mn-lt"/>
              </a:rPr>
              <a:t>PLACE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61" y="837373"/>
            <a:ext cx="7722053" cy="9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Directly from his own shop?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988840"/>
            <a:ext cx="8136904" cy="46805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High level of cost for display and promotion of the kitchens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He would be responsible for delivery and customer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He may find only be able to provide a service within a local area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However, he would have </a:t>
            </a: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control</a:t>
            </a: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 over the service and reputation of his business/product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E4931C"/>
                </a:solidFill>
              </a:rPr>
              <a:t> </a:t>
            </a:r>
            <a:endParaRPr lang="en-GB" dirty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1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61" y="837373"/>
            <a:ext cx="7722053" cy="9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Through retail stores like B&amp;Q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988840"/>
            <a:ext cx="8136904" cy="4680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They carry the cost for displaying and promoting to the customer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They have lots of showrooms/stores across the 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They have a national delivery network – the ordering and delivery are taken care of by them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John would not be able to control the quality of customer service, installation or delivery – poor service could damage his reputation</a:t>
            </a:r>
          </a:p>
        </p:txBody>
      </p:sp>
    </p:spTree>
    <p:extLst>
      <p:ext uri="{BB962C8B-B14F-4D97-AF65-F5344CB8AC3E}">
        <p14:creationId xmlns:p14="http://schemas.microsoft.com/office/powerpoint/2010/main" val="148434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578" y="802955"/>
            <a:ext cx="3733482" cy="1454051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chemeClr val="tx2"/>
                </a:solidFill>
                <a:latin typeface="+mn-lt"/>
              </a:rPr>
              <a:t>Building your Case Study answer</a:t>
            </a:r>
            <a:endParaRPr lang="en-GB" sz="31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Graphic 6" descr="Bike">
            <a:extLst>
              <a:ext uri="{FF2B5EF4-FFF2-40B4-BE49-F238E27FC236}">
                <a16:creationId xmlns:a16="http://schemas.microsoft.com/office/drawing/2014/main" id="{80F39F90-7EC2-4206-94EC-630E5BE0D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534" y="2230670"/>
            <a:ext cx="2746373" cy="27463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2421682"/>
            <a:ext cx="3733184" cy="363928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1600" b="1" dirty="0">
                <a:solidFill>
                  <a:schemeClr val="tx2"/>
                </a:solidFill>
              </a:rPr>
              <a:t>Looking at the Case Study, Part B.</a:t>
            </a:r>
          </a:p>
          <a:p>
            <a:pPr marL="0" lvl="0" indent="0">
              <a:buNone/>
            </a:pPr>
            <a:endParaRPr lang="en-GB" sz="1600" b="1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GB" sz="1600" b="1" dirty="0">
                <a:solidFill>
                  <a:schemeClr val="tx2"/>
                </a:solidFill>
              </a:rPr>
              <a:t>Does it mention anything about place? Where the product/service is sold? Only use the info in the case study – you can’t make points up.</a:t>
            </a:r>
          </a:p>
        </p:txBody>
      </p:sp>
    </p:spTree>
    <p:extLst>
      <p:ext uri="{BB962C8B-B14F-4D97-AF65-F5344CB8AC3E}">
        <p14:creationId xmlns:p14="http://schemas.microsoft.com/office/powerpoint/2010/main" val="119794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Building your Case Study answer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Autofit/>
          </a:bodyPr>
          <a:lstStyle/>
          <a:p>
            <a:pPr marL="0" lvl="0" indent="0">
              <a:buNone/>
            </a:pPr>
            <a:r>
              <a:rPr lang="en-GB" sz="2400" b="1" dirty="0">
                <a:solidFill>
                  <a:srgbClr val="000000"/>
                </a:solidFill>
                <a:latin typeface="+mj-lt"/>
              </a:rPr>
              <a:t>Looking at the Case Study, write a strategy for the PLACE. </a:t>
            </a:r>
          </a:p>
          <a:p>
            <a:pPr marL="0" lvl="0" indent="0">
              <a:buNone/>
            </a:pPr>
            <a:endParaRPr lang="en-GB" sz="2400" b="1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buNone/>
            </a:pPr>
            <a:r>
              <a:rPr lang="en-GB" sz="2400" b="1" dirty="0">
                <a:solidFill>
                  <a:srgbClr val="000000"/>
                </a:solidFill>
                <a:latin typeface="+mj-lt"/>
              </a:rPr>
              <a:t>Use these points to help.</a:t>
            </a:r>
          </a:p>
          <a:p>
            <a:pPr marL="0" lvl="0" indent="0">
              <a:buNone/>
            </a:pPr>
            <a:endParaRPr lang="en-GB" sz="2400" b="1" dirty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GB" sz="2400" b="1" dirty="0">
                <a:solidFill>
                  <a:srgbClr val="000000"/>
                </a:solidFill>
                <a:latin typeface="+mj-lt"/>
              </a:rPr>
              <a:t>What sort of distribution is appropriate for  the target market?</a:t>
            </a:r>
          </a:p>
          <a:p>
            <a:pPr lvl="0"/>
            <a:r>
              <a:rPr lang="en-GB" sz="2400" b="1" dirty="0">
                <a:solidFill>
                  <a:srgbClr val="000000"/>
                </a:solidFill>
                <a:latin typeface="+mj-lt"/>
              </a:rPr>
              <a:t>What do the competition do?</a:t>
            </a:r>
          </a:p>
          <a:p>
            <a:pPr lvl="0"/>
            <a:r>
              <a:rPr lang="en-GB" sz="2400" b="1" dirty="0">
                <a:solidFill>
                  <a:srgbClr val="000000"/>
                </a:solidFill>
                <a:latin typeface="+mj-lt"/>
              </a:rPr>
              <a:t>What sort of DISTRIBUTION will achieve the most sales?</a:t>
            </a:r>
          </a:p>
          <a:p>
            <a:pPr lvl="0"/>
            <a:r>
              <a:rPr lang="en-GB" sz="2400" b="1" dirty="0">
                <a:solidFill>
                  <a:srgbClr val="000000"/>
                </a:solidFill>
                <a:latin typeface="+mj-lt"/>
              </a:rPr>
              <a:t>Can the shop owner keep control of the service?</a:t>
            </a:r>
          </a:p>
        </p:txBody>
      </p:sp>
    </p:spTree>
    <p:extLst>
      <p:ext uri="{BB962C8B-B14F-4D97-AF65-F5344CB8AC3E}">
        <p14:creationId xmlns:p14="http://schemas.microsoft.com/office/powerpoint/2010/main" val="259058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191" y="392322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191" y="2103754"/>
            <a:ext cx="7886700" cy="4389120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This refers to how the product is </a:t>
            </a:r>
            <a:r>
              <a:rPr lang="en-GB" sz="2800" b="1" dirty="0"/>
              <a:t>distributed</a:t>
            </a:r>
            <a:r>
              <a:rPr lang="en-GB" sz="2800" dirty="0"/>
              <a:t> to the consumer. </a:t>
            </a:r>
          </a:p>
          <a:p>
            <a:pPr lvl="0"/>
            <a:endParaRPr lang="en-GB" sz="2800" dirty="0"/>
          </a:p>
          <a:p>
            <a:r>
              <a:rPr lang="en-GB" sz="2800" dirty="0"/>
              <a:t>Direct to end users? (mail, online, auction)</a:t>
            </a:r>
          </a:p>
          <a:p>
            <a:r>
              <a:rPr lang="en-GB" sz="2800" dirty="0"/>
              <a:t>Through retailers or wholesalers? (B2B or B2C)</a:t>
            </a:r>
          </a:p>
          <a:p>
            <a:endParaRPr lang="en-GB" sz="2800" dirty="0"/>
          </a:p>
          <a:p>
            <a:r>
              <a:rPr lang="en-GB" sz="2800" dirty="0"/>
              <a:t>Sold in a physical location or Online?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230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6884B-F2CB-445B-901B-441D1457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Distribution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B89F7-BBE5-44B9-A02A-ADAB5CB75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5F34DF-A05F-4CBD-B728-EF26A900FA8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7" t="40056" r="59378" b="29528"/>
          <a:stretch/>
        </p:blipFill>
        <p:spPr bwMode="auto">
          <a:xfrm>
            <a:off x="1403648" y="1746671"/>
            <a:ext cx="6048672" cy="4509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09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40D8-836B-4BA1-8FEC-11E8D4C32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Channels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D5FF1-4ACF-4749-8523-E0D069289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6202456" cy="32635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Channel where a producer and consumer deal directly with each other without the involvement of an intermediary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Methods include: Direct mailing, e-commerce, telemarketing </a:t>
            </a:r>
          </a:p>
          <a:p>
            <a:r>
              <a:rPr lang="en-GB" dirty="0"/>
              <a:t>Examples include: QVC, Boden, Direct Line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D084AB-D81D-49FE-9B46-0DA277F3B33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5" t="40418" r="59378" b="29527"/>
          <a:stretch/>
        </p:blipFill>
        <p:spPr bwMode="auto">
          <a:xfrm>
            <a:off x="7131900" y="2317307"/>
            <a:ext cx="2012100" cy="2466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945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A512D-4E44-445B-8483-D5ED5DE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Indirect (Long)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8ECDF-0FB0-4603-AFA3-E8EF4E3A4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5112567" cy="4248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Indirect (long) - </a:t>
            </a:r>
            <a:r>
              <a:rPr lang="en-GB" dirty="0"/>
              <a:t>Involves the use of intermediaries between the producer and consumer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Wholesalers buy large quantities of supplies from producers and sell them on in smaller quantities. For example, a corner shop might go to a wholesaler to buy their products</a:t>
            </a:r>
          </a:p>
          <a:p>
            <a:pPr lvl="1"/>
            <a:r>
              <a:rPr lang="en-GB" dirty="0"/>
              <a:t>Reduces the producer’s transport costs (fewer journeys to wholesaler) </a:t>
            </a:r>
          </a:p>
          <a:p>
            <a:pPr lvl="1"/>
            <a:r>
              <a:rPr lang="en-GB" dirty="0"/>
              <a:t>Retailers can order smaller amounts from the wholesalers</a:t>
            </a:r>
          </a:p>
          <a:p>
            <a:pPr lvl="0"/>
            <a:r>
              <a:rPr lang="en-GB" dirty="0"/>
              <a:t>Distributors act as a local sales point who usually specialise in a particular industry e.g. building supplies</a:t>
            </a:r>
          </a:p>
          <a:p>
            <a:pPr lvl="1"/>
            <a:r>
              <a:rPr lang="en-GB" dirty="0"/>
              <a:t>Offers products from many producers = greater choice</a:t>
            </a:r>
          </a:p>
          <a:p>
            <a:pPr lvl="0"/>
            <a:r>
              <a:rPr lang="en-GB" dirty="0"/>
              <a:t>Agent – specialist type of distributor who doesn’t hold the stock and earns commission based on sales achieved.</a:t>
            </a:r>
          </a:p>
          <a:p>
            <a:pPr lvl="1"/>
            <a:r>
              <a:rPr lang="en-GB" dirty="0"/>
              <a:t>E.g. travel, insurance, publishing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6E1A06-5711-4F32-B72F-353DEF11A56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2" t="40056" r="70691" b="29528"/>
          <a:stretch/>
        </p:blipFill>
        <p:spPr bwMode="auto">
          <a:xfrm>
            <a:off x="5364088" y="1689776"/>
            <a:ext cx="3600400" cy="4509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065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Direct to end users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(mail, online, auction)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256" y="1916832"/>
            <a:ext cx="7992888" cy="4752529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2800" dirty="0"/>
              <a:t>Apple sells </a:t>
            </a:r>
            <a:r>
              <a:rPr lang="en-GB" sz="2800" b="1" dirty="0"/>
              <a:t>directly</a:t>
            </a:r>
            <a:r>
              <a:rPr lang="en-GB" sz="2800" dirty="0"/>
              <a:t> through their website and in Apple Stores</a:t>
            </a:r>
          </a:p>
          <a:p>
            <a:r>
              <a:rPr lang="en-GB" sz="2800" dirty="0"/>
              <a:t>Purchases of Apple products can also be made </a:t>
            </a:r>
            <a:r>
              <a:rPr lang="en-GB" sz="2800" b="1" dirty="0"/>
              <a:t>indirectly</a:t>
            </a:r>
            <a:r>
              <a:rPr lang="en-GB" sz="2800" dirty="0"/>
              <a:t> on Amazon or through other stores</a:t>
            </a:r>
          </a:p>
          <a:p>
            <a:r>
              <a:rPr lang="en-GB" sz="2800" dirty="0"/>
              <a:t>Screwfix, Littlewoods, Wickes and Boden sell through </a:t>
            </a:r>
            <a:r>
              <a:rPr lang="en-GB" sz="2800" b="1" dirty="0"/>
              <a:t>catalogues</a:t>
            </a:r>
          </a:p>
          <a:p>
            <a:r>
              <a:rPr lang="en-GB" sz="2800" dirty="0"/>
              <a:t>eBay sells through </a:t>
            </a:r>
            <a:r>
              <a:rPr lang="en-GB" sz="2800" b="1" dirty="0"/>
              <a:t>online auction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62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748536"/>
            <a:ext cx="4248472" cy="556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90000"/>
              </a:lnSpc>
              <a:buNone/>
            </a:pPr>
            <a:endParaRPr lang="en-US" sz="1700" dirty="0">
              <a:solidFill>
                <a:srgbClr val="000000"/>
              </a:solidFill>
            </a:endParaRPr>
          </a:p>
          <a:p>
            <a:pPr marL="45720" indent="0">
              <a:lnSpc>
                <a:spcPct val="90000"/>
              </a:lnSpc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Can be used for BM3</a:t>
            </a:r>
          </a:p>
          <a:p>
            <a:pPr marL="45720" indent="0">
              <a:lnSpc>
                <a:spcPct val="90000"/>
              </a:lnSpc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4572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00"/>
                </a:solidFill>
              </a:rPr>
              <a:t>John is starting up a new kitchen company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00"/>
                </a:solidFill>
              </a:rPr>
              <a:t>He is considering where and how to sell his kitchens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4572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000000"/>
                </a:solidFill>
              </a:rPr>
              <a:t>What are his options?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20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2" descr="http://www.bmwkitchen.com/media/rokgallery/2/2f277595-a33f-4f63-ca35-374eb0f269a3/Contemporary%20(11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5" r="40781" b="1"/>
          <a:stretch/>
        </p:blipFill>
        <p:spPr bwMode="auto"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94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625" y="978516"/>
            <a:ext cx="7632847" cy="1874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ea typeface="Times New Roman"/>
              </a:rPr>
              <a:t>What are the advantages and disadvantages of these 3 options?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5161" y="2852936"/>
            <a:ext cx="7632848" cy="33923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  <a:ea typeface="Times New Roman"/>
            </a:endParaRP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  <a:latin typeface="+mj-lt"/>
              </a:rPr>
              <a:t>Online?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  <a:latin typeface="+mj-lt"/>
              </a:rPr>
              <a:t>Directly from his own shop?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tx2"/>
                </a:solidFill>
                <a:latin typeface="+mj-lt"/>
              </a:rPr>
              <a:t>Through retail stores like B&amp;Q?</a:t>
            </a:r>
          </a:p>
          <a:p>
            <a:pPr marL="0" indent="0">
              <a:buFont typeface="Wingdings 2"/>
              <a:buNone/>
            </a:pPr>
            <a:r>
              <a:rPr lang="en-GB" sz="2800" dirty="0">
                <a:solidFill>
                  <a:srgbClr val="E4931C"/>
                </a:solidFill>
              </a:rPr>
              <a:t> </a:t>
            </a:r>
            <a:endParaRPr lang="en-GB" dirty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1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61" y="837373"/>
            <a:ext cx="7722053" cy="935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>Online?</a:t>
            </a:r>
            <a:endParaRPr lang="en-GB" sz="3600" dirty="0">
              <a:ea typeface="Times New Roman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3568" y="1988840"/>
            <a:ext cx="8136904" cy="46805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Easy and cheap to promote the kitchens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He could ship the kitchens across the UK</a:t>
            </a: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  <a:ea typeface="Times New Roman"/>
              </a:rPr>
              <a:t>He would be still responsible for delivery and customer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He would have </a:t>
            </a:r>
            <a:r>
              <a:rPr lang="en-GB" sz="2800" b="1" dirty="0">
                <a:solidFill>
                  <a:schemeClr val="bg2">
                    <a:lumMod val="25000"/>
                  </a:schemeClr>
                </a:solidFill>
              </a:rPr>
              <a:t>control</a:t>
            </a: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 over the service and reputation of his business/product but the customer would not be able to see/test the kitchen other than through the website and samples.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2">
                    <a:lumMod val="25000"/>
                  </a:schemeClr>
                </a:solidFill>
              </a:rPr>
              <a:t>He would also have to organise fitters across the country.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E4931C"/>
                </a:solidFill>
              </a:rPr>
              <a:t> </a:t>
            </a:r>
            <a:endParaRPr lang="en-GB" dirty="0">
              <a:solidFill>
                <a:srgbClr val="E493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1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7F8BC3-0ACD-4DD3-B0B8-C3EDD6B098FD}"/>
</file>

<file path=customXml/itemProps2.xml><?xml version="1.0" encoding="utf-8"?>
<ds:datastoreItem xmlns:ds="http://schemas.openxmlformats.org/officeDocument/2006/customXml" ds:itemID="{2C2F1C6D-ACA5-4862-88DE-8EEB81013908}"/>
</file>

<file path=customXml/itemProps3.xml><?xml version="1.0" encoding="utf-8"?>
<ds:datastoreItem xmlns:ds="http://schemas.openxmlformats.org/officeDocument/2006/customXml" ds:itemID="{E336375C-AA19-4964-99E0-319A04981AE4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667</Words>
  <Application>Microsoft Office PowerPoint</Application>
  <PresentationFormat>On-screen Show (4:3)</PresentationFormat>
  <Paragraphs>91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Office Theme</vt:lpstr>
      <vt:lpstr>  BTEC NATIONAL IN BUSINESS Unit 2 Marketing  The Marketing Mix  PLACE</vt:lpstr>
      <vt:lpstr>Place</vt:lpstr>
      <vt:lpstr>Distribution Channels</vt:lpstr>
      <vt:lpstr>Direct Channels </vt:lpstr>
      <vt:lpstr>Indirect (Long)</vt:lpstr>
      <vt:lpstr>Direct to end users (mail, online, auction)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Building your Case Study answer</vt:lpstr>
      <vt:lpstr>Building your Case Study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NATIONAL IN BUSINESS Unit 2 Marketing  The Marketing Mix  PLACE</dc:title>
  <dc:creator>Ailsa W Waters</dc:creator>
  <cp:lastModifiedBy>Seonaid Botfield</cp:lastModifiedBy>
  <cp:revision>8</cp:revision>
  <dcterms:created xsi:type="dcterms:W3CDTF">2021-01-16T18:02:14Z</dcterms:created>
  <dcterms:modified xsi:type="dcterms:W3CDTF">2022-01-19T15:29:01Z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