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omments/comment1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18"/>
  </p:notesMasterIdLst>
  <p:handoutMasterIdLst>
    <p:handoutMasterId r:id="rId19"/>
  </p:handoutMasterIdLst>
  <p:sldIdLst>
    <p:sldId id="256" r:id="rId5"/>
    <p:sldId id="280" r:id="rId6"/>
    <p:sldId id="259" r:id="rId7"/>
    <p:sldId id="261" r:id="rId8"/>
    <p:sldId id="263" r:id="rId9"/>
    <p:sldId id="279" r:id="rId10"/>
    <p:sldId id="281" r:id="rId11"/>
    <p:sldId id="282" r:id="rId12"/>
    <p:sldId id="283" r:id="rId13"/>
    <p:sldId id="287" r:id="rId14"/>
    <p:sldId id="284" r:id="rId15"/>
    <p:sldId id="289" r:id="rId16"/>
    <p:sldId id="286" r:id="rId17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onaid Botfield" initials="SB" lastIdx="1" clrIdx="0">
    <p:extLst>
      <p:ext uri="{19B8F6BF-5375-455C-9EA6-DF929625EA0E}">
        <p15:presenceInfo xmlns:p15="http://schemas.microsoft.com/office/powerpoint/2012/main" userId="S::sab@godalming.ac.uk::3dba0766-4fd7-460c-a280-f9f72ed646a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89359" autoAdjust="0"/>
  </p:normalViewPr>
  <p:slideViewPr>
    <p:cSldViewPr>
      <p:cViewPr varScale="1">
        <p:scale>
          <a:sx n="83" d="100"/>
          <a:sy n="83" d="100"/>
        </p:scale>
        <p:origin x="1020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27T16:00:27.576" idx="1">
    <p:pos x="5738" y="1064"/>
    <p:text/>
    <p:extLst>
      <p:ext uri="{C676402C-5697-4E1C-873F-D02D1690AC5C}">
        <p15:threadingInfo xmlns:p15="http://schemas.microsoft.com/office/powerpoint/2012/main" timeZoneBias="0"/>
      </p:ext>
    </p:extLs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19/01/2022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76081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0252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33967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012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65835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288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P89 -90</a:t>
            </a:r>
          </a:p>
          <a:p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GB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Animals in advertising – </a:t>
            </a:r>
            <a:r>
              <a:rPr lang="en-GB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Meerkats</a:t>
            </a:r>
            <a:r>
              <a:rPr lang="en-GB" sz="12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in Go Compare, annoying jingles etc to make the product distinct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1580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428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97BB26-266D-DE43-AA29-8B2DFE10D6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193319-4CA6-474E-8560-B39A2C4F0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B64DF7-F8F7-9F47-8D6A-391679DF4C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B6DA8F-DEC7-6245-B958-E581990BE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182DAA-93ED-0A44-A95E-9AA79D054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7439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C20E2-2453-5643-BB26-6871FDFF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722383-44C5-9444-B22A-2CC97254B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B1DDF-EB8F-B24E-BA22-4F1842DAF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827253-8FED-8E49-99B1-F3FF1A58B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7B05A-8B6A-3042-BA37-3E89EBD1F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6487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E30A11-BFC9-7347-8F38-1812C3D404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BFF314-E059-FF40-B116-F53C6B84BC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BD8CB0-5717-DD48-8139-20690762B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0C510-44DE-4042-820E-75E4DA17A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CE95C-7241-6741-82E1-91D1AF502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53368-91D1-8044-BDAB-1C70BA4C6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3BFFD2-6CCF-134F-9C31-EEEF9265E4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29620-C3EE-4443-B31E-F2DD494C1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31BD28-8CEE-3341-BA19-D1AD6C71C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2EBC47-AD23-1645-8D13-BF14FA90E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614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2DD9B-4ABA-7A4C-BDD8-E262A80DB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2062C3-A8C9-694C-8539-EB07A91A2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1C0354-F968-584D-8C02-F73AAABD3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FD725-9548-F340-8B1D-AC0C4E2D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ACD1F6-DF55-384E-B247-E52D45C44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397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2F641-0FA1-5944-BB32-961FB88A0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304CF9-70B0-5749-A42F-22090D86AA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904A84-7417-3E47-BA7D-0FB4B900EB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96A1D1-CCFA-254F-AE87-3300D478B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C410E7-7EA3-CF42-B836-7DC65C14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103A75-3B27-8C42-9ECE-AD370BCAE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8482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FE763-380E-754E-9B63-A82DD8ACB9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9857E1-014B-DC4C-93F4-D0A3A27B7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6AE343-59E3-7544-AA73-0EDCC357B3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19E02B-0EFD-8043-80C6-4354C630B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B3258-94BA-B047-98F4-D7BC2FDA4A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BC9DCE9-9533-8947-ACD8-C28C6A046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DF5D84-7C2C-B94F-B24D-C53D47AFB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E38479-91E0-4E42-8CBB-4067E9CE5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589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BB397-F690-7A41-8021-BAD946465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AAF01E-90D6-8E4D-AD01-65CEF79DE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F961BF-2A93-EF48-985A-1E5BA099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E376B8-1B2E-8F4E-821F-E3FF7F9A64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0716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0003F1-4A23-8F40-8169-F66A27D02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145692-6C9E-6A47-8855-569626E4A7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2D2AD-CB7E-924B-B2B3-C9A3059D7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76596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D5208-4777-0A41-83D4-80ADC23411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58D221-62EE-BA45-8881-022A6E5E5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011FA-9F07-224F-A0E4-D26881A98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A3E4D2-1211-494A-A3FE-2808187C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B3E0E9-AD53-814A-A865-B4032BC97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8BA69A-E98A-4C48-B876-770D53ED47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9263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0869B-B78F-2F4E-B520-52E958D66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6C67158-A1CF-E642-BA78-6E120FF715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366ADA-3C2D-124D-8C69-6A3DA79A2F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D8050-05F6-4241-BEAA-849EEB3FC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F2FA77-7857-5743-8AF3-B0B9B785A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02F5A-2D57-2F4A-9DEB-C462F7011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9717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61183E-F13B-964B-997A-51A1CB5C4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37843-3332-C74C-924F-AB4BBF6929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DBB4C-1894-FA48-A5B1-1EF2A308CE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19/01/2022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F4BF0A-A992-1E46-903D-C574BE2B8D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83CEC3-DA82-9847-B1B4-E8BEDCC6B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237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sv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FE1AD3-B2BC-4567-8B4A-DCB8F90809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70A28E-4FD8-4474-A206-E15B5EBB30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85801"/>
            <a:ext cx="9141714" cy="521767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DE75AAD-F4A4-4ED2-9A2F-B2412F936C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20008" r="8214" b="52759"/>
          <a:stretch/>
        </p:blipFill>
        <p:spPr>
          <a:xfrm flipV="1">
            <a:off x="1" y="0"/>
            <a:ext cx="9143999" cy="2235323"/>
          </a:xfrm>
          <a:custGeom>
            <a:avLst/>
            <a:gdLst>
              <a:gd name="connsiteX0" fmla="*/ 0 w 12191999"/>
              <a:gd name="connsiteY0" fmla="*/ 2235323 h 2235323"/>
              <a:gd name="connsiteX1" fmla="*/ 12191999 w 12191999"/>
              <a:gd name="connsiteY1" fmla="*/ 2235323 h 2235323"/>
              <a:gd name="connsiteX2" fmla="*/ 12191999 w 12191999"/>
              <a:gd name="connsiteY2" fmla="*/ 0 h 2235323"/>
              <a:gd name="connsiteX3" fmla="*/ 0 w 12191999"/>
              <a:gd name="connsiteY3" fmla="*/ 0 h 22353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2235323">
                <a:moveTo>
                  <a:pt x="0" y="2235323"/>
                </a:moveTo>
                <a:lnTo>
                  <a:pt x="12191999" y="2235323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5443" y="1601735"/>
            <a:ext cx="8013114" cy="3339433"/>
          </a:xfrm>
        </p:spPr>
        <p:txBody>
          <a:bodyPr anchor="b">
            <a:noAutofit/>
          </a:bodyPr>
          <a:lstStyle/>
          <a:p>
            <a:br>
              <a:rPr lang="en-GB" sz="3600" dirty="0">
                <a:solidFill>
                  <a:srgbClr val="FFFFFF"/>
                </a:solidFill>
              </a:rPr>
            </a:br>
            <a:br>
              <a:rPr lang="en-GB" sz="36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chemeClr val="accent2"/>
                </a:solidFill>
              </a:rPr>
              <a:t>BTEC NATIONAL IN BUSINESS</a:t>
            </a:r>
            <a:br>
              <a:rPr lang="en-GB" sz="3600" dirty="0">
                <a:solidFill>
                  <a:schemeClr val="accent2"/>
                </a:solidFill>
              </a:rPr>
            </a:br>
            <a:r>
              <a:rPr lang="en-GB" sz="3600" dirty="0">
                <a:solidFill>
                  <a:schemeClr val="accent2"/>
                </a:solidFill>
              </a:rPr>
              <a:t>Unit 2 Marketing</a:t>
            </a:r>
            <a:br>
              <a:rPr lang="en-GB" sz="3600" dirty="0">
                <a:solidFill>
                  <a:srgbClr val="FFFFFF"/>
                </a:solidFill>
              </a:rPr>
            </a:br>
            <a:br>
              <a:rPr lang="en-GB" sz="3600" dirty="0">
                <a:solidFill>
                  <a:srgbClr val="FFFFFF"/>
                </a:solidFill>
              </a:rPr>
            </a:br>
            <a:r>
              <a:rPr lang="en-GB" sz="3600" dirty="0">
                <a:solidFill>
                  <a:srgbClr val="FFFFFF"/>
                </a:solidFill>
                <a:latin typeface="+mn-lt"/>
              </a:rPr>
              <a:t>The Marketing Mix </a:t>
            </a:r>
            <a:br>
              <a:rPr lang="en-GB" sz="3600" dirty="0">
                <a:solidFill>
                  <a:srgbClr val="FFFFFF"/>
                </a:solidFill>
                <a:latin typeface="+mn-lt"/>
              </a:rPr>
            </a:br>
            <a:r>
              <a:rPr lang="en-GB" sz="3600" dirty="0">
                <a:solidFill>
                  <a:srgbClr val="FFFFFF"/>
                </a:solidFill>
                <a:latin typeface="+mn-lt"/>
              </a:rPr>
              <a:t>PLACE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DA20CE0B-92EC-45FD-8F68-38003D6D8C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35" t="-1" r="8214" b="80325"/>
          <a:stretch/>
        </p:blipFill>
        <p:spPr>
          <a:xfrm flipV="1">
            <a:off x="0" y="4586080"/>
            <a:ext cx="9143999" cy="1614974"/>
          </a:xfrm>
          <a:custGeom>
            <a:avLst/>
            <a:gdLst>
              <a:gd name="connsiteX0" fmla="*/ 0 w 12191999"/>
              <a:gd name="connsiteY0" fmla="*/ 1614974 h 1614974"/>
              <a:gd name="connsiteX1" fmla="*/ 12191999 w 12191999"/>
              <a:gd name="connsiteY1" fmla="*/ 1614974 h 1614974"/>
              <a:gd name="connsiteX2" fmla="*/ 12191999 w 12191999"/>
              <a:gd name="connsiteY2" fmla="*/ 0 h 1614974"/>
              <a:gd name="connsiteX3" fmla="*/ 0 w 12191999"/>
              <a:gd name="connsiteY3" fmla="*/ 0 h 1614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1999" h="1614974">
                <a:moveTo>
                  <a:pt x="0" y="1614974"/>
                </a:moveTo>
                <a:lnTo>
                  <a:pt x="12191999" y="1614974"/>
                </a:lnTo>
                <a:lnTo>
                  <a:pt x="12191999" y="0"/>
                </a:lnTo>
                <a:lnTo>
                  <a:pt x="0" y="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161" y="837373"/>
            <a:ext cx="7722053" cy="935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>
                <a:solidFill>
                  <a:schemeClr val="bg2">
                    <a:lumMod val="25000"/>
                  </a:schemeClr>
                </a:solidFill>
              </a:rPr>
              <a:t>Directly from his own shop?</a:t>
            </a:r>
            <a:endParaRPr lang="en-GB" sz="3600" dirty="0">
              <a:ea typeface="Times New Roman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83568" y="1988840"/>
            <a:ext cx="8136904" cy="468052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  <a:ea typeface="Times New Roman"/>
              </a:rPr>
              <a:t>High level of cost for display and promotion of the kitchens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  <a:ea typeface="Times New Roman"/>
              </a:rPr>
              <a:t>He would be responsible for delivery and customer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  <a:ea typeface="Times New Roman"/>
              </a:rPr>
              <a:t>He may find only be able to provide a service within a local area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</a:rPr>
              <a:t>However, he would have </a:t>
            </a:r>
            <a:r>
              <a:rPr lang="en-GB" sz="2800" b="1" dirty="0">
                <a:solidFill>
                  <a:schemeClr val="bg2">
                    <a:lumMod val="25000"/>
                  </a:schemeClr>
                </a:solidFill>
              </a:rPr>
              <a:t>control</a:t>
            </a:r>
            <a:r>
              <a:rPr lang="en-GB" sz="2800" dirty="0">
                <a:solidFill>
                  <a:schemeClr val="bg2">
                    <a:lumMod val="25000"/>
                  </a:schemeClr>
                </a:solidFill>
              </a:rPr>
              <a:t> over the service and reputation of his business/product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E4931C"/>
                </a:solidFill>
              </a:rPr>
              <a:t> </a:t>
            </a:r>
            <a:endParaRPr lang="en-GB" dirty="0">
              <a:solidFill>
                <a:srgbClr val="E493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8161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161" y="837373"/>
            <a:ext cx="7722053" cy="935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>
                <a:solidFill>
                  <a:schemeClr val="bg2">
                    <a:lumMod val="25000"/>
                  </a:schemeClr>
                </a:solidFill>
              </a:rPr>
              <a:t>Through retail stores like B&amp;Q</a:t>
            </a:r>
            <a:endParaRPr lang="en-GB" sz="3600" dirty="0">
              <a:ea typeface="Times New Roman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83568" y="1988840"/>
            <a:ext cx="8136904" cy="46805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  <a:ea typeface="Times New Roman"/>
              </a:rPr>
              <a:t>They carry the cost for displaying and promoting to the customer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</a:rPr>
              <a:t>They have lots of showrooms/stores across the UK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</a:rPr>
              <a:t>They have a national delivery network – the ordering and delivery are taken care of by them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accent1">
                    <a:lumMod val="75000"/>
                  </a:schemeClr>
                </a:solidFill>
              </a:rPr>
              <a:t>John would not be able to control the quality of customer service, installation or delivery – poor service could damage his reputation</a:t>
            </a:r>
          </a:p>
        </p:txBody>
      </p:sp>
    </p:spTree>
    <p:extLst>
      <p:ext uri="{BB962C8B-B14F-4D97-AF65-F5344CB8AC3E}">
        <p14:creationId xmlns:p14="http://schemas.microsoft.com/office/powerpoint/2010/main" val="1484340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0578" y="802955"/>
            <a:ext cx="3733482" cy="1454051"/>
          </a:xfrm>
        </p:spPr>
        <p:txBody>
          <a:bodyPr>
            <a:normAutofit/>
          </a:bodyPr>
          <a:lstStyle/>
          <a:p>
            <a:r>
              <a:rPr lang="en-GB" sz="3100" b="1">
                <a:solidFill>
                  <a:schemeClr val="tx2"/>
                </a:solidFill>
                <a:latin typeface="+mn-lt"/>
              </a:rPr>
              <a:t>Building your Case Study answer</a:t>
            </a:r>
            <a:endParaRPr lang="en-GB" sz="310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7" name="Graphic 6" descr="Bike">
            <a:extLst>
              <a:ext uri="{FF2B5EF4-FFF2-40B4-BE49-F238E27FC236}">
                <a16:creationId xmlns:a16="http://schemas.microsoft.com/office/drawing/2014/main" id="{80F39F90-7EC2-4206-94EC-630E5BE0D6B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9534" y="2230670"/>
            <a:ext cx="2746373" cy="274637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2421682"/>
            <a:ext cx="3733184" cy="3639289"/>
          </a:xfrm>
        </p:spPr>
        <p:txBody>
          <a:bodyPr anchor="ctr">
            <a:normAutofit/>
          </a:bodyPr>
          <a:lstStyle/>
          <a:p>
            <a:pPr marL="0" lvl="0" indent="0">
              <a:buNone/>
            </a:pPr>
            <a:r>
              <a:rPr lang="en-GB" sz="1600" b="1" dirty="0">
                <a:solidFill>
                  <a:schemeClr val="tx2"/>
                </a:solidFill>
              </a:rPr>
              <a:t>Looking at the Case Study, Part B.</a:t>
            </a:r>
          </a:p>
          <a:p>
            <a:pPr marL="0" lvl="0" indent="0">
              <a:buNone/>
            </a:pPr>
            <a:endParaRPr lang="en-GB" sz="1600" b="1" dirty="0">
              <a:solidFill>
                <a:schemeClr val="tx2"/>
              </a:solidFill>
            </a:endParaRPr>
          </a:p>
          <a:p>
            <a:pPr marL="0" lvl="0" indent="0">
              <a:buNone/>
            </a:pPr>
            <a:r>
              <a:rPr lang="en-GB" sz="1600" b="1" dirty="0">
                <a:solidFill>
                  <a:schemeClr val="tx2"/>
                </a:solidFill>
              </a:rPr>
              <a:t>Does it mention anything about place? Where the product/service is sold? Only use the info in the case study – you can’t make points up.</a:t>
            </a:r>
          </a:p>
        </p:txBody>
      </p:sp>
    </p:spTree>
    <p:extLst>
      <p:ext uri="{BB962C8B-B14F-4D97-AF65-F5344CB8AC3E}">
        <p14:creationId xmlns:p14="http://schemas.microsoft.com/office/powerpoint/2010/main" val="1197948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61583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3999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59" y="2053641"/>
            <a:ext cx="2751871" cy="2760098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FFFF"/>
                </a:solidFill>
              </a:rPr>
              <a:t>Building your Case Study answer</a:t>
            </a:r>
            <a:endParaRPr lang="en-GB" sz="3600" dirty="0">
              <a:solidFill>
                <a:srgbClr val="FFFF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7930" y="801866"/>
            <a:ext cx="3979563" cy="5230634"/>
          </a:xfrm>
        </p:spPr>
        <p:txBody>
          <a:bodyPr anchor="ctr">
            <a:noAutofit/>
          </a:bodyPr>
          <a:lstStyle/>
          <a:p>
            <a:pPr marL="0" lvl="0" indent="0">
              <a:buNone/>
            </a:pPr>
            <a:r>
              <a:rPr lang="en-GB" sz="2400" b="1" dirty="0">
                <a:solidFill>
                  <a:srgbClr val="000000"/>
                </a:solidFill>
                <a:latin typeface="+mj-lt"/>
              </a:rPr>
              <a:t>Looking at the Case Study, write a strategy for the PLACE. </a:t>
            </a:r>
          </a:p>
          <a:p>
            <a:pPr marL="0" lvl="0" indent="0">
              <a:buNone/>
            </a:pPr>
            <a:endParaRPr lang="en-GB" sz="2400" b="1" dirty="0">
              <a:solidFill>
                <a:srgbClr val="000000"/>
              </a:solidFill>
              <a:latin typeface="+mj-lt"/>
            </a:endParaRPr>
          </a:p>
          <a:p>
            <a:pPr marL="0" lvl="0" indent="0">
              <a:buNone/>
            </a:pPr>
            <a:r>
              <a:rPr lang="en-GB" sz="2400" b="1" dirty="0">
                <a:solidFill>
                  <a:srgbClr val="000000"/>
                </a:solidFill>
                <a:latin typeface="+mj-lt"/>
              </a:rPr>
              <a:t>Use these points to help.</a:t>
            </a:r>
          </a:p>
          <a:p>
            <a:pPr marL="0" lvl="0" indent="0">
              <a:buNone/>
            </a:pPr>
            <a:endParaRPr lang="en-GB" sz="2400" b="1" dirty="0">
              <a:solidFill>
                <a:srgbClr val="000000"/>
              </a:solidFill>
              <a:latin typeface="+mj-lt"/>
            </a:endParaRPr>
          </a:p>
          <a:p>
            <a:pPr lvl="0"/>
            <a:r>
              <a:rPr lang="en-GB" sz="2400" b="1" dirty="0">
                <a:solidFill>
                  <a:srgbClr val="000000"/>
                </a:solidFill>
                <a:latin typeface="+mj-lt"/>
              </a:rPr>
              <a:t>What sort of distribution is appropriate for  the target market?</a:t>
            </a:r>
          </a:p>
          <a:p>
            <a:pPr lvl="0"/>
            <a:r>
              <a:rPr lang="en-GB" sz="2400" b="1" dirty="0">
                <a:solidFill>
                  <a:srgbClr val="000000"/>
                </a:solidFill>
                <a:latin typeface="+mj-lt"/>
              </a:rPr>
              <a:t>What do the competition do?</a:t>
            </a:r>
          </a:p>
          <a:p>
            <a:pPr lvl="0"/>
            <a:r>
              <a:rPr lang="en-GB" sz="2400" b="1" dirty="0">
                <a:solidFill>
                  <a:srgbClr val="000000"/>
                </a:solidFill>
                <a:latin typeface="+mj-lt"/>
              </a:rPr>
              <a:t>What sort of DISTRIBUTION will achieve the most sales?</a:t>
            </a:r>
          </a:p>
          <a:p>
            <a:pPr lvl="0"/>
            <a:r>
              <a:rPr lang="en-GB" sz="2400" b="1" dirty="0">
                <a:solidFill>
                  <a:srgbClr val="000000"/>
                </a:solidFill>
                <a:latin typeface="+mj-lt"/>
              </a:rPr>
              <a:t>Can the shop owner keep control of the service?</a:t>
            </a:r>
          </a:p>
        </p:txBody>
      </p:sp>
    </p:spTree>
    <p:extLst>
      <p:ext uri="{BB962C8B-B14F-4D97-AF65-F5344CB8AC3E}">
        <p14:creationId xmlns:p14="http://schemas.microsoft.com/office/powerpoint/2010/main" val="2590583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191" y="392322"/>
            <a:ext cx="7886700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5191" y="2103754"/>
            <a:ext cx="7886700" cy="4389120"/>
          </a:xfrm>
        </p:spPr>
        <p:txBody>
          <a:bodyPr>
            <a:normAutofit/>
          </a:bodyPr>
          <a:lstStyle/>
          <a:p>
            <a:pPr lvl="0"/>
            <a:r>
              <a:rPr lang="en-GB" sz="2800" dirty="0"/>
              <a:t>This refers to how the product is </a:t>
            </a:r>
            <a:r>
              <a:rPr lang="en-GB" sz="2800" b="1" dirty="0"/>
              <a:t>distributed</a:t>
            </a:r>
            <a:r>
              <a:rPr lang="en-GB" sz="2800" dirty="0"/>
              <a:t> to the consumer. </a:t>
            </a:r>
          </a:p>
          <a:p>
            <a:pPr lvl="0"/>
            <a:endParaRPr lang="en-GB" sz="2800" dirty="0"/>
          </a:p>
          <a:p>
            <a:r>
              <a:rPr lang="en-GB" sz="2800" dirty="0"/>
              <a:t>Direct to end users? (mail, online, auction)</a:t>
            </a:r>
          </a:p>
          <a:p>
            <a:r>
              <a:rPr lang="en-GB" sz="2800" dirty="0"/>
              <a:t>Through retailers or wholesalers? (B2B or B2C)</a:t>
            </a:r>
          </a:p>
          <a:p>
            <a:endParaRPr lang="en-GB" sz="2800" dirty="0"/>
          </a:p>
          <a:p>
            <a:r>
              <a:rPr lang="en-GB" sz="2800" dirty="0"/>
              <a:t>Sold in a physical location or Online?</a:t>
            </a:r>
          </a:p>
          <a:p>
            <a:endParaRPr lang="en-GB" sz="2800" dirty="0"/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32304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6884B-F2CB-445B-901B-441D1457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Distribution Channels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B89F7-BBE5-44B9-A02A-ADAB5CB75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5F34DF-A05F-4CBD-B728-EF26A900FA8D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67" t="40056" r="59378" b="29528"/>
          <a:stretch/>
        </p:blipFill>
        <p:spPr bwMode="auto">
          <a:xfrm>
            <a:off x="1403648" y="1746671"/>
            <a:ext cx="6048672" cy="4509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38109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240D8-836B-4BA1-8FEC-11E8D4C32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Direct Channels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D5FF1-4ACF-4749-8523-E0D069289F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6202456" cy="3263504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Channel where a producer and consumer deal directly with each other without the involvement of an intermediary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Methods include: Direct mailing, e-commerce, telemarketing </a:t>
            </a:r>
          </a:p>
          <a:p>
            <a:r>
              <a:rPr lang="en-GB" dirty="0"/>
              <a:t>Examples include: QVC, Boden, Direct Line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7DD084AB-D81D-49FE-9B46-0DA277F3B338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255" t="40418" r="59378" b="29527"/>
          <a:stretch/>
        </p:blipFill>
        <p:spPr bwMode="auto">
          <a:xfrm>
            <a:off x="7131900" y="2317307"/>
            <a:ext cx="2012100" cy="246623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1945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A512D-4E44-445B-8483-D5ED5DEE52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Indirect (Long)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8ECDF-0FB0-4603-AFA3-E8EF4E3A4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772816"/>
            <a:ext cx="5112567" cy="42484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/>
              <a:t>Indirect (long) - </a:t>
            </a:r>
            <a:r>
              <a:rPr lang="en-GB" dirty="0"/>
              <a:t>Involves the use of intermediaries between the producer and consumer</a:t>
            </a:r>
          </a:p>
          <a:p>
            <a:pPr marL="0" indent="0">
              <a:buNone/>
            </a:pPr>
            <a:endParaRPr lang="en-GB" dirty="0"/>
          </a:p>
          <a:p>
            <a:pPr lvl="0"/>
            <a:r>
              <a:rPr lang="en-GB" dirty="0"/>
              <a:t>Wholesalers buy large quantities of supplies from producers and sell them on in smaller quantities. For example, a corner shop might go to a wholesaler to buy their products</a:t>
            </a:r>
          </a:p>
          <a:p>
            <a:pPr lvl="1"/>
            <a:r>
              <a:rPr lang="en-GB" dirty="0"/>
              <a:t>Reduces the producer’s transport costs (fewer journeys to wholesaler) </a:t>
            </a:r>
          </a:p>
          <a:p>
            <a:pPr lvl="1"/>
            <a:r>
              <a:rPr lang="en-GB" dirty="0"/>
              <a:t>Retailers can order smaller amounts from the wholesalers</a:t>
            </a:r>
          </a:p>
          <a:p>
            <a:pPr lvl="0"/>
            <a:r>
              <a:rPr lang="en-GB" dirty="0"/>
              <a:t>Distributors act as a local sales point who usually specialise in a particular industry e.g. building supplies</a:t>
            </a:r>
          </a:p>
          <a:p>
            <a:pPr lvl="1"/>
            <a:r>
              <a:rPr lang="en-GB" dirty="0"/>
              <a:t>Offers products from many producers = greater choice</a:t>
            </a:r>
          </a:p>
          <a:p>
            <a:pPr lvl="0"/>
            <a:r>
              <a:rPr lang="en-GB" dirty="0"/>
              <a:t>Agent – specialist type of distributor who doesn’t hold the stock and earns commission based on sales achieved.</a:t>
            </a:r>
          </a:p>
          <a:p>
            <a:pPr lvl="1"/>
            <a:r>
              <a:rPr lang="en-GB" dirty="0"/>
              <a:t>E.g. travel, insurance, publishing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66E1A06-5711-4F32-B72F-353DEF11A569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62" t="40056" r="70691" b="29528"/>
          <a:stretch/>
        </p:blipFill>
        <p:spPr bwMode="auto">
          <a:xfrm>
            <a:off x="5364088" y="1689776"/>
            <a:ext cx="3600400" cy="450924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506509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Direct to end users </a:t>
            </a:r>
            <a:r>
              <a:rPr lang="en-GB" sz="36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(mail, online, auction)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4256" y="1916832"/>
            <a:ext cx="7992888" cy="4752529"/>
          </a:xfrm>
        </p:spPr>
        <p:txBody>
          <a:bodyPr>
            <a:normAutofit/>
          </a:bodyPr>
          <a:lstStyle/>
          <a:p>
            <a:endParaRPr lang="en-GB" sz="2800" dirty="0"/>
          </a:p>
          <a:p>
            <a:r>
              <a:rPr lang="en-GB" sz="2800" dirty="0"/>
              <a:t>Apple sells </a:t>
            </a:r>
            <a:r>
              <a:rPr lang="en-GB" sz="2800" b="1" dirty="0"/>
              <a:t>directly</a:t>
            </a:r>
            <a:r>
              <a:rPr lang="en-GB" sz="2800" dirty="0"/>
              <a:t> through their website and in Apple Stores</a:t>
            </a:r>
          </a:p>
          <a:p>
            <a:r>
              <a:rPr lang="en-GB" sz="2800" dirty="0"/>
              <a:t>Purchases of Apple products can also be made </a:t>
            </a:r>
            <a:r>
              <a:rPr lang="en-GB" sz="2800" b="1" dirty="0"/>
              <a:t>indirectly</a:t>
            </a:r>
            <a:r>
              <a:rPr lang="en-GB" sz="2800" dirty="0"/>
              <a:t> on Amazon or through other stores</a:t>
            </a:r>
          </a:p>
          <a:p>
            <a:r>
              <a:rPr lang="en-GB" sz="2800" dirty="0"/>
              <a:t>Screwfix, Littlewoods, Wickes and Boden sell through </a:t>
            </a:r>
            <a:r>
              <a:rPr lang="en-GB" sz="2800" b="1" dirty="0"/>
              <a:t>catalogues</a:t>
            </a:r>
          </a:p>
          <a:p>
            <a:r>
              <a:rPr lang="en-GB" sz="2800" dirty="0"/>
              <a:t>eBay sells through </a:t>
            </a:r>
            <a:r>
              <a:rPr lang="en-GB" sz="2800" b="1" dirty="0"/>
              <a:t>online auction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96269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9CD2D09-B1BB-4DF5-9E1C-3D21B21ED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40323" y="0"/>
            <a:ext cx="4703677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83355637-BA71-4F63-94C9-E77BF81BDF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323528" y="748536"/>
            <a:ext cx="4248472" cy="556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lnSpc>
                <a:spcPct val="90000"/>
              </a:lnSpc>
              <a:buNone/>
            </a:pPr>
            <a:endParaRPr lang="en-US" sz="1700" dirty="0">
              <a:solidFill>
                <a:srgbClr val="000000"/>
              </a:solidFill>
            </a:endParaRPr>
          </a:p>
          <a:p>
            <a:pPr marL="45720" indent="0">
              <a:lnSpc>
                <a:spcPct val="90000"/>
              </a:lnSpc>
              <a:buNone/>
            </a:pPr>
            <a:r>
              <a:rPr lang="en-US" sz="2800" dirty="0">
                <a:solidFill>
                  <a:schemeClr val="accent2">
                    <a:lumMod val="75000"/>
                  </a:schemeClr>
                </a:solidFill>
              </a:rPr>
              <a:t>Can be used for BM3</a:t>
            </a:r>
          </a:p>
          <a:p>
            <a:pPr marL="45720" indent="0">
              <a:lnSpc>
                <a:spcPct val="90000"/>
              </a:lnSpc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4572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000000"/>
                </a:solidFill>
              </a:rPr>
              <a:t>John is starting up a new kitchen company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000000"/>
                </a:solidFill>
              </a:rPr>
              <a:t> </a:t>
            </a:r>
          </a:p>
          <a:p>
            <a:pPr marL="4572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000000"/>
                </a:solidFill>
              </a:rPr>
              <a:t>He is considering where and how to sell his kitchens</a:t>
            </a:r>
          </a:p>
          <a:p>
            <a:pPr marL="0" indent="0">
              <a:lnSpc>
                <a:spcPct val="90000"/>
              </a:lnSpc>
              <a:buNone/>
            </a:pPr>
            <a:endParaRPr lang="en-US" sz="2800" dirty="0">
              <a:solidFill>
                <a:srgbClr val="000000"/>
              </a:solidFill>
            </a:endParaRPr>
          </a:p>
          <a:p>
            <a:pPr marL="45720" indent="0">
              <a:lnSpc>
                <a:spcPct val="90000"/>
              </a:lnSpc>
              <a:buNone/>
            </a:pPr>
            <a:r>
              <a:rPr lang="en-US" sz="2800" dirty="0">
                <a:solidFill>
                  <a:srgbClr val="000000"/>
                </a:solidFill>
              </a:rPr>
              <a:t>What are his options?</a:t>
            </a:r>
          </a:p>
          <a:p>
            <a:pPr marL="0" indent="0">
              <a:lnSpc>
                <a:spcPct val="90000"/>
              </a:lnSpc>
              <a:buNone/>
            </a:pPr>
            <a:endParaRPr lang="en-US" sz="1700" dirty="0">
              <a:solidFill>
                <a:srgbClr val="000000"/>
              </a:solidFill>
            </a:endParaRPr>
          </a:p>
        </p:txBody>
      </p:sp>
      <p:sp>
        <p:nvSpPr>
          <p:cNvPr id="20" name="Freeform 49">
            <a:extLst>
              <a:ext uri="{FF2B5EF4-FFF2-40B4-BE49-F238E27FC236}">
                <a16:creationId xmlns:a16="http://schemas.microsoft.com/office/drawing/2014/main" id="{967C29FE-FD32-4AFB-AD20-DBDF5864B2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035436" y="590635"/>
            <a:ext cx="4108564" cy="6276841"/>
          </a:xfrm>
          <a:custGeom>
            <a:avLst/>
            <a:gdLst>
              <a:gd name="connsiteX0" fmla="*/ 2178155 w 5478085"/>
              <a:gd name="connsiteY0" fmla="*/ 0 h 6276841"/>
              <a:gd name="connsiteX1" fmla="*/ 5478085 w 5478085"/>
              <a:gd name="connsiteY1" fmla="*/ 3299930 h 6276841"/>
              <a:gd name="connsiteX2" fmla="*/ 3751098 w 5478085"/>
              <a:gd name="connsiteY2" fmla="*/ 6201577 h 6276841"/>
              <a:gd name="connsiteX3" fmla="*/ 3594858 w 5478085"/>
              <a:gd name="connsiteY3" fmla="*/ 6276841 h 6276841"/>
              <a:gd name="connsiteX4" fmla="*/ 761453 w 5478085"/>
              <a:gd name="connsiteY4" fmla="*/ 6276841 h 6276841"/>
              <a:gd name="connsiteX5" fmla="*/ 605213 w 5478085"/>
              <a:gd name="connsiteY5" fmla="*/ 6201577 h 6276841"/>
              <a:gd name="connsiteX6" fmla="*/ 79093 w 5478085"/>
              <a:gd name="connsiteY6" fmla="*/ 5846317 h 6276841"/>
              <a:gd name="connsiteX7" fmla="*/ 0 w 5478085"/>
              <a:gd name="connsiteY7" fmla="*/ 5774432 h 6276841"/>
              <a:gd name="connsiteX8" fmla="*/ 0 w 5478085"/>
              <a:gd name="connsiteY8" fmla="*/ 825429 h 6276841"/>
              <a:gd name="connsiteX9" fmla="*/ 79093 w 5478085"/>
              <a:gd name="connsiteY9" fmla="*/ 753544 h 6276841"/>
              <a:gd name="connsiteX10" fmla="*/ 2178155 w 5478085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78085" h="6276841">
                <a:moveTo>
                  <a:pt x="2178155" y="0"/>
                </a:moveTo>
                <a:cubicBezTo>
                  <a:pt x="4000656" y="0"/>
                  <a:pt x="5478085" y="1477429"/>
                  <a:pt x="5478085" y="3299930"/>
                </a:cubicBezTo>
                <a:cubicBezTo>
                  <a:pt x="5478085" y="4552900"/>
                  <a:pt x="4779769" y="5642769"/>
                  <a:pt x="3751098" y="6201577"/>
                </a:cubicBezTo>
                <a:lnTo>
                  <a:pt x="3594858" y="6276841"/>
                </a:lnTo>
                <a:lnTo>
                  <a:pt x="761453" y="6276841"/>
                </a:lnTo>
                <a:lnTo>
                  <a:pt x="605213" y="6201577"/>
                </a:lnTo>
                <a:cubicBezTo>
                  <a:pt x="418182" y="6099975"/>
                  <a:pt x="242071" y="5980818"/>
                  <a:pt x="79093" y="5846317"/>
                </a:cubicBezTo>
                <a:lnTo>
                  <a:pt x="0" y="5774432"/>
                </a:lnTo>
                <a:lnTo>
                  <a:pt x="0" y="825429"/>
                </a:lnTo>
                <a:lnTo>
                  <a:pt x="79093" y="753544"/>
                </a:lnTo>
                <a:cubicBezTo>
                  <a:pt x="649516" y="282789"/>
                  <a:pt x="1380811" y="0"/>
                  <a:pt x="2178155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Picture 2" descr="http://www.bmwkitchen.com/media/rokgallery/2/2f277595-a33f-4f63-ca35-374eb0f269a3/Contemporary%20(11)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15" r="40781" b="1"/>
          <a:stretch/>
        </p:blipFill>
        <p:spPr bwMode="auto">
          <a:xfrm>
            <a:off x="5169988" y="770037"/>
            <a:ext cx="3974012" cy="6097438"/>
          </a:xfrm>
          <a:custGeom>
            <a:avLst/>
            <a:gdLst/>
            <a:ahLst/>
            <a:cxnLst/>
            <a:rect l="l" t="t" r="r" b="b"/>
            <a:pathLst>
              <a:path w="5298683" h="6097438">
                <a:moveTo>
                  <a:pt x="3120528" y="0"/>
                </a:moveTo>
                <a:cubicBezTo>
                  <a:pt x="3874524" y="0"/>
                  <a:pt x="4566062" y="267415"/>
                  <a:pt x="5105473" y="712577"/>
                </a:cubicBezTo>
                <a:lnTo>
                  <a:pt x="5298683" y="888178"/>
                </a:lnTo>
                <a:lnTo>
                  <a:pt x="5298683" y="5352876"/>
                </a:lnTo>
                <a:lnTo>
                  <a:pt x="5105473" y="5528477"/>
                </a:lnTo>
                <a:cubicBezTo>
                  <a:pt x="4874296" y="5719261"/>
                  <a:pt x="4615179" y="5877397"/>
                  <a:pt x="4335177" y="5995828"/>
                </a:cubicBezTo>
                <a:lnTo>
                  <a:pt x="4057556" y="6097438"/>
                </a:lnTo>
                <a:lnTo>
                  <a:pt x="2183499" y="6097438"/>
                </a:lnTo>
                <a:lnTo>
                  <a:pt x="1905878" y="5995828"/>
                </a:lnTo>
                <a:cubicBezTo>
                  <a:pt x="785873" y="5522106"/>
                  <a:pt x="0" y="4413092"/>
                  <a:pt x="0" y="3120527"/>
                </a:cubicBezTo>
                <a:cubicBezTo>
                  <a:pt x="0" y="1397108"/>
                  <a:pt x="1397108" y="0"/>
                  <a:pt x="3120528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9477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5625" y="978516"/>
            <a:ext cx="7632847" cy="18744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>
                <a:ea typeface="Times New Roman"/>
              </a:rPr>
              <a:t>What are the advantages and disadvantages of these 3 options?</a:t>
            </a:r>
            <a:endParaRPr lang="en-GB" sz="3600" dirty="0">
              <a:ea typeface="Times New Roman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775161" y="2852936"/>
            <a:ext cx="7632848" cy="3392335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2">
                  <a:lumMod val="25000"/>
                </a:schemeClr>
              </a:solidFill>
              <a:ea typeface="Times New Roman"/>
            </a:endParaRPr>
          </a:p>
          <a:p>
            <a:pPr marL="0" indent="0">
              <a:buNone/>
            </a:pPr>
            <a:r>
              <a:rPr lang="en-GB" sz="3600" b="1" dirty="0">
                <a:solidFill>
                  <a:schemeClr val="tx2"/>
                </a:solidFill>
                <a:latin typeface="+mj-lt"/>
              </a:rPr>
              <a:t>Online?</a:t>
            </a:r>
          </a:p>
          <a:p>
            <a:pPr marL="0" indent="0">
              <a:buNone/>
            </a:pPr>
            <a:r>
              <a:rPr lang="en-GB" sz="3600" b="1" dirty="0">
                <a:solidFill>
                  <a:schemeClr val="tx2"/>
                </a:solidFill>
                <a:latin typeface="+mj-lt"/>
              </a:rPr>
              <a:t>Directly from his own shop?</a:t>
            </a:r>
          </a:p>
          <a:p>
            <a:pPr marL="0" indent="0">
              <a:buNone/>
            </a:pPr>
            <a:r>
              <a:rPr lang="en-GB" sz="3600" b="1" dirty="0">
                <a:solidFill>
                  <a:schemeClr val="tx2"/>
                </a:solidFill>
                <a:latin typeface="+mj-lt"/>
              </a:rPr>
              <a:t>Through retail stores like B&amp;Q?</a:t>
            </a:r>
          </a:p>
          <a:p>
            <a:pPr marL="0" indent="0">
              <a:buFont typeface="Wingdings 2"/>
              <a:buNone/>
            </a:pPr>
            <a:r>
              <a:rPr lang="en-GB" sz="2800" dirty="0">
                <a:solidFill>
                  <a:srgbClr val="E4931C"/>
                </a:solidFill>
              </a:rPr>
              <a:t> </a:t>
            </a:r>
            <a:endParaRPr lang="en-GB" dirty="0">
              <a:solidFill>
                <a:srgbClr val="E493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9137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5161" y="837373"/>
            <a:ext cx="7722053" cy="935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600" b="1" dirty="0">
                <a:solidFill>
                  <a:schemeClr val="bg2">
                    <a:lumMod val="25000"/>
                  </a:schemeClr>
                </a:solidFill>
              </a:rPr>
              <a:t>Online?</a:t>
            </a:r>
            <a:endParaRPr lang="en-GB" sz="3600" dirty="0">
              <a:ea typeface="Times New Roman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83568" y="1988840"/>
            <a:ext cx="8136904" cy="468052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  <a:ea typeface="Times New Roman"/>
              </a:rPr>
              <a:t>Easy and cheap to promote the kitchens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  <a:ea typeface="Times New Roman"/>
              </a:rPr>
              <a:t>He could ship the kitchens across the UK</a:t>
            </a:r>
            <a:endParaRPr lang="en-GB" sz="2800" dirty="0">
              <a:solidFill>
                <a:schemeClr val="bg2">
                  <a:lumMod val="2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  <a:ea typeface="Times New Roman"/>
              </a:rPr>
              <a:t>He would be still responsible for delivery and customer service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</a:rPr>
              <a:t>He would have </a:t>
            </a:r>
            <a:r>
              <a:rPr lang="en-GB" sz="2800" b="1" dirty="0">
                <a:solidFill>
                  <a:schemeClr val="bg2">
                    <a:lumMod val="25000"/>
                  </a:schemeClr>
                </a:solidFill>
              </a:rPr>
              <a:t>control</a:t>
            </a:r>
            <a:r>
              <a:rPr lang="en-GB" sz="2800" dirty="0">
                <a:solidFill>
                  <a:schemeClr val="bg2">
                    <a:lumMod val="25000"/>
                  </a:schemeClr>
                </a:solidFill>
              </a:rPr>
              <a:t> over the service and reputation of his business/product but the customer would not be able to see/test the kitchen other than through the website and samples.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bg2">
                    <a:lumMod val="25000"/>
                  </a:schemeClr>
                </a:solidFill>
              </a:rPr>
              <a:t>He would also have to organise fitters across the country.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bg2">
                  <a:lumMod val="25000"/>
                </a:schemeClr>
              </a:solidFill>
            </a:endParaRPr>
          </a:p>
          <a:p>
            <a:pPr marL="0" indent="0">
              <a:buNone/>
            </a:pPr>
            <a:r>
              <a:rPr lang="en-GB" sz="2800" dirty="0">
                <a:solidFill>
                  <a:srgbClr val="E4931C"/>
                </a:solidFill>
              </a:rPr>
              <a:t> </a:t>
            </a:r>
            <a:endParaRPr lang="en-GB" dirty="0">
              <a:solidFill>
                <a:srgbClr val="E493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114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27F8BC3-0ACD-4DD3-B0B8-C3EDD6B098FD}"/>
</file>

<file path=customXml/itemProps2.xml><?xml version="1.0" encoding="utf-8"?>
<ds:datastoreItem xmlns:ds="http://schemas.openxmlformats.org/officeDocument/2006/customXml" ds:itemID="{2C2F1C6D-ACA5-4862-88DE-8EEB81013908}"/>
</file>

<file path=customXml/itemProps3.xml><?xml version="1.0" encoding="utf-8"?>
<ds:datastoreItem xmlns:ds="http://schemas.openxmlformats.org/officeDocument/2006/customXml" ds:itemID="{E336375C-AA19-4964-99E0-319A04981AE4}"/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667</Words>
  <Application>Microsoft Office PowerPoint</Application>
  <PresentationFormat>On-screen Show (4:3)</PresentationFormat>
  <Paragraphs>91</Paragraphs>
  <Slides>13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 2</vt:lpstr>
      <vt:lpstr>Office Theme</vt:lpstr>
      <vt:lpstr>  BTEC NATIONAL IN BUSINESS Unit 2 Marketing  The Marketing Mix  PLACE</vt:lpstr>
      <vt:lpstr>Place</vt:lpstr>
      <vt:lpstr>Distribution Channels</vt:lpstr>
      <vt:lpstr>Direct Channels </vt:lpstr>
      <vt:lpstr>Indirect (Long)</vt:lpstr>
      <vt:lpstr>Direct to end users (mail, online, auction)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Building your Case Study answer</vt:lpstr>
      <vt:lpstr>Building your Case Study answer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BTEC NATIONAL IN BUSINESS Unit 2 Marketing  The Marketing Mix  PLACE</dc:title>
  <dc:creator>Ailsa W Waters</dc:creator>
  <cp:lastModifiedBy>Seonaid Botfield</cp:lastModifiedBy>
  <cp:revision>8</cp:revision>
  <dcterms:created xsi:type="dcterms:W3CDTF">2021-01-16T18:02:14Z</dcterms:created>
  <dcterms:modified xsi:type="dcterms:W3CDTF">2022-01-19T15:29:01Z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