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</p:sldMasterIdLst>
  <p:notesMasterIdLst>
    <p:notesMasterId r:id="rId13"/>
  </p:notesMasterIdLst>
  <p:handoutMasterIdLst>
    <p:handoutMasterId r:id="rId14"/>
  </p:handoutMasterIdLst>
  <p:sldIdLst>
    <p:sldId id="291" r:id="rId5"/>
    <p:sldId id="257" r:id="rId6"/>
    <p:sldId id="258" r:id="rId7"/>
    <p:sldId id="259" r:id="rId8"/>
    <p:sldId id="260" r:id="rId9"/>
    <p:sldId id="261" r:id="rId10"/>
    <p:sldId id="263" r:id="rId11"/>
    <p:sldId id="301" r:id="rId1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86453"/>
  </p:normalViewPr>
  <p:slideViewPr>
    <p:cSldViewPr snapToGrid="0">
      <p:cViewPr varScale="1">
        <p:scale>
          <a:sx n="93" d="100"/>
          <a:sy n="93" d="100"/>
        </p:scale>
        <p:origin x="555" y="57"/>
      </p:cViewPr>
      <p:guideLst/>
    </p:cSldViewPr>
  </p:slideViewPr>
  <p:outlineViewPr>
    <p:cViewPr>
      <p:scale>
        <a:sx n="33" d="100"/>
        <a:sy n="33" d="100"/>
      </p:scale>
      <p:origin x="0" y="-42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1B642-D917-485C-A792-BE83953CB3A7}" type="datetimeFigureOut">
              <a:rPr lang="en-GB" smtClean="0"/>
              <a:t>02/01/2022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6DD9F-819A-44E2-9DC9-35C8EABEB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422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FDCE3-F747-8348-962C-689FCCEAFD0C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B80E0-ED85-E54F-9953-8B08B9FCE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3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656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29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989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79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432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842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02/01/2022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066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02/01/2022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23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02/01/2022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825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02/01/2022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537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02/01/2022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78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B176-E261-4073-BDA6-9F7FAAEF3704}" type="datetimeFigureOut">
              <a:rPr lang="en-GB" smtClean="0"/>
              <a:t>02/01/2022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355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EB176-E261-4073-BDA6-9F7FAAEF3704}" type="datetimeFigureOut">
              <a:rPr lang="en-GB" smtClean="0"/>
              <a:t>02/01/2022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D42ED-7F03-47CA-9858-C41A45252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276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tor2u.net/business/reference/the-extended-marketing-mix-7p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707"/>
            <a:ext cx="9141714" cy="665629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1" y="1"/>
            <a:ext cx="9143999" cy="1878950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914024"/>
            <a:ext cx="9143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7AE18969-CB39-A747-939E-3AD3D3E605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244" y="1401859"/>
            <a:ext cx="7333807" cy="405428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400" b="1" dirty="0">
                <a:solidFill>
                  <a:schemeClr val="accent2"/>
                </a:solidFill>
              </a:rPr>
              <a:t>BTEC NATIONAL IN BUSINESS</a:t>
            </a:r>
            <a:br>
              <a:rPr lang="en-US" sz="2400" b="1" dirty="0">
                <a:solidFill>
                  <a:schemeClr val="accent2"/>
                </a:solidFill>
              </a:rPr>
            </a:br>
            <a:r>
              <a:rPr lang="en-US" sz="2400" b="1" dirty="0">
                <a:solidFill>
                  <a:schemeClr val="accent2"/>
                </a:solidFill>
              </a:rPr>
              <a:t>Unit 2 Marketing</a:t>
            </a:r>
            <a:br>
              <a:rPr lang="en-US" sz="2400" b="1" dirty="0">
                <a:solidFill>
                  <a:srgbClr val="FFFFFF"/>
                </a:solidFill>
              </a:rPr>
            </a:br>
            <a:br>
              <a:rPr lang="en-US" sz="2400" b="1" dirty="0">
                <a:solidFill>
                  <a:srgbClr val="FFFFFF"/>
                </a:solidFill>
              </a:rPr>
            </a:br>
            <a:r>
              <a:rPr lang="en-US" sz="2400" b="1" dirty="0">
                <a:solidFill>
                  <a:srgbClr val="FFFFFF"/>
                </a:solidFill>
              </a:rPr>
              <a:t>The Marketing Mix </a:t>
            </a:r>
            <a:br>
              <a:rPr lang="en-US" sz="2000" dirty="0">
                <a:solidFill>
                  <a:srgbClr val="FFFFFF"/>
                </a:solidFill>
              </a:rPr>
            </a:br>
            <a:br>
              <a:rPr lang="en-US" sz="2000" dirty="0">
                <a:solidFill>
                  <a:srgbClr val="FFFFFF"/>
                </a:solidFill>
              </a:rPr>
            </a:br>
            <a:br>
              <a:rPr lang="en-US" sz="2800" b="1" dirty="0">
                <a:solidFill>
                  <a:srgbClr val="FFFFFF"/>
                </a:solidFill>
              </a:rPr>
            </a:br>
            <a:r>
              <a:rPr lang="en-US" sz="3200" b="1" dirty="0">
                <a:solidFill>
                  <a:srgbClr val="FFFFFF"/>
                </a:solidFill>
              </a:rPr>
              <a:t>The Other 3 Ps</a:t>
            </a:r>
            <a:br>
              <a:rPr lang="en-US" sz="3200" b="1" dirty="0">
                <a:solidFill>
                  <a:srgbClr val="FFFFFF"/>
                </a:solidFill>
              </a:rPr>
            </a:br>
            <a:r>
              <a:rPr lang="en-US" sz="3200" b="1" dirty="0">
                <a:solidFill>
                  <a:srgbClr val="FFFFFF"/>
                </a:solidFill>
              </a:rPr>
              <a:t>Physical Environment</a:t>
            </a:r>
            <a:br>
              <a:rPr lang="en-US" sz="3200" b="1" dirty="0">
                <a:solidFill>
                  <a:srgbClr val="FFFFFF"/>
                </a:solidFill>
              </a:rPr>
            </a:br>
            <a:r>
              <a:rPr lang="en-US" sz="3200" b="1" dirty="0">
                <a:solidFill>
                  <a:srgbClr val="FFFFFF"/>
                </a:solidFill>
              </a:rPr>
              <a:t>People</a:t>
            </a:r>
            <a:br>
              <a:rPr lang="en-US" sz="3200" b="1" dirty="0">
                <a:solidFill>
                  <a:srgbClr val="FFFFFF"/>
                </a:solidFill>
              </a:rPr>
            </a:br>
            <a:r>
              <a:rPr lang="en-US" sz="3200" b="1" dirty="0">
                <a:solidFill>
                  <a:srgbClr val="FFFFFF"/>
                </a:solidFill>
              </a:rPr>
              <a:t>Processes</a:t>
            </a:r>
            <a:br>
              <a:rPr lang="en-US" sz="2800" b="1" dirty="0">
                <a:solidFill>
                  <a:srgbClr val="FFFFFF"/>
                </a:solidFill>
              </a:rPr>
            </a:br>
            <a:br>
              <a:rPr lang="en-US" sz="2800" b="1" dirty="0">
                <a:solidFill>
                  <a:srgbClr val="FFFFFF"/>
                </a:solidFill>
              </a:rPr>
            </a:br>
            <a:endParaRPr lang="en-US" sz="28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44454"/>
            <a:ext cx="9141714" cy="8135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232530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en-GB" sz="2100" dirty="0">
                <a:solidFill>
                  <a:srgbClr val="000000"/>
                </a:solidFill>
              </a:rPr>
              <a:t>These 3 Ps allow businesses to make intangible products more tangible.</a:t>
            </a:r>
          </a:p>
          <a:p>
            <a:r>
              <a:rPr lang="en-GB" sz="2100" dirty="0">
                <a:solidFill>
                  <a:srgbClr val="000000"/>
                </a:solidFill>
              </a:rPr>
              <a:t>Therefore, they are used for SERVICES.</a:t>
            </a:r>
          </a:p>
          <a:p>
            <a:r>
              <a:rPr lang="en-GB" sz="2100" dirty="0">
                <a:solidFill>
                  <a:srgbClr val="000000"/>
                </a:solidFill>
              </a:rPr>
              <a:t>Remember, services include </a:t>
            </a:r>
            <a:r>
              <a:rPr lang="en-GB" sz="2100" u="sng" dirty="0">
                <a:solidFill>
                  <a:srgbClr val="000000"/>
                </a:solidFill>
              </a:rPr>
              <a:t>retail</a:t>
            </a:r>
            <a:r>
              <a:rPr lang="en-GB" sz="2100" dirty="0">
                <a:solidFill>
                  <a:srgbClr val="000000"/>
                </a:solidFill>
              </a:rPr>
              <a:t> and </a:t>
            </a:r>
            <a:r>
              <a:rPr lang="en-GB" sz="2100" u="sng" dirty="0">
                <a:solidFill>
                  <a:srgbClr val="000000"/>
                </a:solidFill>
              </a:rPr>
              <a:t>customer service</a:t>
            </a:r>
            <a:r>
              <a:rPr lang="en-GB" sz="2100" dirty="0">
                <a:solidFill>
                  <a:srgbClr val="000000"/>
                </a:solidFill>
              </a:rPr>
              <a:t>, so please ensure you include these in your proposal.</a:t>
            </a:r>
          </a:p>
          <a:p>
            <a:endParaRPr lang="en-GB" sz="2100" dirty="0">
              <a:solidFill>
                <a:srgbClr val="00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F2E1E5-EA09-B24B-8909-D152D692E513}"/>
              </a:ext>
            </a:extLst>
          </p:cNvPr>
          <p:cNvSpPr/>
          <p:nvPr/>
        </p:nvSpPr>
        <p:spPr>
          <a:xfrm>
            <a:off x="4404152" y="5521920"/>
            <a:ext cx="440854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solidFill>
                  <a:schemeClr val="accent2">
                    <a:lumMod val="75000"/>
                  </a:schemeClr>
                </a:solidFill>
                <a:hlinkClick r:id="rId3" tooltip="https://www.tutor2u.net/business/reference/the-extended-marketing-mix-7ps&#10;Ctrl+Click to follow link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https://www.tutor2u.net/business/reference/the-extended-marketing-mix-7ps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498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80 Best Barber Shop Design Ideas - Manly Interior Decor">
            <a:extLst>
              <a:ext uri="{FF2B5EF4-FFF2-40B4-BE49-F238E27FC236}">
                <a16:creationId xmlns:a16="http://schemas.microsoft.com/office/drawing/2014/main" id="{127E4276-9C92-6241-A0C3-75D01D1CFF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1" b="8727"/>
          <a:stretch/>
        </p:blipFill>
        <p:spPr bwMode="auto">
          <a:xfrm>
            <a:off x="1" y="2247533"/>
            <a:ext cx="4114064" cy="4610469"/>
          </a:xfrm>
          <a:custGeom>
            <a:avLst/>
            <a:gdLst/>
            <a:ahLst/>
            <a:cxnLst/>
            <a:rect l="l" t="t" r="r" b="b"/>
            <a:pathLst>
              <a:path w="5485419" h="4610469">
                <a:moveTo>
                  <a:pt x="2345076" y="0"/>
                </a:moveTo>
                <a:cubicBezTo>
                  <a:pt x="4079439" y="0"/>
                  <a:pt x="5485419" y="1405980"/>
                  <a:pt x="5485419" y="3140344"/>
                </a:cubicBezTo>
                <a:cubicBezTo>
                  <a:pt x="5485419" y="3573935"/>
                  <a:pt x="5397545" y="3987002"/>
                  <a:pt x="5238635" y="4362707"/>
                </a:cubicBezTo>
                <a:lnTo>
                  <a:pt x="5119282" y="4610469"/>
                </a:lnTo>
                <a:lnTo>
                  <a:pt x="0" y="4610469"/>
                </a:lnTo>
                <a:lnTo>
                  <a:pt x="0" y="1056789"/>
                </a:lnTo>
                <a:lnTo>
                  <a:pt x="124518" y="919786"/>
                </a:lnTo>
                <a:cubicBezTo>
                  <a:pt x="692808" y="351495"/>
                  <a:pt x="1477894" y="0"/>
                  <a:pt x="234507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esign Tips Archives - Page 3 of 8 - Moody Monday">
            <a:extLst>
              <a:ext uri="{FF2B5EF4-FFF2-40B4-BE49-F238E27FC236}">
                <a16:creationId xmlns:a16="http://schemas.microsoft.com/office/drawing/2014/main" id="{628B542D-3D46-1C49-9125-41A5EA1CAA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8" r="5" b="5"/>
          <a:stretch/>
        </p:blipFill>
        <p:spPr bwMode="auto">
          <a:xfrm>
            <a:off x="1005820" y="0"/>
            <a:ext cx="3411650" cy="2614366"/>
          </a:xfrm>
          <a:custGeom>
            <a:avLst/>
            <a:gdLst/>
            <a:ahLst/>
            <a:cxnLst/>
            <a:rect l="l" t="t" r="r" b="b"/>
            <a:pathLst>
              <a:path w="4548867" h="2614366">
                <a:moveTo>
                  <a:pt x="28132" y="0"/>
                </a:moveTo>
                <a:lnTo>
                  <a:pt x="4520736" y="0"/>
                </a:lnTo>
                <a:lnTo>
                  <a:pt x="4537124" y="107385"/>
                </a:lnTo>
                <a:cubicBezTo>
                  <a:pt x="4544889" y="183845"/>
                  <a:pt x="4548867" y="261424"/>
                  <a:pt x="4548867" y="339933"/>
                </a:cubicBezTo>
                <a:cubicBezTo>
                  <a:pt x="4548867" y="1596068"/>
                  <a:pt x="3530568" y="2614366"/>
                  <a:pt x="2274434" y="2614366"/>
                </a:cubicBezTo>
                <a:cubicBezTo>
                  <a:pt x="1018299" y="2614366"/>
                  <a:pt x="0" y="1596068"/>
                  <a:pt x="0" y="339933"/>
                </a:cubicBezTo>
                <a:cubicBezTo>
                  <a:pt x="0" y="261424"/>
                  <a:pt x="3978" y="183845"/>
                  <a:pt x="11743" y="10738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75">
            <a:extLst>
              <a:ext uri="{FF2B5EF4-FFF2-40B4-BE49-F238E27FC236}">
                <a16:creationId xmlns:a16="http://schemas.microsoft.com/office/drawing/2014/main" id="{3B37BAF8-EA97-496B-9DF6-3D53B6A19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7053" y="555970"/>
            <a:ext cx="3967946" cy="1454051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</a:rPr>
              <a:t>Physical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8235" y="2614366"/>
            <a:ext cx="3964999" cy="3639289"/>
          </a:xfrm>
        </p:spPr>
        <p:txBody>
          <a:bodyPr anchor="ctr">
            <a:normAutofit/>
          </a:bodyPr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Interior design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Colour schemes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Merchandising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Layout 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Feng shui  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Ambience</a:t>
            </a:r>
          </a:p>
          <a:p>
            <a:endParaRPr lang="en-GB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What will make yours special?</a:t>
            </a:r>
          </a:p>
          <a:p>
            <a:pPr marL="0" indent="0">
              <a:buNone/>
            </a:pPr>
            <a:endParaRPr lang="en-GB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431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2843" y="3726"/>
            <a:ext cx="4211157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005" y="802955"/>
            <a:ext cx="3733482" cy="1454051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</a:rPr>
              <a:t>People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356" y="2421682"/>
            <a:ext cx="3733184" cy="3639289"/>
          </a:xfrm>
        </p:spPr>
        <p:txBody>
          <a:bodyPr anchor="ctr">
            <a:normAutofit/>
          </a:bodyPr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Services are provided by PEOPLE so the people are key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Customer service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Training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Uniforms?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Hair &amp; Make-up?</a:t>
            </a:r>
          </a:p>
          <a:p>
            <a:pPr marL="0" indent="0">
              <a:buNone/>
            </a:pPr>
            <a:endParaRPr lang="en-GB" sz="1700" dirty="0">
              <a:solidFill>
                <a:srgbClr val="000000"/>
              </a:solidFill>
            </a:endParaRPr>
          </a:p>
        </p:txBody>
      </p:sp>
      <p:sp>
        <p:nvSpPr>
          <p:cNvPr id="55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93671" y="738619"/>
            <a:ext cx="3750329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6" name="Picture 25" descr="A group of people in red uniforms&#10;&#10;Description automatically generated with low confidence">
            <a:extLst>
              <a:ext uri="{FF2B5EF4-FFF2-40B4-BE49-F238E27FC236}">
                <a16:creationId xmlns:a16="http://schemas.microsoft.com/office/drawing/2014/main" id="{FE0B805D-471C-664D-A094-3C48ED824D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5692"/>
          <a:stretch/>
        </p:blipFill>
        <p:spPr>
          <a:xfrm>
            <a:off x="5859704" y="1236666"/>
            <a:ext cx="3096452" cy="4128603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13732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ctangle 139">
            <a:extLst>
              <a:ext uri="{FF2B5EF4-FFF2-40B4-BE49-F238E27FC236}">
                <a16:creationId xmlns:a16="http://schemas.microsoft.com/office/drawing/2014/main" id="{DEE5C6BA-FE2A-4C38-8D88-E70C06E54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8623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2" name="Picture 141">
            <a:extLst>
              <a:ext uri="{FF2B5EF4-FFF2-40B4-BE49-F238E27FC236}">
                <a16:creationId xmlns:a16="http://schemas.microsoft.com/office/drawing/2014/main" id="{53E66F28-0926-4CFB-BDAB-646CAB184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3820" y="802955"/>
            <a:ext cx="3733482" cy="1454051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000000"/>
                </a:solidFill>
              </a:rPr>
              <a:t>Processes</a:t>
            </a:r>
          </a:p>
        </p:txBody>
      </p:sp>
      <p:sp>
        <p:nvSpPr>
          <p:cNvPr id="144" name="Freeform 60">
            <a:extLst>
              <a:ext uri="{FF2B5EF4-FFF2-40B4-BE49-F238E27FC236}">
                <a16:creationId xmlns:a16="http://schemas.microsoft.com/office/drawing/2014/main" id="{DE9FA85F-F0FB-4952-A05F-04CC67B18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0306" y="1"/>
            <a:ext cx="2970144" cy="2251543"/>
          </a:xfrm>
          <a:custGeom>
            <a:avLst/>
            <a:gdLst>
              <a:gd name="connsiteX0" fmla="*/ 20753 w 3960192"/>
              <a:gd name="connsiteY0" fmla="*/ 0 h 2251543"/>
              <a:gd name="connsiteX1" fmla="*/ 3939439 w 3960192"/>
              <a:gd name="connsiteY1" fmla="*/ 0 h 2251543"/>
              <a:gd name="connsiteX2" fmla="*/ 3949969 w 3960192"/>
              <a:gd name="connsiteY2" fmla="*/ 68994 h 2251543"/>
              <a:gd name="connsiteX3" fmla="*/ 3960192 w 3960192"/>
              <a:gd name="connsiteY3" fmla="*/ 271447 h 2251543"/>
              <a:gd name="connsiteX4" fmla="*/ 1980096 w 3960192"/>
              <a:gd name="connsiteY4" fmla="*/ 2251543 h 2251543"/>
              <a:gd name="connsiteX5" fmla="*/ 0 w 3960192"/>
              <a:gd name="connsiteY5" fmla="*/ 271447 h 2251543"/>
              <a:gd name="connsiteX6" fmla="*/ 10223 w 3960192"/>
              <a:gd name="connsiteY6" fmla="*/ 68994 h 225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0192" h="2251543">
                <a:moveTo>
                  <a:pt x="20753" y="0"/>
                </a:moveTo>
                <a:lnTo>
                  <a:pt x="3939439" y="0"/>
                </a:lnTo>
                <a:lnTo>
                  <a:pt x="3949969" y="68994"/>
                </a:lnTo>
                <a:cubicBezTo>
                  <a:pt x="3956729" y="135559"/>
                  <a:pt x="3960192" y="203099"/>
                  <a:pt x="3960192" y="271447"/>
                </a:cubicBezTo>
                <a:cubicBezTo>
                  <a:pt x="3960192" y="1365024"/>
                  <a:pt x="3073673" y="2251543"/>
                  <a:pt x="1980096" y="2251543"/>
                </a:cubicBezTo>
                <a:cubicBezTo>
                  <a:pt x="886519" y="2251543"/>
                  <a:pt x="0" y="1365024"/>
                  <a:pt x="0" y="271447"/>
                </a:cubicBezTo>
                <a:cubicBezTo>
                  <a:pt x="0" y="203099"/>
                  <a:pt x="3463" y="135559"/>
                  <a:pt x="10223" y="68994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6" descr="Online Ordering Food Concept - Download Free Vectors, Clipart Graphics &amp;  Vector Art">
            <a:extLst>
              <a:ext uri="{FF2B5EF4-FFF2-40B4-BE49-F238E27FC236}">
                <a16:creationId xmlns:a16="http://schemas.microsoft.com/office/drawing/2014/main" id="{3EAC3C87-0332-1841-B0C7-F6695F2B49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45" r="3" b="3594"/>
          <a:stretch/>
        </p:blipFill>
        <p:spPr bwMode="auto">
          <a:xfrm>
            <a:off x="1395018" y="1"/>
            <a:ext cx="2756065" cy="2106932"/>
          </a:xfrm>
          <a:custGeom>
            <a:avLst/>
            <a:gdLst/>
            <a:ahLst/>
            <a:cxnLst/>
            <a:rect l="l" t="t" r="r" b="b"/>
            <a:pathLst>
              <a:path w="3674754" h="2106932">
                <a:moveTo>
                  <a:pt x="21954" y="0"/>
                </a:moveTo>
                <a:lnTo>
                  <a:pt x="3652800" y="0"/>
                </a:lnTo>
                <a:lnTo>
                  <a:pt x="3665268" y="81694"/>
                </a:lnTo>
                <a:cubicBezTo>
                  <a:pt x="3671541" y="143461"/>
                  <a:pt x="3674754" y="206133"/>
                  <a:pt x="3674754" y="269555"/>
                </a:cubicBezTo>
                <a:cubicBezTo>
                  <a:pt x="3674754" y="1284311"/>
                  <a:pt x="2852132" y="2106932"/>
                  <a:pt x="1837377" y="2106932"/>
                </a:cubicBezTo>
                <a:cubicBezTo>
                  <a:pt x="822622" y="2106932"/>
                  <a:pt x="0" y="1284311"/>
                  <a:pt x="0" y="269555"/>
                </a:cubicBezTo>
                <a:cubicBezTo>
                  <a:pt x="0" y="206133"/>
                  <a:pt x="3214" y="143461"/>
                  <a:pt x="9486" y="81694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6" name="Freeform 68">
            <a:extLst>
              <a:ext uri="{FF2B5EF4-FFF2-40B4-BE49-F238E27FC236}">
                <a16:creationId xmlns:a16="http://schemas.microsoft.com/office/drawing/2014/main" id="{FEBD362A-CC27-47D9-8FC3-A5E91BA0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2701"/>
            <a:ext cx="3717528" cy="3945299"/>
          </a:xfrm>
          <a:custGeom>
            <a:avLst/>
            <a:gdLst>
              <a:gd name="connsiteX0" fmla="*/ 2718646 w 4956705"/>
              <a:gd name="connsiteY0" fmla="*/ 0 h 3945299"/>
              <a:gd name="connsiteX1" fmla="*/ 4816486 w 4956705"/>
              <a:gd name="connsiteY1" fmla="*/ 989335 h 3945299"/>
              <a:gd name="connsiteX2" fmla="*/ 4956705 w 4956705"/>
              <a:gd name="connsiteY2" fmla="*/ 1176848 h 3945299"/>
              <a:gd name="connsiteX3" fmla="*/ 4956705 w 4956705"/>
              <a:gd name="connsiteY3" fmla="*/ 3945299 h 3945299"/>
              <a:gd name="connsiteX4" fmla="*/ 294783 w 4956705"/>
              <a:gd name="connsiteY4" fmla="*/ 3945299 h 3945299"/>
              <a:gd name="connsiteX5" fmla="*/ 213645 w 4956705"/>
              <a:gd name="connsiteY5" fmla="*/ 3776866 h 3945299"/>
              <a:gd name="connsiteX6" fmla="*/ 0 w 4956705"/>
              <a:gd name="connsiteY6" fmla="*/ 2718646 h 3945299"/>
              <a:gd name="connsiteX7" fmla="*/ 2718646 w 4956705"/>
              <a:gd name="connsiteY7" fmla="*/ 0 h 39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56705" h="3945299">
                <a:moveTo>
                  <a:pt x="2718646" y="0"/>
                </a:moveTo>
                <a:cubicBezTo>
                  <a:pt x="3563221" y="0"/>
                  <a:pt x="4317846" y="385123"/>
                  <a:pt x="4816486" y="989335"/>
                </a:cubicBezTo>
                <a:lnTo>
                  <a:pt x="4956705" y="1176848"/>
                </a:lnTo>
                <a:lnTo>
                  <a:pt x="4956705" y="3945299"/>
                </a:lnTo>
                <a:lnTo>
                  <a:pt x="294783" y="3945299"/>
                </a:lnTo>
                <a:lnTo>
                  <a:pt x="213645" y="3776866"/>
                </a:lnTo>
                <a:cubicBezTo>
                  <a:pt x="76074" y="3451612"/>
                  <a:pt x="0" y="3094013"/>
                  <a:pt x="0" y="2718646"/>
                </a:cubicBezTo>
                <a:cubicBezTo>
                  <a:pt x="0" y="1217179"/>
                  <a:pt x="1217179" y="0"/>
                  <a:pt x="271864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2" name="Picture 4" descr="6 Ways to Boost Your Bottom Line with Integrated Online Ordering">
            <a:extLst>
              <a:ext uri="{FF2B5EF4-FFF2-40B4-BE49-F238E27FC236}">
                <a16:creationId xmlns:a16="http://schemas.microsoft.com/office/drawing/2014/main" id="{35486CB0-6663-0F4B-96D3-6A985EAEDC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52" r="36674" b="-1"/>
          <a:stretch/>
        </p:blipFill>
        <p:spPr bwMode="auto">
          <a:xfrm>
            <a:off x="20" y="3076732"/>
            <a:ext cx="3594485" cy="3781268"/>
          </a:xfrm>
          <a:custGeom>
            <a:avLst/>
            <a:gdLst/>
            <a:ahLst/>
            <a:cxnLst/>
            <a:rect l="l" t="t" r="r" b="b"/>
            <a:pathLst>
              <a:path w="4792674" h="3781268">
                <a:moveTo>
                  <a:pt x="2238059" y="0"/>
                </a:moveTo>
                <a:cubicBezTo>
                  <a:pt x="3648934" y="0"/>
                  <a:pt x="4792674" y="1143740"/>
                  <a:pt x="4792674" y="2554615"/>
                </a:cubicBezTo>
                <a:cubicBezTo>
                  <a:pt x="4792674" y="2995514"/>
                  <a:pt x="4680980" y="3410325"/>
                  <a:pt x="4484346" y="3772297"/>
                </a:cubicBezTo>
                <a:lnTo>
                  <a:pt x="4478895" y="3781268"/>
                </a:lnTo>
                <a:lnTo>
                  <a:pt x="0" y="3781268"/>
                </a:lnTo>
                <a:lnTo>
                  <a:pt x="0" y="1323391"/>
                </a:lnTo>
                <a:lnTo>
                  <a:pt x="119732" y="1126306"/>
                </a:lnTo>
                <a:cubicBezTo>
                  <a:pt x="578815" y="446774"/>
                  <a:pt x="1356262" y="0"/>
                  <a:pt x="223805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3819" y="2421682"/>
            <a:ext cx="3955867" cy="3639289"/>
          </a:xfrm>
        </p:spPr>
        <p:txBody>
          <a:bodyPr anchor="ctr">
            <a:normAutofit/>
          </a:bodyPr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Speed of information, systems etc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Ease of purchase?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Ease of payment?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Customer service?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After sales service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Special delivery options?</a:t>
            </a:r>
          </a:p>
          <a:p>
            <a:endParaRPr lang="en-GB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572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1EBADBCA-DA20-4279-93C6-011DEF18AA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53" t="3964" b="3964"/>
          <a:stretch>
            <a:fillRect/>
          </a:stretch>
        </p:blipFill>
        <p:spPr>
          <a:xfrm>
            <a:off x="0" y="1"/>
            <a:ext cx="5665603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243013"/>
            <a:ext cx="2891790" cy="4371974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Quick Discussion </a:t>
            </a:r>
            <a:br>
              <a:rPr lang="en-GB">
                <a:solidFill>
                  <a:srgbClr val="FFFFFF"/>
                </a:solidFill>
              </a:rPr>
            </a:br>
            <a:r>
              <a:rPr lang="en-GB">
                <a:solidFill>
                  <a:srgbClr val="FFFFFF"/>
                </a:solidFill>
              </a:rPr>
              <a:t>Task 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0637" y="0"/>
            <a:ext cx="404336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9150" y="804672"/>
            <a:ext cx="3915918" cy="5230368"/>
          </a:xfrm>
        </p:spPr>
        <p:txBody>
          <a:bodyPr anchor="ctr">
            <a:normAutofit/>
          </a:bodyPr>
          <a:lstStyle/>
          <a:p>
            <a:r>
              <a:rPr lang="en-GB" sz="2100">
                <a:solidFill>
                  <a:srgbClr val="000000"/>
                </a:solidFill>
              </a:rPr>
              <a:t>Think of a business that focuses on </a:t>
            </a:r>
            <a:r>
              <a:rPr lang="en-GB" sz="2100" b="1">
                <a:solidFill>
                  <a:srgbClr val="000000"/>
                </a:solidFill>
              </a:rPr>
              <a:t>any</a:t>
            </a:r>
            <a:r>
              <a:rPr lang="en-GB" sz="2100">
                <a:solidFill>
                  <a:srgbClr val="000000"/>
                </a:solidFill>
              </a:rPr>
              <a:t> of these 3 Ps. </a:t>
            </a:r>
          </a:p>
          <a:p>
            <a:r>
              <a:rPr lang="en-GB" sz="2100">
                <a:solidFill>
                  <a:srgbClr val="000000"/>
                </a:solidFill>
              </a:rPr>
              <a:t>How have they used either Physical Environment, People or Processes in order to beat the competition?</a:t>
            </a:r>
          </a:p>
          <a:p>
            <a:r>
              <a:rPr lang="en-GB" sz="2100">
                <a:solidFill>
                  <a:srgbClr val="000000"/>
                </a:solidFill>
              </a:rPr>
              <a:t>Can you find a business that is really good in each category?</a:t>
            </a:r>
          </a:p>
          <a:p>
            <a:pPr marL="0" indent="0">
              <a:buNone/>
            </a:pPr>
            <a:endParaRPr lang="en-GB" sz="21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4587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70" r="20028"/>
          <a:stretch/>
        </p:blipFill>
        <p:spPr>
          <a:xfrm>
            <a:off x="4419341" y="10"/>
            <a:ext cx="4795614" cy="685799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748" y="798445"/>
            <a:ext cx="3602727" cy="1311664"/>
          </a:xfrm>
        </p:spPr>
        <p:txBody>
          <a:bodyPr>
            <a:normAutofit/>
          </a:bodyPr>
          <a:lstStyle/>
          <a:p>
            <a:r>
              <a:rPr lang="en-GB" sz="3400" dirty="0">
                <a:solidFill>
                  <a:srgbClr val="000000"/>
                </a:solidFill>
              </a:rPr>
              <a:t>What is good about these businesses?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59" y="2709466"/>
            <a:ext cx="3530103" cy="3788830"/>
          </a:xfrm>
        </p:spPr>
        <p:txBody>
          <a:bodyPr anchor="ctr">
            <a:normAutofit/>
          </a:bodyPr>
          <a:lstStyle/>
          <a:p>
            <a:r>
              <a:rPr lang="en-GB" sz="2400" dirty="0" err="1">
                <a:solidFill>
                  <a:schemeClr val="accent1">
                    <a:lumMod val="75000"/>
                  </a:schemeClr>
                </a:solidFill>
              </a:rPr>
              <a:t>Yo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 Sushi!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Amazon</a:t>
            </a:r>
          </a:p>
          <a:p>
            <a:r>
              <a:rPr lang="en-GB" sz="2400" dirty="0" err="1">
                <a:solidFill>
                  <a:schemeClr val="accent1">
                    <a:lumMod val="75000"/>
                  </a:schemeClr>
                </a:solidFill>
              </a:rPr>
              <a:t>Nandos</a:t>
            </a: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Apple Store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Jacks of London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Deliveroo</a:t>
            </a:r>
          </a:p>
          <a:p>
            <a:pPr marL="0" indent="0">
              <a:buNone/>
            </a:pPr>
            <a:endParaRPr lang="en-GB" sz="17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GB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087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</a:rPr>
              <a:t>Building your Case Study answer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Looking at the Case Study, explain the final 3ps for your proposal</a:t>
            </a:r>
          </a:p>
          <a:p>
            <a:pPr marL="0" indent="0">
              <a:buNone/>
            </a:pPr>
            <a:endParaRPr lang="en-GB" sz="21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sz="2100" dirty="0">
                <a:solidFill>
                  <a:srgbClr val="000000"/>
                </a:solidFill>
              </a:rPr>
              <a:t>Remember to consider</a:t>
            </a:r>
          </a:p>
          <a:p>
            <a:r>
              <a:rPr lang="en-GB" sz="2100" dirty="0">
                <a:solidFill>
                  <a:srgbClr val="000000"/>
                </a:solidFill>
              </a:rPr>
              <a:t>The objectives of the campaign</a:t>
            </a:r>
          </a:p>
          <a:p>
            <a:r>
              <a:rPr lang="en-GB" sz="2100" dirty="0">
                <a:solidFill>
                  <a:srgbClr val="000000"/>
                </a:solidFill>
              </a:rPr>
              <a:t>How will you best reach the target market?</a:t>
            </a:r>
          </a:p>
          <a:p>
            <a:r>
              <a:rPr lang="en-GB" sz="2100" dirty="0">
                <a:solidFill>
                  <a:srgbClr val="000000"/>
                </a:solidFill>
              </a:rPr>
              <a:t>Who is the competition and what could you do better?</a:t>
            </a:r>
          </a:p>
          <a:p>
            <a:r>
              <a:rPr lang="en-GB" sz="2100" dirty="0">
                <a:solidFill>
                  <a:srgbClr val="000000"/>
                </a:solidFill>
              </a:rPr>
              <a:t>Can any of these Ps be a USP?</a:t>
            </a:r>
          </a:p>
        </p:txBody>
      </p:sp>
    </p:spTree>
    <p:extLst>
      <p:ext uri="{BB962C8B-B14F-4D97-AF65-F5344CB8AC3E}">
        <p14:creationId xmlns:p14="http://schemas.microsoft.com/office/powerpoint/2010/main" val="923408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320BE63-D2BA-47E4-910C-10DE1A0C2A59}"/>
</file>

<file path=customXml/itemProps2.xml><?xml version="1.0" encoding="utf-8"?>
<ds:datastoreItem xmlns:ds="http://schemas.openxmlformats.org/officeDocument/2006/customXml" ds:itemID="{CDE61A93-7845-4A3C-A480-A0898EC2559D}"/>
</file>

<file path=customXml/itemProps3.xml><?xml version="1.0" encoding="utf-8"?>
<ds:datastoreItem xmlns:ds="http://schemas.openxmlformats.org/officeDocument/2006/customXml" ds:itemID="{B71E7776-F3A9-4C9B-BFD9-1C9E4E83950D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268</Words>
  <Application>Microsoft Office PowerPoint</Application>
  <PresentationFormat>On-screen Show (4:3)</PresentationFormat>
  <Paragraphs>48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BTEC NATIONAL IN BUSINESS Unit 2 Marketing  The Marketing Mix    The Other 3 Ps Physical Environment People Processes  </vt:lpstr>
      <vt:lpstr>Services</vt:lpstr>
      <vt:lpstr>Physical Environment</vt:lpstr>
      <vt:lpstr>People</vt:lpstr>
      <vt:lpstr>Processes</vt:lpstr>
      <vt:lpstr>Quick Discussion  Task 1</vt:lpstr>
      <vt:lpstr>What is good about these businesses?</vt:lpstr>
      <vt:lpstr>Building your Case Study answer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BTEC NATIONAL IN BUSINESS Unit 2 Marketing  The Marketing Mix    The Other 3 Ps Physical Environment People Processes</dc:title>
  <dc:creator>Ailsa W Waters</dc:creator>
  <cp:lastModifiedBy>Seonaid Botfield</cp:lastModifiedBy>
  <cp:revision>3</cp:revision>
  <dcterms:created xsi:type="dcterms:W3CDTF">2021-01-19T17:09:34Z</dcterms:created>
  <dcterms:modified xsi:type="dcterms:W3CDTF">2022-01-02T16:22:32Z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