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6"/>
  </p:notesMasterIdLst>
  <p:handoutMasterIdLst>
    <p:handoutMasterId r:id="rId27"/>
  </p:handoutMasterIdLst>
  <p:sldIdLst>
    <p:sldId id="291" r:id="rId5"/>
    <p:sldId id="257" r:id="rId6"/>
    <p:sldId id="292" r:id="rId7"/>
    <p:sldId id="279" r:id="rId8"/>
    <p:sldId id="302" r:id="rId9"/>
    <p:sldId id="286" r:id="rId10"/>
    <p:sldId id="283" r:id="rId11"/>
    <p:sldId id="293" r:id="rId12"/>
    <p:sldId id="296" r:id="rId13"/>
    <p:sldId id="295" r:id="rId14"/>
    <p:sldId id="298" r:id="rId15"/>
    <p:sldId id="294" r:id="rId16"/>
    <p:sldId id="299" r:id="rId17"/>
    <p:sldId id="300" r:id="rId18"/>
    <p:sldId id="301" r:id="rId19"/>
    <p:sldId id="275" r:id="rId20"/>
    <p:sldId id="276" r:id="rId21"/>
    <p:sldId id="277" r:id="rId22"/>
    <p:sldId id="280" r:id="rId23"/>
    <p:sldId id="278" r:id="rId24"/>
    <p:sldId id="284" r:id="rId2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7522" autoAdjust="0"/>
  </p:normalViewPr>
  <p:slideViewPr>
    <p:cSldViewPr>
      <p:cViewPr varScale="1">
        <p:scale>
          <a:sx n="82" d="100"/>
          <a:sy n="82" d="100"/>
        </p:scale>
        <p:origin x="105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FDBB09-4FD2-4FA2-AA04-0C841187442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CCC31F3-7383-460E-AB72-A1069E1E9BFF}">
      <dgm:prSet/>
      <dgm:spPr/>
      <dgm:t>
        <a:bodyPr/>
        <a:lstStyle/>
        <a:p>
          <a:r>
            <a:rPr lang="en-US" b="1" dirty="0">
              <a:solidFill>
                <a:schemeClr val="accent5">
                  <a:lumMod val="75000"/>
                </a:schemeClr>
              </a:solidFill>
            </a:rPr>
            <a:t>Attention</a:t>
          </a:r>
          <a:endParaRPr lang="en-US" dirty="0">
            <a:solidFill>
              <a:schemeClr val="accent5">
                <a:lumMod val="75000"/>
              </a:schemeClr>
            </a:solidFill>
          </a:endParaRPr>
        </a:p>
      </dgm:t>
    </dgm:pt>
    <dgm:pt modelId="{F356B9CE-0599-4E92-93C2-719C263019A7}" type="parTrans" cxnId="{74843162-BB7A-444A-9B1A-7FCFE2A69397}">
      <dgm:prSet/>
      <dgm:spPr/>
      <dgm:t>
        <a:bodyPr/>
        <a:lstStyle/>
        <a:p>
          <a:endParaRPr lang="en-US"/>
        </a:p>
      </dgm:t>
    </dgm:pt>
    <dgm:pt modelId="{2AB8C2F7-46B6-4D6C-85E2-431B8B0304F7}" type="sibTrans" cxnId="{74843162-BB7A-444A-9B1A-7FCFE2A69397}">
      <dgm:prSet/>
      <dgm:spPr/>
      <dgm:t>
        <a:bodyPr/>
        <a:lstStyle/>
        <a:p>
          <a:endParaRPr lang="en-US"/>
        </a:p>
      </dgm:t>
    </dgm:pt>
    <dgm:pt modelId="{D8CF8F91-9645-4678-8436-33B9E2C247E4}">
      <dgm:prSet/>
      <dgm:spPr/>
      <dgm:t>
        <a:bodyPr/>
        <a:lstStyle/>
        <a:p>
          <a:r>
            <a:rPr lang="en-US" b="1">
              <a:solidFill>
                <a:schemeClr val="accent5">
                  <a:lumMod val="75000"/>
                </a:schemeClr>
              </a:solidFill>
            </a:rPr>
            <a:t>Interest</a:t>
          </a:r>
          <a:endParaRPr lang="en-US">
            <a:solidFill>
              <a:schemeClr val="accent5">
                <a:lumMod val="75000"/>
              </a:schemeClr>
            </a:solidFill>
          </a:endParaRPr>
        </a:p>
      </dgm:t>
    </dgm:pt>
    <dgm:pt modelId="{120C2819-0051-4596-87A0-6E8CB91C8159}" type="parTrans" cxnId="{3E67E8E3-63C9-456B-A867-BCCC984FBA0A}">
      <dgm:prSet/>
      <dgm:spPr/>
      <dgm:t>
        <a:bodyPr/>
        <a:lstStyle/>
        <a:p>
          <a:endParaRPr lang="en-US"/>
        </a:p>
      </dgm:t>
    </dgm:pt>
    <dgm:pt modelId="{9AE2A3E8-E811-44C9-9F26-1882D3530710}" type="sibTrans" cxnId="{3E67E8E3-63C9-456B-A867-BCCC984FBA0A}">
      <dgm:prSet/>
      <dgm:spPr/>
      <dgm:t>
        <a:bodyPr/>
        <a:lstStyle/>
        <a:p>
          <a:endParaRPr lang="en-US"/>
        </a:p>
      </dgm:t>
    </dgm:pt>
    <dgm:pt modelId="{9E941A7D-415E-4A3F-A9C3-AEF5D6264161}">
      <dgm:prSet/>
      <dgm:spPr/>
      <dgm:t>
        <a:bodyPr/>
        <a:lstStyle/>
        <a:p>
          <a:r>
            <a:rPr lang="en-US" b="1">
              <a:solidFill>
                <a:schemeClr val="accent5">
                  <a:lumMod val="75000"/>
                </a:schemeClr>
              </a:solidFill>
            </a:rPr>
            <a:t>Desire</a:t>
          </a:r>
          <a:endParaRPr lang="en-US">
            <a:solidFill>
              <a:schemeClr val="accent5">
                <a:lumMod val="75000"/>
              </a:schemeClr>
            </a:solidFill>
          </a:endParaRPr>
        </a:p>
      </dgm:t>
    </dgm:pt>
    <dgm:pt modelId="{932A8748-FB62-4E57-A151-D541246FAEF1}" type="parTrans" cxnId="{938A3AB9-FB7E-4E78-895A-1B0D369684BF}">
      <dgm:prSet/>
      <dgm:spPr/>
      <dgm:t>
        <a:bodyPr/>
        <a:lstStyle/>
        <a:p>
          <a:endParaRPr lang="en-US"/>
        </a:p>
      </dgm:t>
    </dgm:pt>
    <dgm:pt modelId="{F3D9E162-B5B1-4318-B4F5-65E3A355932D}" type="sibTrans" cxnId="{938A3AB9-FB7E-4E78-895A-1B0D369684BF}">
      <dgm:prSet/>
      <dgm:spPr/>
      <dgm:t>
        <a:bodyPr/>
        <a:lstStyle/>
        <a:p>
          <a:endParaRPr lang="en-US"/>
        </a:p>
      </dgm:t>
    </dgm:pt>
    <dgm:pt modelId="{F3D35761-BA5B-4D11-8B8A-38644E27D721}">
      <dgm:prSet/>
      <dgm:spPr/>
      <dgm:t>
        <a:bodyPr/>
        <a:lstStyle/>
        <a:p>
          <a:r>
            <a:rPr lang="en-US" b="1" dirty="0">
              <a:solidFill>
                <a:schemeClr val="accent5">
                  <a:lumMod val="75000"/>
                </a:schemeClr>
              </a:solidFill>
            </a:rPr>
            <a:t>Action</a:t>
          </a:r>
          <a:endParaRPr lang="en-US" dirty="0">
            <a:solidFill>
              <a:schemeClr val="accent5">
                <a:lumMod val="75000"/>
              </a:schemeClr>
            </a:solidFill>
          </a:endParaRPr>
        </a:p>
      </dgm:t>
    </dgm:pt>
    <dgm:pt modelId="{BB2F9545-73A7-4140-85BA-43EF620B198F}" type="parTrans" cxnId="{F4A6E0AD-0160-4C49-A695-B467B2DE067A}">
      <dgm:prSet/>
      <dgm:spPr/>
      <dgm:t>
        <a:bodyPr/>
        <a:lstStyle/>
        <a:p>
          <a:endParaRPr lang="en-US"/>
        </a:p>
      </dgm:t>
    </dgm:pt>
    <dgm:pt modelId="{A34B1225-4C48-4BB7-B9DB-DF2F485D7125}" type="sibTrans" cxnId="{F4A6E0AD-0160-4C49-A695-B467B2DE067A}">
      <dgm:prSet/>
      <dgm:spPr/>
      <dgm:t>
        <a:bodyPr/>
        <a:lstStyle/>
        <a:p>
          <a:endParaRPr lang="en-US"/>
        </a:p>
      </dgm:t>
    </dgm:pt>
    <dgm:pt modelId="{02FDD067-A166-614A-8327-BC545C0EF496}" type="pres">
      <dgm:prSet presAssocID="{6BFDBB09-4FD2-4FA2-AA04-0C841187442D}" presName="vert0" presStyleCnt="0">
        <dgm:presLayoutVars>
          <dgm:dir/>
          <dgm:animOne val="branch"/>
          <dgm:animLvl val="lvl"/>
        </dgm:presLayoutVars>
      </dgm:prSet>
      <dgm:spPr/>
    </dgm:pt>
    <dgm:pt modelId="{82412100-9C61-B345-8B57-64746C023263}" type="pres">
      <dgm:prSet presAssocID="{3CCC31F3-7383-460E-AB72-A1069E1E9BFF}" presName="thickLine" presStyleLbl="alignNode1" presStyleIdx="0" presStyleCnt="4"/>
      <dgm:spPr/>
    </dgm:pt>
    <dgm:pt modelId="{149737CD-BDF3-7749-A1CB-5923A85B2C41}" type="pres">
      <dgm:prSet presAssocID="{3CCC31F3-7383-460E-AB72-A1069E1E9BFF}" presName="horz1" presStyleCnt="0"/>
      <dgm:spPr/>
    </dgm:pt>
    <dgm:pt modelId="{7DA76CDD-0465-694E-AD7F-84C27A4B5183}" type="pres">
      <dgm:prSet presAssocID="{3CCC31F3-7383-460E-AB72-A1069E1E9BFF}" presName="tx1" presStyleLbl="revTx" presStyleIdx="0" presStyleCnt="4"/>
      <dgm:spPr/>
    </dgm:pt>
    <dgm:pt modelId="{9AF6E67D-32FA-3747-A38A-5EFCACD1CE60}" type="pres">
      <dgm:prSet presAssocID="{3CCC31F3-7383-460E-AB72-A1069E1E9BFF}" presName="vert1" presStyleCnt="0"/>
      <dgm:spPr/>
    </dgm:pt>
    <dgm:pt modelId="{9266BE62-47DE-7946-900E-DF0E6207C089}" type="pres">
      <dgm:prSet presAssocID="{D8CF8F91-9645-4678-8436-33B9E2C247E4}" presName="thickLine" presStyleLbl="alignNode1" presStyleIdx="1" presStyleCnt="4"/>
      <dgm:spPr/>
    </dgm:pt>
    <dgm:pt modelId="{8E59B48A-100B-674C-9290-E050E6963924}" type="pres">
      <dgm:prSet presAssocID="{D8CF8F91-9645-4678-8436-33B9E2C247E4}" presName="horz1" presStyleCnt="0"/>
      <dgm:spPr/>
    </dgm:pt>
    <dgm:pt modelId="{06E98D05-111C-3945-A0FC-1F84FC5C223F}" type="pres">
      <dgm:prSet presAssocID="{D8CF8F91-9645-4678-8436-33B9E2C247E4}" presName="tx1" presStyleLbl="revTx" presStyleIdx="1" presStyleCnt="4"/>
      <dgm:spPr/>
    </dgm:pt>
    <dgm:pt modelId="{319DB328-6177-B644-BE2B-FF4BB473556E}" type="pres">
      <dgm:prSet presAssocID="{D8CF8F91-9645-4678-8436-33B9E2C247E4}" presName="vert1" presStyleCnt="0"/>
      <dgm:spPr/>
    </dgm:pt>
    <dgm:pt modelId="{FC5595B5-484A-5341-BC8A-D32EA7C79579}" type="pres">
      <dgm:prSet presAssocID="{9E941A7D-415E-4A3F-A9C3-AEF5D6264161}" presName="thickLine" presStyleLbl="alignNode1" presStyleIdx="2" presStyleCnt="4"/>
      <dgm:spPr/>
    </dgm:pt>
    <dgm:pt modelId="{6746F998-3DA9-D440-A235-E544DCC8CEBE}" type="pres">
      <dgm:prSet presAssocID="{9E941A7D-415E-4A3F-A9C3-AEF5D6264161}" presName="horz1" presStyleCnt="0"/>
      <dgm:spPr/>
    </dgm:pt>
    <dgm:pt modelId="{181E7B3D-EB52-9A49-BAA6-EE7BA0D1FC8A}" type="pres">
      <dgm:prSet presAssocID="{9E941A7D-415E-4A3F-A9C3-AEF5D6264161}" presName="tx1" presStyleLbl="revTx" presStyleIdx="2" presStyleCnt="4"/>
      <dgm:spPr/>
    </dgm:pt>
    <dgm:pt modelId="{349241D5-BE52-A743-A74E-73E66807EBD1}" type="pres">
      <dgm:prSet presAssocID="{9E941A7D-415E-4A3F-A9C3-AEF5D6264161}" presName="vert1" presStyleCnt="0"/>
      <dgm:spPr/>
    </dgm:pt>
    <dgm:pt modelId="{AE201D02-555E-294B-938B-94A9CF34F2AB}" type="pres">
      <dgm:prSet presAssocID="{F3D35761-BA5B-4D11-8B8A-38644E27D721}" presName="thickLine" presStyleLbl="alignNode1" presStyleIdx="3" presStyleCnt="4"/>
      <dgm:spPr/>
    </dgm:pt>
    <dgm:pt modelId="{AA4D6313-A81D-424F-B469-DB0E891C22CA}" type="pres">
      <dgm:prSet presAssocID="{F3D35761-BA5B-4D11-8B8A-38644E27D721}" presName="horz1" presStyleCnt="0"/>
      <dgm:spPr/>
    </dgm:pt>
    <dgm:pt modelId="{A15D9D5D-42FA-1B45-A468-60D966A93DDC}" type="pres">
      <dgm:prSet presAssocID="{F3D35761-BA5B-4D11-8B8A-38644E27D721}" presName="tx1" presStyleLbl="revTx" presStyleIdx="3" presStyleCnt="4"/>
      <dgm:spPr/>
    </dgm:pt>
    <dgm:pt modelId="{4A8EA9AB-7248-404E-8577-EFF92D3BF387}" type="pres">
      <dgm:prSet presAssocID="{F3D35761-BA5B-4D11-8B8A-38644E27D721}" presName="vert1" presStyleCnt="0"/>
      <dgm:spPr/>
    </dgm:pt>
  </dgm:ptLst>
  <dgm:cxnLst>
    <dgm:cxn modelId="{E4854403-997C-294D-9915-DFE5121C8BA6}" type="presOf" srcId="{F3D35761-BA5B-4D11-8B8A-38644E27D721}" destId="{A15D9D5D-42FA-1B45-A468-60D966A93DDC}" srcOrd="0" destOrd="0" presId="urn:microsoft.com/office/officeart/2008/layout/LinedList"/>
    <dgm:cxn modelId="{B9C2E61E-5C56-3E40-87C3-9DEBF20E3A3A}" type="presOf" srcId="{6BFDBB09-4FD2-4FA2-AA04-0C841187442D}" destId="{02FDD067-A166-614A-8327-BC545C0EF496}" srcOrd="0" destOrd="0" presId="urn:microsoft.com/office/officeart/2008/layout/LinedList"/>
    <dgm:cxn modelId="{74843162-BB7A-444A-9B1A-7FCFE2A69397}" srcId="{6BFDBB09-4FD2-4FA2-AA04-0C841187442D}" destId="{3CCC31F3-7383-460E-AB72-A1069E1E9BFF}" srcOrd="0" destOrd="0" parTransId="{F356B9CE-0599-4E92-93C2-719C263019A7}" sibTransId="{2AB8C2F7-46B6-4D6C-85E2-431B8B0304F7}"/>
    <dgm:cxn modelId="{C6E25547-7965-1F48-BF10-937BE1738C62}" type="presOf" srcId="{9E941A7D-415E-4A3F-A9C3-AEF5D6264161}" destId="{181E7B3D-EB52-9A49-BAA6-EE7BA0D1FC8A}" srcOrd="0" destOrd="0" presId="urn:microsoft.com/office/officeart/2008/layout/LinedList"/>
    <dgm:cxn modelId="{BCC87BA0-4CD9-144F-8048-8918B52DF9D9}" type="presOf" srcId="{D8CF8F91-9645-4678-8436-33B9E2C247E4}" destId="{06E98D05-111C-3945-A0FC-1F84FC5C223F}" srcOrd="0" destOrd="0" presId="urn:microsoft.com/office/officeart/2008/layout/LinedList"/>
    <dgm:cxn modelId="{9C08E8A2-E050-384B-B410-C3B280EB70F8}" type="presOf" srcId="{3CCC31F3-7383-460E-AB72-A1069E1E9BFF}" destId="{7DA76CDD-0465-694E-AD7F-84C27A4B5183}" srcOrd="0" destOrd="0" presId="urn:microsoft.com/office/officeart/2008/layout/LinedList"/>
    <dgm:cxn modelId="{F4A6E0AD-0160-4C49-A695-B467B2DE067A}" srcId="{6BFDBB09-4FD2-4FA2-AA04-0C841187442D}" destId="{F3D35761-BA5B-4D11-8B8A-38644E27D721}" srcOrd="3" destOrd="0" parTransId="{BB2F9545-73A7-4140-85BA-43EF620B198F}" sibTransId="{A34B1225-4C48-4BB7-B9DB-DF2F485D7125}"/>
    <dgm:cxn modelId="{938A3AB9-FB7E-4E78-895A-1B0D369684BF}" srcId="{6BFDBB09-4FD2-4FA2-AA04-0C841187442D}" destId="{9E941A7D-415E-4A3F-A9C3-AEF5D6264161}" srcOrd="2" destOrd="0" parTransId="{932A8748-FB62-4E57-A151-D541246FAEF1}" sibTransId="{F3D9E162-B5B1-4318-B4F5-65E3A355932D}"/>
    <dgm:cxn modelId="{3E67E8E3-63C9-456B-A867-BCCC984FBA0A}" srcId="{6BFDBB09-4FD2-4FA2-AA04-0C841187442D}" destId="{D8CF8F91-9645-4678-8436-33B9E2C247E4}" srcOrd="1" destOrd="0" parTransId="{120C2819-0051-4596-87A0-6E8CB91C8159}" sibTransId="{9AE2A3E8-E811-44C9-9F26-1882D3530710}"/>
    <dgm:cxn modelId="{BF5ECC50-F757-4E4D-95B5-B1557A373583}" type="presParOf" srcId="{02FDD067-A166-614A-8327-BC545C0EF496}" destId="{82412100-9C61-B345-8B57-64746C023263}" srcOrd="0" destOrd="0" presId="urn:microsoft.com/office/officeart/2008/layout/LinedList"/>
    <dgm:cxn modelId="{57343AD0-0C18-F04C-B979-8A4895158EA4}" type="presParOf" srcId="{02FDD067-A166-614A-8327-BC545C0EF496}" destId="{149737CD-BDF3-7749-A1CB-5923A85B2C41}" srcOrd="1" destOrd="0" presId="urn:microsoft.com/office/officeart/2008/layout/LinedList"/>
    <dgm:cxn modelId="{27C21E5A-56DE-D447-A98E-E5B7A2899993}" type="presParOf" srcId="{149737CD-BDF3-7749-A1CB-5923A85B2C41}" destId="{7DA76CDD-0465-694E-AD7F-84C27A4B5183}" srcOrd="0" destOrd="0" presId="urn:microsoft.com/office/officeart/2008/layout/LinedList"/>
    <dgm:cxn modelId="{E0BA3FAF-28C0-2049-8162-AB23E0590841}" type="presParOf" srcId="{149737CD-BDF3-7749-A1CB-5923A85B2C41}" destId="{9AF6E67D-32FA-3747-A38A-5EFCACD1CE60}" srcOrd="1" destOrd="0" presId="urn:microsoft.com/office/officeart/2008/layout/LinedList"/>
    <dgm:cxn modelId="{82B97288-0871-864C-AC0B-70D8345CC956}" type="presParOf" srcId="{02FDD067-A166-614A-8327-BC545C0EF496}" destId="{9266BE62-47DE-7946-900E-DF0E6207C089}" srcOrd="2" destOrd="0" presId="urn:microsoft.com/office/officeart/2008/layout/LinedList"/>
    <dgm:cxn modelId="{927F03B0-BFF1-B24C-9283-E1811F308AC0}" type="presParOf" srcId="{02FDD067-A166-614A-8327-BC545C0EF496}" destId="{8E59B48A-100B-674C-9290-E050E6963924}" srcOrd="3" destOrd="0" presId="urn:microsoft.com/office/officeart/2008/layout/LinedList"/>
    <dgm:cxn modelId="{16CA6112-8B63-5141-AA73-003278A6857A}" type="presParOf" srcId="{8E59B48A-100B-674C-9290-E050E6963924}" destId="{06E98D05-111C-3945-A0FC-1F84FC5C223F}" srcOrd="0" destOrd="0" presId="urn:microsoft.com/office/officeart/2008/layout/LinedList"/>
    <dgm:cxn modelId="{10C9BA74-1F07-9C4E-9962-515E1E1B63C4}" type="presParOf" srcId="{8E59B48A-100B-674C-9290-E050E6963924}" destId="{319DB328-6177-B644-BE2B-FF4BB473556E}" srcOrd="1" destOrd="0" presId="urn:microsoft.com/office/officeart/2008/layout/LinedList"/>
    <dgm:cxn modelId="{7A468EBB-B723-9E4E-85C5-08C71862789C}" type="presParOf" srcId="{02FDD067-A166-614A-8327-BC545C0EF496}" destId="{FC5595B5-484A-5341-BC8A-D32EA7C79579}" srcOrd="4" destOrd="0" presId="urn:microsoft.com/office/officeart/2008/layout/LinedList"/>
    <dgm:cxn modelId="{0BA2C97A-58B1-BD4B-8BF9-6B6FA2C1667D}" type="presParOf" srcId="{02FDD067-A166-614A-8327-BC545C0EF496}" destId="{6746F998-3DA9-D440-A235-E544DCC8CEBE}" srcOrd="5" destOrd="0" presId="urn:microsoft.com/office/officeart/2008/layout/LinedList"/>
    <dgm:cxn modelId="{250BD66D-D69A-0244-A455-9CBB06D8EBF1}" type="presParOf" srcId="{6746F998-3DA9-D440-A235-E544DCC8CEBE}" destId="{181E7B3D-EB52-9A49-BAA6-EE7BA0D1FC8A}" srcOrd="0" destOrd="0" presId="urn:microsoft.com/office/officeart/2008/layout/LinedList"/>
    <dgm:cxn modelId="{969FD3FD-5559-CE4F-B828-44D4C526F2DD}" type="presParOf" srcId="{6746F998-3DA9-D440-A235-E544DCC8CEBE}" destId="{349241D5-BE52-A743-A74E-73E66807EBD1}" srcOrd="1" destOrd="0" presId="urn:microsoft.com/office/officeart/2008/layout/LinedList"/>
    <dgm:cxn modelId="{E32AE184-8640-224C-8C15-BC66DE416B87}" type="presParOf" srcId="{02FDD067-A166-614A-8327-BC545C0EF496}" destId="{AE201D02-555E-294B-938B-94A9CF34F2AB}" srcOrd="6" destOrd="0" presId="urn:microsoft.com/office/officeart/2008/layout/LinedList"/>
    <dgm:cxn modelId="{D459728F-25CD-C448-B228-8EDE16105821}" type="presParOf" srcId="{02FDD067-A166-614A-8327-BC545C0EF496}" destId="{AA4D6313-A81D-424F-B469-DB0E891C22CA}" srcOrd="7" destOrd="0" presId="urn:microsoft.com/office/officeart/2008/layout/LinedList"/>
    <dgm:cxn modelId="{C55376B3-5773-2847-97ED-F26631593EEB}" type="presParOf" srcId="{AA4D6313-A81D-424F-B469-DB0E891C22CA}" destId="{A15D9D5D-42FA-1B45-A468-60D966A93DDC}" srcOrd="0" destOrd="0" presId="urn:microsoft.com/office/officeart/2008/layout/LinedList"/>
    <dgm:cxn modelId="{D6D6D00F-2DD5-FD4E-9CDB-E3951FD17A54}" type="presParOf" srcId="{AA4D6313-A81D-424F-B469-DB0E891C22CA}" destId="{4A8EA9AB-7248-404E-8577-EFF92D3BF3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B3011A-7DFB-4341-B3B8-C606368624C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944587B-2EE4-4E9E-8A25-E9C33BC5E5F7}">
      <dgm:prSet/>
      <dgm:spPr/>
      <dgm:t>
        <a:bodyPr/>
        <a:lstStyle/>
        <a:p>
          <a:r>
            <a:rPr lang="en-GB" b="1">
              <a:latin typeface="+mj-lt"/>
            </a:rPr>
            <a:t>brand awareness</a:t>
          </a:r>
          <a:endParaRPr lang="en-US" b="1">
            <a:latin typeface="+mj-lt"/>
          </a:endParaRPr>
        </a:p>
      </dgm:t>
    </dgm:pt>
    <dgm:pt modelId="{BFB95CB2-262B-4758-B33C-195CAF03B71D}" type="parTrans" cxnId="{5E9FFF1B-1559-4E63-9528-A41EF37AD752}">
      <dgm:prSet/>
      <dgm:spPr/>
      <dgm:t>
        <a:bodyPr/>
        <a:lstStyle/>
        <a:p>
          <a:endParaRPr lang="en-US"/>
        </a:p>
      </dgm:t>
    </dgm:pt>
    <dgm:pt modelId="{63AA41EE-AC5C-4D7D-998C-94AFCEEA807B}" type="sibTrans" cxnId="{5E9FFF1B-1559-4E63-9528-A41EF37AD752}">
      <dgm:prSet/>
      <dgm:spPr/>
      <dgm:t>
        <a:bodyPr/>
        <a:lstStyle/>
        <a:p>
          <a:endParaRPr lang="en-US"/>
        </a:p>
      </dgm:t>
    </dgm:pt>
    <dgm:pt modelId="{D96AC31D-C604-4BB5-B239-43AFC580E122}">
      <dgm:prSet/>
      <dgm:spPr/>
      <dgm:t>
        <a:bodyPr/>
        <a:lstStyle/>
        <a:p>
          <a:r>
            <a:rPr lang="en-GB" b="1">
              <a:latin typeface="+mj-lt"/>
            </a:rPr>
            <a:t>lead generation or conversion </a:t>
          </a:r>
          <a:endParaRPr lang="en-US" b="1">
            <a:latin typeface="+mj-lt"/>
          </a:endParaRPr>
        </a:p>
      </dgm:t>
    </dgm:pt>
    <dgm:pt modelId="{2735EA3E-2461-4860-A0CE-373A952D19AE}" type="parTrans" cxnId="{D3D30356-AD59-4EC8-A99E-29643F525EEF}">
      <dgm:prSet/>
      <dgm:spPr/>
      <dgm:t>
        <a:bodyPr/>
        <a:lstStyle/>
        <a:p>
          <a:endParaRPr lang="en-US"/>
        </a:p>
      </dgm:t>
    </dgm:pt>
    <dgm:pt modelId="{171E13F9-C650-4222-936C-A06ED691FDD0}" type="sibTrans" cxnId="{D3D30356-AD59-4EC8-A99E-29643F525EEF}">
      <dgm:prSet/>
      <dgm:spPr/>
      <dgm:t>
        <a:bodyPr/>
        <a:lstStyle/>
        <a:p>
          <a:endParaRPr lang="en-US"/>
        </a:p>
      </dgm:t>
    </dgm:pt>
    <dgm:pt modelId="{FAFF97BD-E117-49CE-BA26-114FB486265E}">
      <dgm:prSet/>
      <dgm:spPr/>
      <dgm:t>
        <a:bodyPr/>
        <a:lstStyle/>
        <a:p>
          <a:r>
            <a:rPr lang="en-GB" b="1">
              <a:latin typeface="+mj-lt"/>
            </a:rPr>
            <a:t>loyalty </a:t>
          </a:r>
          <a:endParaRPr lang="en-US" b="1">
            <a:latin typeface="+mj-lt"/>
          </a:endParaRPr>
        </a:p>
      </dgm:t>
    </dgm:pt>
    <dgm:pt modelId="{C27BD7C1-2E14-4383-834F-722CB3D5553A}" type="parTrans" cxnId="{79D30EA9-F483-4F97-BDBE-B8BE06ABBD80}">
      <dgm:prSet/>
      <dgm:spPr/>
      <dgm:t>
        <a:bodyPr/>
        <a:lstStyle/>
        <a:p>
          <a:endParaRPr lang="en-US"/>
        </a:p>
      </dgm:t>
    </dgm:pt>
    <dgm:pt modelId="{FD6580BB-B72C-4C89-8E37-7AAEEA960E18}" type="sibTrans" cxnId="{79D30EA9-F483-4F97-BDBE-B8BE06ABBD80}">
      <dgm:prSet/>
      <dgm:spPr/>
      <dgm:t>
        <a:bodyPr/>
        <a:lstStyle/>
        <a:p>
          <a:endParaRPr lang="en-US"/>
        </a:p>
      </dgm:t>
    </dgm:pt>
    <dgm:pt modelId="{8AAEE07A-99E9-4840-A9B2-63D6D39D0E88}">
      <dgm:prSet/>
      <dgm:spPr/>
      <dgm:t>
        <a:bodyPr/>
        <a:lstStyle/>
        <a:p>
          <a:r>
            <a:rPr lang="en-GB" b="1">
              <a:latin typeface="+mj-lt"/>
            </a:rPr>
            <a:t>Is the message clear or cluttered? </a:t>
          </a:r>
          <a:endParaRPr lang="en-US" b="1">
            <a:latin typeface="+mj-lt"/>
          </a:endParaRPr>
        </a:p>
      </dgm:t>
    </dgm:pt>
    <dgm:pt modelId="{A713D2E8-313D-4F1C-AE19-962D46345689}" type="parTrans" cxnId="{7154D5CA-B455-476E-A605-2D2A708B2EB5}">
      <dgm:prSet/>
      <dgm:spPr/>
      <dgm:t>
        <a:bodyPr/>
        <a:lstStyle/>
        <a:p>
          <a:endParaRPr lang="en-US"/>
        </a:p>
      </dgm:t>
    </dgm:pt>
    <dgm:pt modelId="{92901F5C-6F6B-4AB6-8C5E-5B4C469308D1}" type="sibTrans" cxnId="{7154D5CA-B455-476E-A605-2D2A708B2EB5}">
      <dgm:prSet/>
      <dgm:spPr/>
      <dgm:t>
        <a:bodyPr/>
        <a:lstStyle/>
        <a:p>
          <a:endParaRPr lang="en-US"/>
        </a:p>
      </dgm:t>
    </dgm:pt>
    <dgm:pt modelId="{933F3877-1B6E-441D-B447-5007BC56C19C}">
      <dgm:prSet/>
      <dgm:spPr/>
      <dgm:t>
        <a:bodyPr/>
        <a:lstStyle/>
        <a:p>
          <a:r>
            <a:rPr lang="en-GB" b="1">
              <a:latin typeface="+mj-lt"/>
            </a:rPr>
            <a:t>Creative and/or memorable? </a:t>
          </a:r>
          <a:endParaRPr lang="en-US" b="1">
            <a:latin typeface="+mj-lt"/>
          </a:endParaRPr>
        </a:p>
      </dgm:t>
    </dgm:pt>
    <dgm:pt modelId="{8CADB94E-EDD8-44B3-B13B-F7FDF94A40A0}" type="parTrans" cxnId="{53153C9E-0820-4C85-8507-45451F1D4B11}">
      <dgm:prSet/>
      <dgm:spPr/>
      <dgm:t>
        <a:bodyPr/>
        <a:lstStyle/>
        <a:p>
          <a:endParaRPr lang="en-US"/>
        </a:p>
      </dgm:t>
    </dgm:pt>
    <dgm:pt modelId="{1C9B23CC-2524-44A8-95E9-F619A0E61D47}" type="sibTrans" cxnId="{53153C9E-0820-4C85-8507-45451F1D4B11}">
      <dgm:prSet/>
      <dgm:spPr/>
      <dgm:t>
        <a:bodyPr/>
        <a:lstStyle/>
        <a:p>
          <a:endParaRPr lang="en-US"/>
        </a:p>
      </dgm:t>
    </dgm:pt>
    <dgm:pt modelId="{EB09BB89-192E-44D0-B4EB-7591E8BD7571}">
      <dgm:prSet/>
      <dgm:spPr/>
      <dgm:t>
        <a:bodyPr/>
        <a:lstStyle/>
        <a:p>
          <a:r>
            <a:rPr lang="en-GB" b="1">
              <a:latin typeface="+mj-lt"/>
            </a:rPr>
            <a:t>How can the selection of an appropriate marketing mix make a product successful?</a:t>
          </a:r>
          <a:endParaRPr lang="en-US" b="1">
            <a:latin typeface="+mj-lt"/>
          </a:endParaRPr>
        </a:p>
      </dgm:t>
    </dgm:pt>
    <dgm:pt modelId="{B25EFB6E-9939-406B-AB7E-15FE9ACBEDF1}" type="parTrans" cxnId="{BE6793C8-34D5-4F1B-80F9-11D2B90844E0}">
      <dgm:prSet/>
      <dgm:spPr/>
      <dgm:t>
        <a:bodyPr/>
        <a:lstStyle/>
        <a:p>
          <a:endParaRPr lang="en-US"/>
        </a:p>
      </dgm:t>
    </dgm:pt>
    <dgm:pt modelId="{DC7B4488-888B-4324-85C2-8EEED309FB13}" type="sibTrans" cxnId="{BE6793C8-34D5-4F1B-80F9-11D2B90844E0}">
      <dgm:prSet/>
      <dgm:spPr/>
      <dgm:t>
        <a:bodyPr/>
        <a:lstStyle/>
        <a:p>
          <a:endParaRPr lang="en-US"/>
        </a:p>
      </dgm:t>
    </dgm:pt>
    <dgm:pt modelId="{29AC398B-43CA-4E3C-ACFC-CC43F7B266F2}" type="pres">
      <dgm:prSet presAssocID="{83B3011A-7DFB-4341-B3B8-C606368624C2}" presName="diagram" presStyleCnt="0">
        <dgm:presLayoutVars>
          <dgm:dir/>
          <dgm:resizeHandles val="exact"/>
        </dgm:presLayoutVars>
      </dgm:prSet>
      <dgm:spPr/>
    </dgm:pt>
    <dgm:pt modelId="{8FDF702B-184B-44D6-A769-CE538C3D059D}" type="pres">
      <dgm:prSet presAssocID="{B944587B-2EE4-4E9E-8A25-E9C33BC5E5F7}" presName="node" presStyleLbl="node1" presStyleIdx="0" presStyleCnt="6">
        <dgm:presLayoutVars>
          <dgm:bulletEnabled val="1"/>
        </dgm:presLayoutVars>
      </dgm:prSet>
      <dgm:spPr/>
    </dgm:pt>
    <dgm:pt modelId="{F9FB8D39-D479-45F1-BC3E-2A60016A60BA}" type="pres">
      <dgm:prSet presAssocID="{63AA41EE-AC5C-4D7D-998C-94AFCEEA807B}" presName="sibTrans" presStyleCnt="0"/>
      <dgm:spPr/>
    </dgm:pt>
    <dgm:pt modelId="{2FB4C1DA-72B3-4938-8C8C-393344B391A6}" type="pres">
      <dgm:prSet presAssocID="{D96AC31D-C604-4BB5-B239-43AFC580E122}" presName="node" presStyleLbl="node1" presStyleIdx="1" presStyleCnt="6">
        <dgm:presLayoutVars>
          <dgm:bulletEnabled val="1"/>
        </dgm:presLayoutVars>
      </dgm:prSet>
      <dgm:spPr/>
    </dgm:pt>
    <dgm:pt modelId="{5A5B23C7-968E-4B6A-B081-CB458223AD9C}" type="pres">
      <dgm:prSet presAssocID="{171E13F9-C650-4222-936C-A06ED691FDD0}" presName="sibTrans" presStyleCnt="0"/>
      <dgm:spPr/>
    </dgm:pt>
    <dgm:pt modelId="{B0E478C3-3929-4599-93D6-7902A791524F}" type="pres">
      <dgm:prSet presAssocID="{FAFF97BD-E117-49CE-BA26-114FB486265E}" presName="node" presStyleLbl="node1" presStyleIdx="2" presStyleCnt="6">
        <dgm:presLayoutVars>
          <dgm:bulletEnabled val="1"/>
        </dgm:presLayoutVars>
      </dgm:prSet>
      <dgm:spPr/>
    </dgm:pt>
    <dgm:pt modelId="{69E5AEA2-D0BB-4E4A-ACF0-0860291463DA}" type="pres">
      <dgm:prSet presAssocID="{FD6580BB-B72C-4C89-8E37-7AAEEA960E18}" presName="sibTrans" presStyleCnt="0"/>
      <dgm:spPr/>
    </dgm:pt>
    <dgm:pt modelId="{7AD3400C-25DF-4C7C-8574-AF49FB90CA58}" type="pres">
      <dgm:prSet presAssocID="{8AAEE07A-99E9-4840-A9B2-63D6D39D0E88}" presName="node" presStyleLbl="node1" presStyleIdx="3" presStyleCnt="6">
        <dgm:presLayoutVars>
          <dgm:bulletEnabled val="1"/>
        </dgm:presLayoutVars>
      </dgm:prSet>
      <dgm:spPr/>
    </dgm:pt>
    <dgm:pt modelId="{CD1E7E81-C1FE-45C4-AB4B-5231DDFCD0F1}" type="pres">
      <dgm:prSet presAssocID="{92901F5C-6F6B-4AB6-8C5E-5B4C469308D1}" presName="sibTrans" presStyleCnt="0"/>
      <dgm:spPr/>
    </dgm:pt>
    <dgm:pt modelId="{D6EC760F-9707-4589-A34B-D9C06B222231}" type="pres">
      <dgm:prSet presAssocID="{933F3877-1B6E-441D-B447-5007BC56C19C}" presName="node" presStyleLbl="node1" presStyleIdx="4" presStyleCnt="6">
        <dgm:presLayoutVars>
          <dgm:bulletEnabled val="1"/>
        </dgm:presLayoutVars>
      </dgm:prSet>
      <dgm:spPr/>
    </dgm:pt>
    <dgm:pt modelId="{AF7A48C2-95E2-4881-B673-AA7232FB05FB}" type="pres">
      <dgm:prSet presAssocID="{1C9B23CC-2524-44A8-95E9-F619A0E61D47}" presName="sibTrans" presStyleCnt="0"/>
      <dgm:spPr/>
    </dgm:pt>
    <dgm:pt modelId="{1033EBA8-BEE9-4464-8A91-C2295ED21138}" type="pres">
      <dgm:prSet presAssocID="{EB09BB89-192E-44D0-B4EB-7591E8BD7571}" presName="node" presStyleLbl="node1" presStyleIdx="5" presStyleCnt="6">
        <dgm:presLayoutVars>
          <dgm:bulletEnabled val="1"/>
        </dgm:presLayoutVars>
      </dgm:prSet>
      <dgm:spPr/>
    </dgm:pt>
  </dgm:ptLst>
  <dgm:cxnLst>
    <dgm:cxn modelId="{A311BF0E-C2D6-4EC9-8613-8DB4AFF38CCF}" type="presOf" srcId="{EB09BB89-192E-44D0-B4EB-7591E8BD7571}" destId="{1033EBA8-BEE9-4464-8A91-C2295ED21138}" srcOrd="0" destOrd="0" presId="urn:microsoft.com/office/officeart/2005/8/layout/default"/>
    <dgm:cxn modelId="{5E9FFF1B-1559-4E63-9528-A41EF37AD752}" srcId="{83B3011A-7DFB-4341-B3B8-C606368624C2}" destId="{B944587B-2EE4-4E9E-8A25-E9C33BC5E5F7}" srcOrd="0" destOrd="0" parTransId="{BFB95CB2-262B-4758-B33C-195CAF03B71D}" sibTransId="{63AA41EE-AC5C-4D7D-998C-94AFCEEA807B}"/>
    <dgm:cxn modelId="{5328E21D-43F4-4883-A804-9F30EB42E4B4}" type="presOf" srcId="{933F3877-1B6E-441D-B447-5007BC56C19C}" destId="{D6EC760F-9707-4589-A34B-D9C06B222231}" srcOrd="0" destOrd="0" presId="urn:microsoft.com/office/officeart/2005/8/layout/default"/>
    <dgm:cxn modelId="{7C5D401E-0664-4FFF-91AC-A67DA8CB3C6C}" type="presOf" srcId="{B944587B-2EE4-4E9E-8A25-E9C33BC5E5F7}" destId="{8FDF702B-184B-44D6-A769-CE538C3D059D}" srcOrd="0" destOrd="0" presId="urn:microsoft.com/office/officeart/2005/8/layout/default"/>
    <dgm:cxn modelId="{ABF9393F-352B-4304-B6EB-9A0AA888D240}" type="presOf" srcId="{FAFF97BD-E117-49CE-BA26-114FB486265E}" destId="{B0E478C3-3929-4599-93D6-7902A791524F}" srcOrd="0" destOrd="0" presId="urn:microsoft.com/office/officeart/2005/8/layout/default"/>
    <dgm:cxn modelId="{FA8E8465-C7C7-4165-A8C9-791798AF162D}" type="presOf" srcId="{8AAEE07A-99E9-4840-A9B2-63D6D39D0E88}" destId="{7AD3400C-25DF-4C7C-8574-AF49FB90CA58}" srcOrd="0" destOrd="0" presId="urn:microsoft.com/office/officeart/2005/8/layout/default"/>
    <dgm:cxn modelId="{D3D30356-AD59-4EC8-A99E-29643F525EEF}" srcId="{83B3011A-7DFB-4341-B3B8-C606368624C2}" destId="{D96AC31D-C604-4BB5-B239-43AFC580E122}" srcOrd="1" destOrd="0" parTransId="{2735EA3E-2461-4860-A0CE-373A952D19AE}" sibTransId="{171E13F9-C650-4222-936C-A06ED691FDD0}"/>
    <dgm:cxn modelId="{53153C9E-0820-4C85-8507-45451F1D4B11}" srcId="{83B3011A-7DFB-4341-B3B8-C606368624C2}" destId="{933F3877-1B6E-441D-B447-5007BC56C19C}" srcOrd="4" destOrd="0" parTransId="{8CADB94E-EDD8-44B3-B13B-F7FDF94A40A0}" sibTransId="{1C9B23CC-2524-44A8-95E9-F619A0E61D47}"/>
    <dgm:cxn modelId="{79D30EA9-F483-4F97-BDBE-B8BE06ABBD80}" srcId="{83B3011A-7DFB-4341-B3B8-C606368624C2}" destId="{FAFF97BD-E117-49CE-BA26-114FB486265E}" srcOrd="2" destOrd="0" parTransId="{C27BD7C1-2E14-4383-834F-722CB3D5553A}" sibTransId="{FD6580BB-B72C-4C89-8E37-7AAEEA960E18}"/>
    <dgm:cxn modelId="{C2C465C7-CB47-4138-B6D6-370538EBE8B1}" type="presOf" srcId="{D96AC31D-C604-4BB5-B239-43AFC580E122}" destId="{2FB4C1DA-72B3-4938-8C8C-393344B391A6}" srcOrd="0" destOrd="0" presId="urn:microsoft.com/office/officeart/2005/8/layout/default"/>
    <dgm:cxn modelId="{BE6793C8-34D5-4F1B-80F9-11D2B90844E0}" srcId="{83B3011A-7DFB-4341-B3B8-C606368624C2}" destId="{EB09BB89-192E-44D0-B4EB-7591E8BD7571}" srcOrd="5" destOrd="0" parTransId="{B25EFB6E-9939-406B-AB7E-15FE9ACBEDF1}" sibTransId="{DC7B4488-888B-4324-85C2-8EEED309FB13}"/>
    <dgm:cxn modelId="{7154D5CA-B455-476E-A605-2D2A708B2EB5}" srcId="{83B3011A-7DFB-4341-B3B8-C606368624C2}" destId="{8AAEE07A-99E9-4840-A9B2-63D6D39D0E88}" srcOrd="3" destOrd="0" parTransId="{A713D2E8-313D-4F1C-AE19-962D46345689}" sibTransId="{92901F5C-6F6B-4AB6-8C5E-5B4C469308D1}"/>
    <dgm:cxn modelId="{D31B44E9-E27D-415A-AB7F-8FA549AD6032}" type="presOf" srcId="{83B3011A-7DFB-4341-B3B8-C606368624C2}" destId="{29AC398B-43CA-4E3C-ACFC-CC43F7B266F2}" srcOrd="0" destOrd="0" presId="urn:microsoft.com/office/officeart/2005/8/layout/default"/>
    <dgm:cxn modelId="{0B1EEAA4-951D-4803-9CDA-1C96797367CC}" type="presParOf" srcId="{29AC398B-43CA-4E3C-ACFC-CC43F7B266F2}" destId="{8FDF702B-184B-44D6-A769-CE538C3D059D}" srcOrd="0" destOrd="0" presId="urn:microsoft.com/office/officeart/2005/8/layout/default"/>
    <dgm:cxn modelId="{4F9A2F1B-C032-420E-AD6E-3AE1E994C1C5}" type="presParOf" srcId="{29AC398B-43CA-4E3C-ACFC-CC43F7B266F2}" destId="{F9FB8D39-D479-45F1-BC3E-2A60016A60BA}" srcOrd="1" destOrd="0" presId="urn:microsoft.com/office/officeart/2005/8/layout/default"/>
    <dgm:cxn modelId="{E528CF00-255D-438F-82D2-BDDB521B7103}" type="presParOf" srcId="{29AC398B-43CA-4E3C-ACFC-CC43F7B266F2}" destId="{2FB4C1DA-72B3-4938-8C8C-393344B391A6}" srcOrd="2" destOrd="0" presId="urn:microsoft.com/office/officeart/2005/8/layout/default"/>
    <dgm:cxn modelId="{E88FE351-8D35-4E46-BE93-CE9002B1C7C1}" type="presParOf" srcId="{29AC398B-43CA-4E3C-ACFC-CC43F7B266F2}" destId="{5A5B23C7-968E-4B6A-B081-CB458223AD9C}" srcOrd="3" destOrd="0" presId="urn:microsoft.com/office/officeart/2005/8/layout/default"/>
    <dgm:cxn modelId="{EE877EC3-CB5E-413A-9C67-A84E97B666E8}" type="presParOf" srcId="{29AC398B-43CA-4E3C-ACFC-CC43F7B266F2}" destId="{B0E478C3-3929-4599-93D6-7902A791524F}" srcOrd="4" destOrd="0" presId="urn:microsoft.com/office/officeart/2005/8/layout/default"/>
    <dgm:cxn modelId="{41124EAA-7192-46F0-B41C-E8632DDDCF9D}" type="presParOf" srcId="{29AC398B-43CA-4E3C-ACFC-CC43F7B266F2}" destId="{69E5AEA2-D0BB-4E4A-ACF0-0860291463DA}" srcOrd="5" destOrd="0" presId="urn:microsoft.com/office/officeart/2005/8/layout/default"/>
    <dgm:cxn modelId="{7A15FCB1-0EE7-43A6-AFD1-64F152AB6206}" type="presParOf" srcId="{29AC398B-43CA-4E3C-ACFC-CC43F7B266F2}" destId="{7AD3400C-25DF-4C7C-8574-AF49FB90CA58}" srcOrd="6" destOrd="0" presId="urn:microsoft.com/office/officeart/2005/8/layout/default"/>
    <dgm:cxn modelId="{12971ED1-220D-46CF-8F48-BF9D4FA20969}" type="presParOf" srcId="{29AC398B-43CA-4E3C-ACFC-CC43F7B266F2}" destId="{CD1E7E81-C1FE-45C4-AB4B-5231DDFCD0F1}" srcOrd="7" destOrd="0" presId="urn:microsoft.com/office/officeart/2005/8/layout/default"/>
    <dgm:cxn modelId="{181181AC-1073-4C76-BE7A-39764687068D}" type="presParOf" srcId="{29AC398B-43CA-4E3C-ACFC-CC43F7B266F2}" destId="{D6EC760F-9707-4589-A34B-D9C06B222231}" srcOrd="8" destOrd="0" presId="urn:microsoft.com/office/officeart/2005/8/layout/default"/>
    <dgm:cxn modelId="{36FD036C-EA87-4D70-B392-30A434CA1D3B}" type="presParOf" srcId="{29AC398B-43CA-4E3C-ACFC-CC43F7B266F2}" destId="{AF7A48C2-95E2-4881-B673-AA7232FB05FB}" srcOrd="9" destOrd="0" presId="urn:microsoft.com/office/officeart/2005/8/layout/default"/>
    <dgm:cxn modelId="{247A7D69-B490-4B47-BA75-62F1BE4AD732}" type="presParOf" srcId="{29AC398B-43CA-4E3C-ACFC-CC43F7B266F2}" destId="{1033EBA8-BEE9-4464-8A91-C2295ED2113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12100-9C61-B345-8B57-64746C023263}">
      <dsp:nvSpPr>
        <dsp:cNvPr id="0" name=""/>
        <dsp:cNvSpPr/>
      </dsp:nvSpPr>
      <dsp:spPr>
        <a:xfrm>
          <a:off x="0" y="0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76CDD-0465-694E-AD7F-84C27A4B5183}">
      <dsp:nvSpPr>
        <dsp:cNvPr id="0" name=""/>
        <dsp:cNvSpPr/>
      </dsp:nvSpPr>
      <dsp:spPr>
        <a:xfrm>
          <a:off x="0" y="0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 dirty="0">
              <a:solidFill>
                <a:schemeClr val="accent5">
                  <a:lumMod val="75000"/>
                </a:schemeClr>
              </a:solidFill>
            </a:rPr>
            <a:t>Attention</a:t>
          </a:r>
          <a:endParaRPr lang="en-US" sz="63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0" y="0"/>
        <a:ext cx="4697730" cy="1376171"/>
      </dsp:txXfrm>
    </dsp:sp>
    <dsp:sp modelId="{9266BE62-47DE-7946-900E-DF0E6207C089}">
      <dsp:nvSpPr>
        <dsp:cNvPr id="0" name=""/>
        <dsp:cNvSpPr/>
      </dsp:nvSpPr>
      <dsp:spPr>
        <a:xfrm>
          <a:off x="0" y="1376171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98D05-111C-3945-A0FC-1F84FC5C223F}">
      <dsp:nvSpPr>
        <dsp:cNvPr id="0" name=""/>
        <dsp:cNvSpPr/>
      </dsp:nvSpPr>
      <dsp:spPr>
        <a:xfrm>
          <a:off x="0" y="1376171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>
              <a:solidFill>
                <a:schemeClr val="accent5">
                  <a:lumMod val="75000"/>
                </a:schemeClr>
              </a:solidFill>
            </a:rPr>
            <a:t>Interest</a:t>
          </a:r>
          <a:endParaRPr lang="en-US" sz="6300" kern="1200">
            <a:solidFill>
              <a:schemeClr val="accent5">
                <a:lumMod val="75000"/>
              </a:schemeClr>
            </a:solidFill>
          </a:endParaRPr>
        </a:p>
      </dsp:txBody>
      <dsp:txXfrm>
        <a:off x="0" y="1376171"/>
        <a:ext cx="4697730" cy="1376171"/>
      </dsp:txXfrm>
    </dsp:sp>
    <dsp:sp modelId="{FC5595B5-484A-5341-BC8A-D32EA7C79579}">
      <dsp:nvSpPr>
        <dsp:cNvPr id="0" name=""/>
        <dsp:cNvSpPr/>
      </dsp:nvSpPr>
      <dsp:spPr>
        <a:xfrm>
          <a:off x="0" y="2752343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1E7B3D-EB52-9A49-BAA6-EE7BA0D1FC8A}">
      <dsp:nvSpPr>
        <dsp:cNvPr id="0" name=""/>
        <dsp:cNvSpPr/>
      </dsp:nvSpPr>
      <dsp:spPr>
        <a:xfrm>
          <a:off x="0" y="2752343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>
              <a:solidFill>
                <a:schemeClr val="accent5">
                  <a:lumMod val="75000"/>
                </a:schemeClr>
              </a:solidFill>
            </a:rPr>
            <a:t>Desire</a:t>
          </a:r>
          <a:endParaRPr lang="en-US" sz="6300" kern="1200">
            <a:solidFill>
              <a:schemeClr val="accent5">
                <a:lumMod val="75000"/>
              </a:schemeClr>
            </a:solidFill>
          </a:endParaRPr>
        </a:p>
      </dsp:txBody>
      <dsp:txXfrm>
        <a:off x="0" y="2752343"/>
        <a:ext cx="4697730" cy="1376171"/>
      </dsp:txXfrm>
    </dsp:sp>
    <dsp:sp modelId="{AE201D02-555E-294B-938B-94A9CF34F2AB}">
      <dsp:nvSpPr>
        <dsp:cNvPr id="0" name=""/>
        <dsp:cNvSpPr/>
      </dsp:nvSpPr>
      <dsp:spPr>
        <a:xfrm>
          <a:off x="0" y="4128515"/>
          <a:ext cx="46977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D9D5D-42FA-1B45-A468-60D966A93DDC}">
      <dsp:nvSpPr>
        <dsp:cNvPr id="0" name=""/>
        <dsp:cNvSpPr/>
      </dsp:nvSpPr>
      <dsp:spPr>
        <a:xfrm>
          <a:off x="0" y="4128515"/>
          <a:ext cx="469773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b="1" kern="1200" dirty="0">
              <a:solidFill>
                <a:schemeClr val="accent5">
                  <a:lumMod val="75000"/>
                </a:schemeClr>
              </a:solidFill>
            </a:rPr>
            <a:t>Action</a:t>
          </a:r>
          <a:endParaRPr lang="en-US" sz="63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0" y="4128515"/>
        <a:ext cx="4697730" cy="13761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F702B-184B-44D6-A769-CE538C3D059D}">
      <dsp:nvSpPr>
        <dsp:cNvPr id="0" name=""/>
        <dsp:cNvSpPr/>
      </dsp:nvSpPr>
      <dsp:spPr>
        <a:xfrm>
          <a:off x="582" y="929106"/>
          <a:ext cx="2273699" cy="13642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latin typeface="+mj-lt"/>
            </a:rPr>
            <a:t>brand awareness</a:t>
          </a:r>
          <a:endParaRPr lang="en-US" sz="1900" b="1" kern="1200">
            <a:latin typeface="+mj-lt"/>
          </a:endParaRPr>
        </a:p>
      </dsp:txBody>
      <dsp:txXfrm>
        <a:off x="582" y="929106"/>
        <a:ext cx="2273699" cy="1364219"/>
      </dsp:txXfrm>
    </dsp:sp>
    <dsp:sp modelId="{2FB4C1DA-72B3-4938-8C8C-393344B391A6}">
      <dsp:nvSpPr>
        <dsp:cNvPr id="0" name=""/>
        <dsp:cNvSpPr/>
      </dsp:nvSpPr>
      <dsp:spPr>
        <a:xfrm>
          <a:off x="2501652" y="929106"/>
          <a:ext cx="2273699" cy="1364219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latin typeface="+mj-lt"/>
            </a:rPr>
            <a:t>lead generation or conversion </a:t>
          </a:r>
          <a:endParaRPr lang="en-US" sz="1900" b="1" kern="1200">
            <a:latin typeface="+mj-lt"/>
          </a:endParaRPr>
        </a:p>
      </dsp:txBody>
      <dsp:txXfrm>
        <a:off x="2501652" y="929106"/>
        <a:ext cx="2273699" cy="1364219"/>
      </dsp:txXfrm>
    </dsp:sp>
    <dsp:sp modelId="{B0E478C3-3929-4599-93D6-7902A791524F}">
      <dsp:nvSpPr>
        <dsp:cNvPr id="0" name=""/>
        <dsp:cNvSpPr/>
      </dsp:nvSpPr>
      <dsp:spPr>
        <a:xfrm>
          <a:off x="582" y="2520696"/>
          <a:ext cx="2273699" cy="1364219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latin typeface="+mj-lt"/>
            </a:rPr>
            <a:t>loyalty </a:t>
          </a:r>
          <a:endParaRPr lang="en-US" sz="1900" b="1" kern="1200">
            <a:latin typeface="+mj-lt"/>
          </a:endParaRPr>
        </a:p>
      </dsp:txBody>
      <dsp:txXfrm>
        <a:off x="582" y="2520696"/>
        <a:ext cx="2273699" cy="1364219"/>
      </dsp:txXfrm>
    </dsp:sp>
    <dsp:sp modelId="{7AD3400C-25DF-4C7C-8574-AF49FB90CA58}">
      <dsp:nvSpPr>
        <dsp:cNvPr id="0" name=""/>
        <dsp:cNvSpPr/>
      </dsp:nvSpPr>
      <dsp:spPr>
        <a:xfrm>
          <a:off x="2501652" y="2520696"/>
          <a:ext cx="2273699" cy="1364219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latin typeface="+mj-lt"/>
            </a:rPr>
            <a:t>Is the message clear or cluttered? </a:t>
          </a:r>
          <a:endParaRPr lang="en-US" sz="1900" b="1" kern="1200">
            <a:latin typeface="+mj-lt"/>
          </a:endParaRPr>
        </a:p>
      </dsp:txBody>
      <dsp:txXfrm>
        <a:off x="2501652" y="2520696"/>
        <a:ext cx="2273699" cy="1364219"/>
      </dsp:txXfrm>
    </dsp:sp>
    <dsp:sp modelId="{D6EC760F-9707-4589-A34B-D9C06B222231}">
      <dsp:nvSpPr>
        <dsp:cNvPr id="0" name=""/>
        <dsp:cNvSpPr/>
      </dsp:nvSpPr>
      <dsp:spPr>
        <a:xfrm>
          <a:off x="582" y="4112286"/>
          <a:ext cx="2273699" cy="1364219"/>
        </a:xfrm>
        <a:prstGeom prst="rect">
          <a:avLst/>
        </a:prstGeom>
        <a:solidFill>
          <a:schemeClr val="accent5">
            <a:hueOff val="-5882676"/>
            <a:satOff val="-8182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latin typeface="+mj-lt"/>
            </a:rPr>
            <a:t>Creative and/or memorable? </a:t>
          </a:r>
          <a:endParaRPr lang="en-US" sz="1900" b="1" kern="1200">
            <a:latin typeface="+mj-lt"/>
          </a:endParaRPr>
        </a:p>
      </dsp:txBody>
      <dsp:txXfrm>
        <a:off x="582" y="4112286"/>
        <a:ext cx="2273699" cy="1364219"/>
      </dsp:txXfrm>
    </dsp:sp>
    <dsp:sp modelId="{1033EBA8-BEE9-4464-8A91-C2295ED21138}">
      <dsp:nvSpPr>
        <dsp:cNvPr id="0" name=""/>
        <dsp:cNvSpPr/>
      </dsp:nvSpPr>
      <dsp:spPr>
        <a:xfrm>
          <a:off x="2501652" y="4112286"/>
          <a:ext cx="2273699" cy="1364219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>
              <a:latin typeface="+mj-lt"/>
            </a:rPr>
            <a:t>How can the selection of an appropriate marketing mix make a product successful?</a:t>
          </a:r>
          <a:endParaRPr lang="en-US" sz="1900" b="1" kern="1200">
            <a:latin typeface="+mj-lt"/>
          </a:endParaRPr>
        </a:p>
      </dsp:txBody>
      <dsp:txXfrm>
        <a:off x="2501652" y="4112286"/>
        <a:ext cx="2273699" cy="1364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DB585C74-8472-4821-9A10-375C226FB0B6}" type="datetimeFigureOut">
              <a:rPr lang="en-US" smtClean="0"/>
              <a:pPr/>
              <a:t>1/19/2022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87FB375-724E-4723-A382-923BA59A71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34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F9E61-3C0E-49EC-B7CE-70A6374872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966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2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72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36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Impact of the internet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sz="36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Pricing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Access to customers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Niche products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Internet promotion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(eg junk email, pop ups, click throughs, meta tags, search engine listings and search engine advertising)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71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6004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14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8958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134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P98-99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plan needs a timeline – see Gantt Chart page 99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4Ps for a product or a brand such as MacBook.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consider elements of the extended marketing mix such as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Trained professionals employed at the point of sale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systems that are in place to sell and deliver the product or to train the customers how to use the product (processes)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layout and ambience of the stores/website (physical environment)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P100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309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P100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to set a budget (eg as a percentage of revenue, by working out what the business can afford, matching competitors spend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0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P100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to set a budget (eg as a percentage of revenue, by working out what the business can afford, matching competitors spend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592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P101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Measuring success or failure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return on investment – formula (return-investment)/investment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units sold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Gross profit generated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Likes on social media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algn="l"/>
            <a:r>
              <a:rPr lang="en-GB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E-stream – Coke’s Water Bomb (Dasani)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956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3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079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Investigate a recent campaign for a major brand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tube – Irn Bru campaigns and website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b="1" kern="1200" dirty="0">
                <a:solidFill>
                  <a:srgbClr val="00B050"/>
                </a:solidFill>
                <a:effectLst/>
                <a:latin typeface="+mn-lt"/>
                <a:ea typeface="+mn-ea"/>
                <a:cs typeface="+mn-cs"/>
              </a:rPr>
              <a:t>BENCHMARK Assessment practice 2.3 page 105</a:t>
            </a:r>
            <a:endParaRPr lang="en-GB" sz="1200" kern="1200" dirty="0">
              <a:solidFill>
                <a:srgbClr val="00B050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642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C5837-AE39-40AC-8031-2B875371F755}" type="slidenum">
              <a:rPr lang="en-GB"/>
              <a:pPr/>
              <a:t>4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7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5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01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6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0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7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1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47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20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2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FD83-87F3-4FA3-8400-67CF3A14FC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43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71A6-44B9-408C-A269-896197091C8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10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52D5-B14E-4A7D-A99C-D5AEFCFB91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8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2ED6-A488-4116-AB6B-7D2BADFDC1C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71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0961-7624-4006-B5E8-E667131050D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58B8-17BD-4B75-8DAD-A961592B082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1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8C02-7407-43F7-9361-F92148997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53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E99F-D4AA-4ED2-B6AC-40BA7964704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00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DFD8-713A-4888-9C9B-3E8C3D16D0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19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5BEEC-838B-48DF-9F28-50CB896B76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91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A3EA-E0EB-46A2-A1CE-EEE60D762F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5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6E70D-C70F-4AF2-9FCA-413A04072F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22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eativeguerrillamarketing.com/guerrilla-marketing/the-80-best-guerilla-marketing-ideas-ive-ever-seen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1601735"/>
            <a:ext cx="8013114" cy="3267425"/>
          </a:xfrm>
        </p:spPr>
        <p:txBody>
          <a:bodyPr anchor="b">
            <a:noAutofit/>
          </a:bodyPr>
          <a:lstStyle/>
          <a:p>
            <a:br>
              <a:rPr lang="en-GB" sz="3600" dirty="0">
                <a:solidFill>
                  <a:srgbClr val="FFFFFF"/>
                </a:solidFill>
              </a:rPr>
            </a:br>
            <a:br>
              <a:rPr lang="en-GB" sz="3600" dirty="0">
                <a:solidFill>
                  <a:schemeClr val="accent2"/>
                </a:solidFill>
              </a:rPr>
            </a:br>
            <a:r>
              <a:rPr lang="en-GB" sz="3600" dirty="0">
                <a:solidFill>
                  <a:schemeClr val="accent2"/>
                </a:solidFill>
              </a:rPr>
              <a:t>BTEC NATIONAL IN BUSINESS</a:t>
            </a:r>
            <a:br>
              <a:rPr lang="en-GB" sz="3600" dirty="0">
                <a:solidFill>
                  <a:schemeClr val="accent2"/>
                </a:solidFill>
              </a:rPr>
            </a:br>
            <a:r>
              <a:rPr lang="en-GB" sz="3600" dirty="0">
                <a:solidFill>
                  <a:schemeClr val="accent2"/>
                </a:solidFill>
              </a:rPr>
              <a:t>Unit 2 Marketing</a:t>
            </a:r>
            <a:br>
              <a:rPr lang="en-GB" sz="3600" dirty="0">
                <a:solidFill>
                  <a:schemeClr val="accent2"/>
                </a:solidFill>
              </a:rPr>
            </a:b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  <a:latin typeface="+mn-lt"/>
              </a:rPr>
              <a:t>The Marketing Mix </a:t>
            </a:r>
            <a:br>
              <a:rPr lang="en-GB" sz="3600" dirty="0">
                <a:solidFill>
                  <a:srgbClr val="FFFFFF"/>
                </a:solidFill>
                <a:latin typeface="+mn-lt"/>
              </a:rPr>
            </a:br>
            <a:r>
              <a:rPr lang="en-GB" sz="3600" dirty="0">
                <a:solidFill>
                  <a:srgbClr val="FFFFFF"/>
                </a:solidFill>
                <a:latin typeface="+mn-lt"/>
              </a:rPr>
              <a:t>PROMOTION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68484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3F3F3F"/>
                </a:solidFill>
              </a:rPr>
              <a:t>Other forms of promotion on the BTEC specification</a:t>
            </a:r>
            <a:endParaRPr lang="en-GB" dirty="0">
              <a:solidFill>
                <a:srgbClr val="3F3F3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1032987"/>
            <a:ext cx="3934778" cy="4792027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1900" b="1" dirty="0">
              <a:solidFill>
                <a:srgbClr val="FFFFFF"/>
              </a:solidFill>
              <a:latin typeface="+mj-lt"/>
              <a:ea typeface="Times New Roman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chemeClr val="accent2"/>
                </a:solidFill>
                <a:latin typeface="+mj-lt"/>
              </a:rPr>
              <a:t>Guerrilla marketing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Creative and unconventional methods to attract attention</a:t>
            </a:r>
          </a:p>
          <a:p>
            <a:pPr marL="109728" lvl="0" indent="0">
              <a:buNone/>
            </a:pPr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Flash mobs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Graffiti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Events/stunts</a:t>
            </a:r>
          </a:p>
          <a:p>
            <a:pPr marL="109728" lvl="0" indent="0">
              <a:buNone/>
            </a:pPr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Maximum impact if it can go viral on social media</a:t>
            </a:r>
          </a:p>
          <a:p>
            <a:pPr lvl="0"/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Examples? Click 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en-GB" sz="2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0767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3F3F3F"/>
                </a:solidFill>
              </a:rPr>
              <a:t>Other forms of promotion on the BTEC specification</a:t>
            </a:r>
            <a:endParaRPr lang="en-GB" dirty="0">
              <a:solidFill>
                <a:srgbClr val="3F3F3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162" y="1032987"/>
            <a:ext cx="3934778" cy="4792027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+mj-lt"/>
              <a:ea typeface="Times New Roman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chemeClr val="accent2"/>
                </a:solidFill>
                <a:latin typeface="+mj-lt"/>
              </a:rPr>
              <a:t>Personal Selling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A seller presents the product direct to the customer</a:t>
            </a:r>
          </a:p>
          <a:p>
            <a:pPr marL="109728" lvl="0" indent="0">
              <a:buNone/>
            </a:pPr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r>
              <a:rPr lang="en-GB" sz="2400" b="1" dirty="0">
                <a:solidFill>
                  <a:srgbClr val="FFFFFF"/>
                </a:solidFill>
                <a:latin typeface="+mj-lt"/>
              </a:rPr>
              <a:t>Face to face</a:t>
            </a:r>
          </a:p>
          <a:p>
            <a:r>
              <a:rPr lang="en-GB" sz="2400" b="1" dirty="0">
                <a:solidFill>
                  <a:srgbClr val="FFFFFF"/>
                </a:solidFill>
                <a:latin typeface="+mj-lt"/>
              </a:rPr>
              <a:t>Telesales</a:t>
            </a:r>
          </a:p>
          <a:p>
            <a:pPr marL="109728" lvl="0" indent="0">
              <a:buNone/>
            </a:pPr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An expensive method requiring a skilled sales team</a:t>
            </a:r>
          </a:p>
          <a:p>
            <a:pPr lvl="0"/>
            <a:endParaRPr lang="en-GB" b="1" dirty="0">
              <a:solidFill>
                <a:srgbClr val="FFFFFF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FFFF"/>
                </a:solidFill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69050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3F3F3F"/>
                </a:solidFill>
              </a:rPr>
              <a:t>Other forms of promotion on the BTEC specification</a:t>
            </a:r>
            <a:endParaRPr lang="en-GB" dirty="0">
              <a:solidFill>
                <a:srgbClr val="3F3F3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9568" y="1243013"/>
            <a:ext cx="3752912" cy="4792027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FFFF"/>
              </a:solidFill>
              <a:latin typeface="+mj-lt"/>
              <a:ea typeface="Times New Roman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chemeClr val="accent2"/>
                </a:solidFill>
                <a:latin typeface="+mj-lt"/>
              </a:rPr>
              <a:t>Digital marketing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Promotion of products or services using digital media</a:t>
            </a:r>
          </a:p>
          <a:p>
            <a:pPr marL="109728" lvl="0" indent="0">
              <a:buNone/>
            </a:pPr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pPr lvl="0"/>
            <a:r>
              <a:rPr lang="en-GB" sz="2400" b="1" dirty="0">
                <a:solidFill>
                  <a:srgbClr val="FFFFFF"/>
                </a:solidFill>
                <a:latin typeface="+mj-lt"/>
              </a:rPr>
              <a:t>Websites</a:t>
            </a:r>
          </a:p>
          <a:p>
            <a:pPr lvl="0"/>
            <a:r>
              <a:rPr lang="en-GB" sz="2400" b="1" dirty="0">
                <a:solidFill>
                  <a:srgbClr val="FFFFFF"/>
                </a:solidFill>
                <a:latin typeface="+mj-lt"/>
              </a:rPr>
              <a:t>Social media </a:t>
            </a:r>
          </a:p>
          <a:p>
            <a:pPr lvl="0"/>
            <a:r>
              <a:rPr lang="en-GB" sz="2400" b="1" dirty="0">
                <a:solidFill>
                  <a:srgbClr val="FFFFFF"/>
                </a:solidFill>
                <a:latin typeface="+mj-lt"/>
              </a:rPr>
              <a:t>Text messaging</a:t>
            </a:r>
          </a:p>
          <a:p>
            <a:pPr lvl="0"/>
            <a:r>
              <a:rPr lang="en-GB" sz="2400" b="1" dirty="0">
                <a:solidFill>
                  <a:srgbClr val="FFFFFF"/>
                </a:solidFill>
                <a:latin typeface="+mj-lt"/>
              </a:rPr>
              <a:t>Emails</a:t>
            </a:r>
          </a:p>
          <a:p>
            <a:pPr marL="109728" indent="0">
              <a:buNone/>
            </a:pPr>
            <a:endParaRPr lang="en-GB" b="1" dirty="0">
              <a:solidFill>
                <a:srgbClr val="FFFFFF"/>
              </a:solidFill>
              <a:latin typeface="+mj-lt"/>
            </a:endParaRPr>
          </a:p>
          <a:p>
            <a:pPr lvl="0"/>
            <a:endParaRPr lang="en-GB" b="1" dirty="0">
              <a:solidFill>
                <a:srgbClr val="FFFFFF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FFFF"/>
                </a:solidFill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49423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3F3F3F"/>
                </a:solidFill>
              </a:rPr>
              <a:t>Other forms of promotion on the BTEC specification</a:t>
            </a:r>
            <a:r>
              <a:rPr lang="en-GB" b="1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)</a:t>
            </a:r>
            <a:endParaRPr lang="en-GB" dirty="0">
              <a:solidFill>
                <a:srgbClr val="3F3F3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162" y="1032987"/>
            <a:ext cx="3934778" cy="4792027"/>
          </a:xfrm>
        </p:spPr>
        <p:txBody>
          <a:bodyPr anchor="ctr">
            <a:normAutofit/>
          </a:bodyPr>
          <a:lstStyle/>
          <a:p>
            <a:pPr marL="109728" lvl="0" indent="0">
              <a:buNone/>
            </a:pPr>
            <a:r>
              <a:rPr lang="en-GB" sz="2400" b="1" dirty="0">
                <a:solidFill>
                  <a:schemeClr val="accent2"/>
                </a:solidFill>
                <a:latin typeface="+mj-lt"/>
              </a:rPr>
              <a:t>Corporate image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What sort of image does the company want to project?</a:t>
            </a:r>
          </a:p>
          <a:p>
            <a:pPr marL="109728" lvl="0" indent="0">
              <a:buNone/>
            </a:pPr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r>
              <a:rPr lang="en-GB" sz="2400" b="1" dirty="0">
                <a:solidFill>
                  <a:srgbClr val="FFFFFF"/>
                </a:solidFill>
                <a:latin typeface="+mj-lt"/>
              </a:rPr>
              <a:t>Google, Microsoft – almost a family image, friendly</a:t>
            </a:r>
          </a:p>
          <a:p>
            <a:r>
              <a:rPr lang="en-GB" sz="2400" b="1" dirty="0">
                <a:solidFill>
                  <a:srgbClr val="FFFFFF"/>
                </a:solidFill>
                <a:latin typeface="+mj-lt"/>
              </a:rPr>
              <a:t>Apple – successful, thinking out of the box</a:t>
            </a:r>
          </a:p>
          <a:p>
            <a:r>
              <a:rPr lang="en-GB" sz="2400" b="1" dirty="0">
                <a:solidFill>
                  <a:srgbClr val="FFFFFF"/>
                </a:solidFill>
                <a:latin typeface="+mj-lt"/>
              </a:rPr>
              <a:t>British Airways – patriotic, popular, the favourite</a:t>
            </a:r>
          </a:p>
        </p:txBody>
      </p:sp>
    </p:spTree>
    <p:extLst>
      <p:ext uri="{BB962C8B-B14F-4D97-AF65-F5344CB8AC3E}">
        <p14:creationId xmlns:p14="http://schemas.microsoft.com/office/powerpoint/2010/main" val="1971696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goodmorningcoffee.com/images/CoffeeCup.png"/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9" r="23631" b="1"/>
          <a:stretch/>
        </p:blipFill>
        <p:spPr bwMode="auto">
          <a:xfrm>
            <a:off x="4348157" y="10"/>
            <a:ext cx="479561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22" name="Picture 72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9144000" cy="6858000"/>
          </a:xfrm>
          <a:prstGeom prst="rect">
            <a:avLst/>
          </a:prstGeom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606"/>
            <a:ext cx="4572000" cy="6789384"/>
          </a:xfrm>
        </p:spPr>
        <p:txBody>
          <a:bodyPr>
            <a:noAutofit/>
          </a:bodyPr>
          <a:lstStyle/>
          <a:p>
            <a:pPr marL="393192" lvl="1" indent="0">
              <a:buNone/>
            </a:pPr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Quick d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itchFamily="34" charset="0"/>
              </a:rPr>
              <a:t>iscussion – promoting a coffee shop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itchFamily="34" charset="0"/>
              </a:rPr>
            </a:br>
            <a:br>
              <a:rPr lang="en-US" sz="2800" dirty="0">
                <a:solidFill>
                  <a:srgbClr val="000000"/>
                </a:solidFill>
                <a:effectLst/>
                <a:latin typeface="Calibri" pitchFamily="34" charset="0"/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Jane needs to promote her new coffee shop in Godalming High Street.</a:t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</a:br>
            <a:b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How should she go about this?</a:t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What methods would you suggest and why?</a:t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</a:br>
            <a:endParaRPr lang="en-US" sz="2800" b="0" dirty="0">
              <a:solidFill>
                <a:srgbClr val="000000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1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Building your Case Study answer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Looking at the Case Study, write a campaign (a mix of promotions) using a range of the methods you have just learned</a:t>
            </a:r>
          </a:p>
          <a:p>
            <a:pPr marL="0" lvl="0" indent="0">
              <a:buNone/>
            </a:pPr>
            <a:endParaRPr lang="en-GB" dirty="0">
              <a:solidFill>
                <a:srgbClr val="000000"/>
              </a:solidFill>
              <a:latin typeface="+mj-lt"/>
            </a:endParaRPr>
          </a:p>
          <a:p>
            <a:r>
              <a:rPr lang="en-GB" dirty="0">
                <a:solidFill>
                  <a:srgbClr val="000000"/>
                </a:solidFill>
                <a:latin typeface="+mj-lt"/>
              </a:rPr>
              <a:t>What do you want to achieve with your campaign</a:t>
            </a:r>
          </a:p>
          <a:p>
            <a:r>
              <a:rPr lang="en-GB" dirty="0">
                <a:solidFill>
                  <a:srgbClr val="000000"/>
                </a:solidFill>
                <a:latin typeface="+mj-lt"/>
              </a:rPr>
              <a:t>How will you best reach the target market?</a:t>
            </a:r>
          </a:p>
          <a:p>
            <a:r>
              <a:rPr lang="en-GB" dirty="0">
                <a:solidFill>
                  <a:srgbClr val="000000"/>
                </a:solidFill>
                <a:latin typeface="+mj-lt"/>
              </a:rPr>
              <a:t>Who is the competition and what sorts of promotion do they use?</a:t>
            </a:r>
          </a:p>
          <a:p>
            <a:r>
              <a:rPr lang="en-GB" dirty="0">
                <a:solidFill>
                  <a:srgbClr val="000000"/>
                </a:solidFill>
                <a:latin typeface="+mj-lt"/>
              </a:rPr>
              <a:t>How much money do you have to spend on the promotion (the budget)?</a:t>
            </a:r>
          </a:p>
        </p:txBody>
      </p:sp>
    </p:spTree>
    <p:extLst>
      <p:ext uri="{BB962C8B-B14F-4D97-AF65-F5344CB8AC3E}">
        <p14:creationId xmlns:p14="http://schemas.microsoft.com/office/powerpoint/2010/main" val="2666773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530289" cy="6858000"/>
            <a:chOff x="651279" y="598259"/>
            <a:chExt cx="10889442" cy="5680742"/>
          </a:xfrm>
        </p:grpSpPr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88" y="841248"/>
            <a:ext cx="2636433" cy="5340097"/>
          </a:xfrm>
        </p:spPr>
        <p:txBody>
          <a:bodyPr anchor="ctr">
            <a:normAutofit/>
          </a:bodyPr>
          <a:lstStyle/>
          <a:p>
            <a:r>
              <a:rPr lang="en-GB" sz="3600" b="1">
                <a:solidFill>
                  <a:schemeClr val="bg1"/>
                </a:solidFill>
              </a:rPr>
              <a:t>Content of the marketing message</a:t>
            </a:r>
            <a:br>
              <a:rPr lang="en-GB" sz="3600" b="1">
                <a:solidFill>
                  <a:schemeClr val="bg1"/>
                </a:solidFill>
              </a:rPr>
            </a:br>
            <a:br>
              <a:rPr lang="en-GB" sz="3600" b="1">
                <a:solidFill>
                  <a:schemeClr val="bg1"/>
                </a:solidFill>
              </a:rPr>
            </a:br>
            <a:r>
              <a:rPr lang="en-GB" sz="3600" b="1">
                <a:solidFill>
                  <a:schemeClr val="bg1"/>
                </a:solidFill>
              </a:rPr>
              <a:t>What does the campaign want to achieve? </a:t>
            </a:r>
            <a:br>
              <a:rPr lang="en-US" sz="3600">
                <a:solidFill>
                  <a:schemeClr val="bg1"/>
                </a:solidFill>
              </a:rPr>
            </a:br>
            <a:endParaRPr lang="en-GB" sz="36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4EC33A-7A4D-421C-810A-1E7A61811B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416604"/>
              </p:ext>
            </p:extLst>
          </p:nvPr>
        </p:nvGraphicFramePr>
        <p:xfrm>
          <a:off x="3739414" y="231006"/>
          <a:ext cx="4775935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13312"/>
            <a:ext cx="2647207" cy="5431376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1">
                    <a:lumMod val="75000"/>
                  </a:schemeClr>
                </a:solidFill>
              </a:rPr>
              <a:t>Select a range of appropriate media</a:t>
            </a:r>
            <a:endParaRPr lang="en-GB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970" y="713313"/>
            <a:ext cx="5239494" cy="5431376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400" dirty="0">
              <a:ea typeface="Times New Roman"/>
            </a:endParaRPr>
          </a:p>
          <a:p>
            <a:pPr lvl="0"/>
            <a:r>
              <a:rPr lang="en-GB" sz="2400" dirty="0"/>
              <a:t>Range of media (website, print, internet, signage, product placement, mobile devices, sponsorship, other opportunities such as till receipts)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Market reach of the media (audience numbers and demographic scope)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Length of exposure, ability to track responses and </a:t>
            </a:r>
            <a:r>
              <a:rPr lang="en-GB" sz="2400" b="1" dirty="0"/>
              <a:t>suitability for the product/message</a:t>
            </a:r>
          </a:p>
          <a:p>
            <a:pPr lvl="0"/>
            <a:endParaRPr lang="en-GB" sz="2400" dirty="0"/>
          </a:p>
          <a:p>
            <a:pPr marL="0" indent="0">
              <a:buNone/>
            </a:pPr>
            <a:r>
              <a:rPr lang="en-GB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2741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3600" b="1" dirty="0"/>
              <a:t>Allocation of the campaign budget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8 marks for the budget, 4 marks for the timeline</a:t>
            </a:r>
          </a:p>
          <a:p>
            <a:pPr lvl="0"/>
            <a:endParaRPr lang="en-GB" sz="2400" dirty="0">
              <a:latin typeface="+mj-lt"/>
            </a:endParaRPr>
          </a:p>
          <a:p>
            <a:pPr lvl="0"/>
            <a:r>
              <a:rPr lang="en-GB" sz="2400" b="1" dirty="0">
                <a:latin typeface="+mj-lt"/>
              </a:rPr>
              <a:t>Break down costs </a:t>
            </a:r>
            <a:r>
              <a:rPr lang="en-GB" sz="2400" dirty="0">
                <a:latin typeface="+mj-lt"/>
              </a:rPr>
              <a:t>for each method of promotion chosen eg Leaflets would need a graphic designer, printing and distribution</a:t>
            </a:r>
          </a:p>
          <a:p>
            <a:pPr lvl="0"/>
            <a:endParaRPr lang="en-GB" sz="2400" dirty="0">
              <a:latin typeface="+mj-lt"/>
            </a:endParaRPr>
          </a:p>
          <a:p>
            <a:pPr lvl="0"/>
            <a:r>
              <a:rPr lang="en-GB" sz="2400" dirty="0">
                <a:latin typeface="+mj-lt"/>
              </a:rPr>
              <a:t>Make sure that the timeline reflects </a:t>
            </a:r>
            <a:r>
              <a:rPr lang="en-GB" sz="2400" b="1" dirty="0">
                <a:latin typeface="+mj-lt"/>
              </a:rPr>
              <a:t>how long </a:t>
            </a:r>
            <a:r>
              <a:rPr lang="en-GB" sz="2400" dirty="0">
                <a:latin typeface="+mj-lt"/>
              </a:rPr>
              <a:t>each method would be used for and the cost each month for using that method</a:t>
            </a:r>
          </a:p>
        </p:txBody>
      </p:sp>
    </p:spTree>
    <p:extLst>
      <p:ext uri="{BB962C8B-B14F-4D97-AF65-F5344CB8AC3E}">
        <p14:creationId xmlns:p14="http://schemas.microsoft.com/office/powerpoint/2010/main" val="62827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Template for a campaign budget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988840"/>
            <a:ext cx="8215901" cy="390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9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ffectLst/>
                <a:latin typeface="Calibri" pitchFamily="34" charset="0"/>
              </a:rPr>
              <a:t>What is promotion?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  <a:buNone/>
            </a:pPr>
            <a:endParaRPr lang="en-US" b="1" dirty="0">
              <a:solidFill>
                <a:srgbClr val="000000"/>
              </a:solidFill>
              <a:latin typeface="Calibri" pitchFamily="34" charset="0"/>
            </a:endParaRPr>
          </a:p>
          <a:p>
            <a:pPr marL="393192" lvl="1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The process of communicating the products/services of the business </a:t>
            </a:r>
          </a:p>
          <a:p>
            <a:pPr marL="393192" lvl="1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to 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raise awareness</a:t>
            </a:r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 and 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</a:rPr>
              <a:t>generate sales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3200" b="1" dirty="0"/>
              <a:t>How could your campaign be evaluated?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862500" cy="543153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2000" dirty="0"/>
              <a:t> </a:t>
            </a:r>
          </a:p>
          <a:p>
            <a:r>
              <a:rPr lang="en-GB" sz="2000" dirty="0"/>
              <a:t>Carrying out a Monitoring Review &amp; Evaluation (MRE)?</a:t>
            </a:r>
          </a:p>
          <a:p>
            <a:r>
              <a:rPr lang="en-GB" sz="2000" dirty="0"/>
              <a:t>Implementing feedback into the finished campaign?</a:t>
            </a:r>
          </a:p>
          <a:p>
            <a:pPr lvl="0"/>
            <a:r>
              <a:rPr lang="en-GB" sz="2000" dirty="0"/>
              <a:t>Checking if the message was conveyed clearly?</a:t>
            </a:r>
          </a:p>
          <a:p>
            <a:pPr lvl="0"/>
            <a:r>
              <a:rPr lang="en-GB" sz="2000" dirty="0"/>
              <a:t>Measuring if the campaign changed has the perception of the market?</a:t>
            </a:r>
          </a:p>
          <a:p>
            <a:pPr lvl="0"/>
            <a:r>
              <a:rPr lang="en-GB" sz="2000" dirty="0"/>
              <a:t>Checking if the brand is clear?</a:t>
            </a:r>
          </a:p>
          <a:p>
            <a:pPr lvl="0"/>
            <a:r>
              <a:rPr lang="en-GB" sz="2000" dirty="0"/>
              <a:t>Judgement: was the campaign well executed?</a:t>
            </a:r>
          </a:p>
          <a:p>
            <a:pPr lvl="0"/>
            <a:r>
              <a:rPr lang="en-GB" sz="2000" dirty="0"/>
              <a:t>Judgement: was the correct target market chosen?</a:t>
            </a:r>
          </a:p>
        </p:txBody>
      </p:sp>
    </p:spTree>
    <p:extLst>
      <p:ext uri="{BB962C8B-B14F-4D97-AF65-F5344CB8AC3E}">
        <p14:creationId xmlns:p14="http://schemas.microsoft.com/office/powerpoint/2010/main" val="184414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2900" b="1"/>
              <a:t>Appropriateness of the Marketing Campaign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4189" y="805776"/>
            <a:ext cx="4784833" cy="5431536"/>
          </a:xfrm>
        </p:spPr>
        <p:txBody>
          <a:bodyPr anchor="ctr">
            <a:normAutofit/>
          </a:bodyPr>
          <a:lstStyle/>
          <a:p>
            <a:pPr lvl="0"/>
            <a:r>
              <a:rPr lang="en-GB" sz="2000" b="1" dirty="0">
                <a:latin typeface="+mj-lt"/>
              </a:rPr>
              <a:t>Is the campaign appropriate for the business/brand?</a:t>
            </a:r>
          </a:p>
          <a:p>
            <a:pPr lvl="0"/>
            <a:r>
              <a:rPr lang="en-GB" sz="2000" b="1" dirty="0">
                <a:latin typeface="+mj-lt"/>
              </a:rPr>
              <a:t>Does a campaign reinforce brand values and if so, how?</a:t>
            </a:r>
          </a:p>
          <a:p>
            <a:pPr lvl="0"/>
            <a:r>
              <a:rPr lang="en-GB" sz="2000" b="1" dirty="0">
                <a:latin typeface="+mj-lt"/>
              </a:rPr>
              <a:t>Are marketing activities sustainable over time with justification?</a:t>
            </a:r>
          </a:p>
          <a:p>
            <a:pPr lvl="0"/>
            <a:r>
              <a:rPr lang="en-GB" sz="2000" b="1" dirty="0">
                <a:latin typeface="+mj-lt"/>
              </a:rPr>
              <a:t>Can the campaign be changed if internal or external influences change?</a:t>
            </a:r>
          </a:p>
          <a:p>
            <a:pPr lvl="0"/>
            <a:r>
              <a:rPr lang="en-GB" sz="2000" b="1" dirty="0">
                <a:latin typeface="+mj-lt"/>
              </a:rPr>
              <a:t>Does the campaign meet the stated goals?</a:t>
            </a:r>
          </a:p>
          <a:p>
            <a:pPr lvl="0"/>
            <a:r>
              <a:rPr lang="en-GB" sz="2000" b="1" dirty="0">
                <a:latin typeface="+mj-lt"/>
              </a:rPr>
              <a:t>Does the campaign reach the right target audience?</a:t>
            </a:r>
          </a:p>
          <a:p>
            <a:r>
              <a:rPr lang="en-GB" sz="2000" b="1" dirty="0">
                <a:latin typeface="+mj-lt"/>
              </a:rPr>
              <a:t>Are there any legal or ethical considerations that need to be addressed?</a:t>
            </a:r>
          </a:p>
          <a:p>
            <a:endParaRPr lang="en-GB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014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Why promote?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76706" y="1916832"/>
            <a:ext cx="8352928" cy="3419175"/>
          </a:xfrm>
        </p:spPr>
        <p:txBody>
          <a:bodyPr/>
          <a:lstStyle/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2"/>
            <a:r>
              <a:rPr lang="en-US" sz="2600" dirty="0">
                <a:latin typeface="Calibri" pitchFamily="34" charset="0"/>
              </a:rPr>
              <a:t>To provide customers with information</a:t>
            </a:r>
          </a:p>
          <a:p>
            <a:pPr lvl="2"/>
            <a:r>
              <a:rPr lang="en-US" sz="2600" dirty="0">
                <a:latin typeface="Calibri" pitchFamily="34" charset="0"/>
              </a:rPr>
              <a:t>To increase sales or market share</a:t>
            </a:r>
          </a:p>
          <a:p>
            <a:pPr lvl="2"/>
            <a:r>
              <a:rPr lang="en-US" sz="2600" dirty="0">
                <a:latin typeface="Calibri" pitchFamily="34" charset="0"/>
              </a:rPr>
              <a:t>To give products an image</a:t>
            </a:r>
          </a:p>
          <a:p>
            <a:pPr lvl="2"/>
            <a:r>
              <a:rPr lang="en-US" sz="2600" dirty="0">
                <a:latin typeface="Calibri" pitchFamily="34" charset="0"/>
              </a:rPr>
              <a:t>To establish a corporate image</a:t>
            </a:r>
          </a:p>
        </p:txBody>
      </p:sp>
    </p:spTree>
    <p:extLst>
      <p:ext uri="{BB962C8B-B14F-4D97-AF65-F5344CB8AC3E}">
        <p14:creationId xmlns:p14="http://schemas.microsoft.com/office/powerpoint/2010/main" val="584951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137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57189"/>
            <a:ext cx="2530602" cy="5567891"/>
          </a:xfrm>
        </p:spPr>
        <p:txBody>
          <a:bodyPr>
            <a:normAutofit/>
          </a:bodyPr>
          <a:lstStyle/>
          <a:p>
            <a:r>
              <a:rPr lang="en-US" sz="4200" dirty="0">
                <a:effectLst/>
                <a:latin typeface="Calibri" pitchFamily="34" charset="0"/>
              </a:rPr>
              <a:t>Aims of promotion</a:t>
            </a:r>
            <a:br>
              <a:rPr lang="en-US" sz="4200" dirty="0">
                <a:effectLst/>
                <a:latin typeface="Calibri" pitchFamily="34" charset="0"/>
              </a:rPr>
            </a:br>
            <a:br>
              <a:rPr lang="en-US" sz="4200" dirty="0">
                <a:effectLst/>
                <a:latin typeface="Calibri" pitchFamily="34" charset="0"/>
              </a:rPr>
            </a:br>
            <a:r>
              <a:rPr lang="en-US" sz="4200" dirty="0">
                <a:effectLst/>
                <a:latin typeface="Calibri" pitchFamily="34" charset="0"/>
              </a:rPr>
              <a:t>AIDA</a:t>
            </a:r>
          </a:p>
        </p:txBody>
      </p:sp>
      <p:graphicFrame>
        <p:nvGraphicFramePr>
          <p:cNvPr id="6149" name="Rectangle 3">
            <a:extLst>
              <a:ext uri="{FF2B5EF4-FFF2-40B4-BE49-F238E27FC236}">
                <a16:creationId xmlns:a16="http://schemas.microsoft.com/office/drawing/2014/main" id="{C8F53BF9-583F-4D79-AE04-FC67D71C51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19211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7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8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9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ffectLst/>
                <a:latin typeface="Calibri" pitchFamily="34" charset="0"/>
              </a:rPr>
              <a:t>Stages of promotion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851920" y="801866"/>
            <a:ext cx="4695573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en-US" sz="2400" b="1" dirty="0">
              <a:solidFill>
                <a:srgbClr val="000000"/>
              </a:solidFill>
              <a:latin typeface="Calibri" pitchFamily="34" charset="0"/>
            </a:endParaRPr>
          </a:p>
          <a:p>
            <a:pPr marL="1200150" lvl="2" indent="-514350"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Being unaware of the product’s existence</a:t>
            </a:r>
          </a:p>
          <a:p>
            <a:pPr marL="1200150" lvl="2" indent="-514350"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Becoming aware of the product’s existence</a:t>
            </a:r>
          </a:p>
          <a:p>
            <a:pPr marL="1200150" lvl="2" indent="-514350"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Understanding the benefits of the product</a:t>
            </a:r>
          </a:p>
          <a:p>
            <a:pPr marL="1200150" lvl="2" indent="-514350"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Establishing a liking for or a commitment to the product</a:t>
            </a:r>
          </a:p>
          <a:p>
            <a:pPr marL="1200150" lvl="2" indent="-514350">
              <a:buFont typeface="+mj-lt"/>
              <a:buAutoNum type="arabicParenR"/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Finally, the PURCHASE of the product</a:t>
            </a:r>
          </a:p>
          <a:p>
            <a:pPr lvl="2"/>
            <a:endParaRPr lang="en-US" sz="21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73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71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8" name="Picture 73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5665603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ffectLst/>
                <a:latin typeface="Calibri" pitchFamily="34" charset="0"/>
              </a:rPr>
              <a:t>Choice of media? Depends upon…</a:t>
            </a:r>
          </a:p>
        </p:txBody>
      </p:sp>
      <p:sp>
        <p:nvSpPr>
          <p:cNvPr id="3079" name="Rectangle 75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0637" y="0"/>
            <a:ext cx="404336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707904" y="804672"/>
            <a:ext cx="5436096" cy="5230368"/>
          </a:xfrm>
        </p:spPr>
        <p:txBody>
          <a:bodyPr anchor="ctr">
            <a:normAutofit/>
          </a:bodyPr>
          <a:lstStyle/>
          <a:p>
            <a:pPr lvl="2"/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Target market</a:t>
            </a:r>
          </a:p>
          <a:p>
            <a:pPr lvl="2"/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The cost of the media</a:t>
            </a:r>
          </a:p>
          <a:p>
            <a:pPr lvl="2"/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The reach of the media</a:t>
            </a:r>
          </a:p>
          <a:p>
            <a:pPr lvl="2"/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The type of product</a:t>
            </a:r>
          </a:p>
          <a:p>
            <a:pPr lvl="2"/>
            <a:r>
              <a:rPr lang="en-US" sz="2800" dirty="0">
                <a:solidFill>
                  <a:srgbClr val="000000"/>
                </a:solidFill>
                <a:latin typeface="Calibri" pitchFamily="34" charset="0"/>
              </a:rPr>
              <a:t>The amount of information to be conveyed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692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Promotion – often a combination of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772816"/>
            <a:ext cx="7457482" cy="13704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Above the line  </a:t>
            </a:r>
          </a:p>
          <a:p>
            <a:pPr algn="ctr">
              <a:buNone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Usually advertising e.g. TV, radio, cinema, newspapers, internet, digital/e-media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Below the line</a:t>
            </a:r>
          </a:p>
          <a:p>
            <a:pPr marL="859536" marR="0" lvl="2" indent="-22860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	Tends to support the main forms of advertising e.g.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</a:rPr>
              <a:t>Public Relations (PR), merchandising,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</a:rPr>
              <a:t> sponsorship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, direct marketing, personal selling, competitions</a:t>
            </a:r>
            <a:endParaRPr kumimoji="0" lang="en-US" sz="2400" b="1" i="0" u="none" strike="noStrike" kern="1200" cap="none" spc="0" normalizeH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71538" y="3286124"/>
            <a:ext cx="7358114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3F3F3F"/>
                </a:solidFill>
                <a:effectLst/>
              </a:rPr>
              <a:t>Other forms of promotion on the BTEC specification</a:t>
            </a:r>
            <a:endParaRPr lang="en-GB" sz="3200" dirty="0">
              <a:solidFill>
                <a:srgbClr val="3F3F3F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4123" y="1243013"/>
            <a:ext cx="3934778" cy="4792027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FFFFFF"/>
              </a:solidFill>
              <a:latin typeface="+mj-lt"/>
              <a:ea typeface="Times New Roman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chemeClr val="accent2"/>
                </a:solidFill>
                <a:latin typeface="+mj-lt"/>
              </a:rPr>
              <a:t>Sponsorship</a:t>
            </a:r>
          </a:p>
          <a:p>
            <a:pPr marL="109728" lvl="0" indent="0">
              <a:buNone/>
            </a:pPr>
            <a:endParaRPr lang="en-GB" sz="2400" b="1" dirty="0">
              <a:solidFill>
                <a:schemeClr val="accent2"/>
              </a:solidFill>
              <a:latin typeface="+mj-lt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Paying to have your corporate identity promoted on merchandise or at an event</a:t>
            </a:r>
          </a:p>
          <a:p>
            <a:pPr marL="109728" lvl="0" indent="0">
              <a:buNone/>
            </a:pPr>
            <a:endParaRPr lang="en-GB" sz="2400" b="1" dirty="0">
              <a:solidFill>
                <a:srgbClr val="FFFFFF"/>
              </a:solidFill>
              <a:latin typeface="+mj-lt"/>
            </a:endParaRP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RBS at the 6 Nations Rugby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Adidas &amp; DHL sponsor Manchester United FC</a:t>
            </a:r>
          </a:p>
          <a:p>
            <a:pPr marL="109728" lvl="0" indent="0">
              <a:buNone/>
            </a:pPr>
            <a:r>
              <a:rPr lang="en-GB" sz="2400" b="1" dirty="0">
                <a:solidFill>
                  <a:srgbClr val="FFFFFF"/>
                </a:solidFill>
                <a:latin typeface="+mj-lt"/>
              </a:rPr>
              <a:t>Sainsbury’s sponsor Channel 4 dramas</a:t>
            </a:r>
          </a:p>
          <a:p>
            <a:pPr lvl="0"/>
            <a:endParaRPr lang="en-GB" b="1" dirty="0">
              <a:solidFill>
                <a:srgbClr val="FFFFFF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FFFFFF"/>
                </a:solidFill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22353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281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3147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5E59CC-7059-4455-9789-EDFBBE8F5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7983" r="60644" b="14447"/>
          <a:stretch/>
        </p:blipFill>
        <p:spPr>
          <a:xfrm>
            <a:off x="2083117" y="2"/>
            <a:ext cx="4639318" cy="6857999"/>
          </a:xfrm>
          <a:custGeom>
            <a:avLst/>
            <a:gdLst>
              <a:gd name="connsiteX0" fmla="*/ 0 w 9414510"/>
              <a:gd name="connsiteY0" fmla="*/ 0 h 6857999"/>
              <a:gd name="connsiteX1" fmla="*/ 9414510 w 9414510"/>
              <a:gd name="connsiteY1" fmla="*/ 0 h 6857999"/>
              <a:gd name="connsiteX2" fmla="*/ 9414510 w 9414510"/>
              <a:gd name="connsiteY2" fmla="*/ 6857999 h 6857999"/>
              <a:gd name="connsiteX3" fmla="*/ 0 w 941451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4510" h="6857999">
                <a:moveTo>
                  <a:pt x="0" y="0"/>
                </a:moveTo>
                <a:lnTo>
                  <a:pt x="9414510" y="0"/>
                </a:lnTo>
                <a:lnTo>
                  <a:pt x="941451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3F3F3F"/>
                </a:solidFill>
              </a:rPr>
              <a:t>Other forms of promotion on the BTEC specification</a:t>
            </a:r>
            <a:endParaRPr lang="en-GB" dirty="0">
              <a:solidFill>
                <a:srgbClr val="3F3F3F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6604" y="1085245"/>
            <a:ext cx="3515876" cy="4792027"/>
          </a:xfrm>
        </p:spPr>
        <p:txBody>
          <a:bodyPr anchor="ctr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accent2"/>
              </a:solidFill>
              <a:latin typeface="+mj-lt"/>
              <a:ea typeface="Times New Roman"/>
            </a:endParaRPr>
          </a:p>
          <a:p>
            <a:pPr marL="109728" lvl="0" indent="0">
              <a:buNone/>
            </a:pPr>
            <a:r>
              <a:rPr lang="en-GB" sz="3200" b="1" dirty="0">
                <a:solidFill>
                  <a:schemeClr val="accent2"/>
                </a:solidFill>
                <a:latin typeface="+mj-lt"/>
              </a:rPr>
              <a:t>Social and other media</a:t>
            </a:r>
          </a:p>
          <a:p>
            <a:pPr marL="109728" lvl="0" indent="0">
              <a:buNone/>
            </a:pPr>
            <a:endParaRPr lang="en-GB" sz="3200" b="1" dirty="0">
              <a:solidFill>
                <a:srgbClr val="FFFFFF"/>
              </a:solidFill>
              <a:latin typeface="+mj-lt"/>
            </a:endParaRPr>
          </a:p>
          <a:p>
            <a:r>
              <a:rPr lang="en-GB" sz="3200" dirty="0">
                <a:solidFill>
                  <a:srgbClr val="FFFFFF"/>
                </a:solidFill>
                <a:latin typeface="+mj-lt"/>
              </a:rPr>
              <a:t>Google</a:t>
            </a:r>
          </a:p>
          <a:p>
            <a:r>
              <a:rPr lang="en-GB" sz="3200" dirty="0">
                <a:solidFill>
                  <a:srgbClr val="FFFFFF"/>
                </a:solidFill>
                <a:latin typeface="+mj-lt"/>
              </a:rPr>
              <a:t>You Tube</a:t>
            </a:r>
          </a:p>
          <a:p>
            <a:r>
              <a:rPr lang="en-GB" sz="3200" dirty="0">
                <a:solidFill>
                  <a:srgbClr val="FFFFFF"/>
                </a:solidFill>
                <a:latin typeface="+mj-lt"/>
              </a:rPr>
              <a:t>Facebook</a:t>
            </a:r>
          </a:p>
          <a:p>
            <a:r>
              <a:rPr lang="en-GB" sz="3200" dirty="0">
                <a:solidFill>
                  <a:srgbClr val="FFFFFF"/>
                </a:solidFill>
                <a:latin typeface="+mj-lt"/>
              </a:rPr>
              <a:t>Twitter</a:t>
            </a:r>
          </a:p>
          <a:p>
            <a:r>
              <a:rPr lang="en-GB" sz="3200" dirty="0">
                <a:solidFill>
                  <a:srgbClr val="FFFFFF"/>
                </a:solidFill>
                <a:latin typeface="+mj-lt"/>
              </a:rPr>
              <a:t>Instagram</a:t>
            </a:r>
          </a:p>
          <a:p>
            <a:pPr lvl="0"/>
            <a:endParaRPr lang="en-GB" sz="3200" dirty="0">
              <a:solidFill>
                <a:srgbClr val="FFFFFF"/>
              </a:solidFill>
              <a:latin typeface="+mj-lt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FFFFFF"/>
                </a:solidFill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99044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6900CB-4FD0-43BC-8537-6A9EBC8788F1}"/>
</file>

<file path=customXml/itemProps2.xml><?xml version="1.0" encoding="utf-8"?>
<ds:datastoreItem xmlns:ds="http://schemas.openxmlformats.org/officeDocument/2006/customXml" ds:itemID="{1C5AF948-4B14-4C0D-95D4-0839FFF0AC69}"/>
</file>

<file path=customXml/itemProps3.xml><?xml version="1.0" encoding="utf-8"?>
<ds:datastoreItem xmlns:ds="http://schemas.openxmlformats.org/officeDocument/2006/customXml" ds:itemID="{878774A5-6AEA-48CC-8B78-B7BD28E2905D}"/>
</file>

<file path=docProps/app.xml><?xml version="1.0" encoding="utf-8"?>
<Properties xmlns="http://schemas.openxmlformats.org/officeDocument/2006/extended-properties" xmlns:vt="http://schemas.openxmlformats.org/officeDocument/2006/docPropsVTypes">
  <TotalTime>4372</TotalTime>
  <Words>1137</Words>
  <Application>Microsoft Office PowerPoint</Application>
  <PresentationFormat>On-screen Show (4:3)</PresentationFormat>
  <Paragraphs>219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 3</vt:lpstr>
      <vt:lpstr>Office Theme</vt:lpstr>
      <vt:lpstr>  BTEC NATIONAL IN BUSINESS Unit 2 Marketing  The Marketing Mix  PROMOTION </vt:lpstr>
      <vt:lpstr>What is promotion?</vt:lpstr>
      <vt:lpstr>Why promote?</vt:lpstr>
      <vt:lpstr>Aims of promotion  AIDA</vt:lpstr>
      <vt:lpstr>Stages of promotion</vt:lpstr>
      <vt:lpstr>Choice of media? Depends upon…</vt:lpstr>
      <vt:lpstr>Promotion – often a combination of</vt:lpstr>
      <vt:lpstr>Other forms of promotion on the BTEC specification</vt:lpstr>
      <vt:lpstr>Other forms of promotion on the BTEC specification</vt:lpstr>
      <vt:lpstr>Other forms of promotion on the BTEC specification</vt:lpstr>
      <vt:lpstr>Other forms of promotion on the BTEC specification</vt:lpstr>
      <vt:lpstr>Other forms of promotion on the BTEC specification</vt:lpstr>
      <vt:lpstr>Other forms of promotion on the BTEC specification)</vt:lpstr>
      <vt:lpstr>Quick discussion – promoting a coffee shop  Jane needs to promote her new coffee shop in Godalming High Street.  How should she go about this?   What methods would you suggest and why? </vt:lpstr>
      <vt:lpstr>Building your Case Study answer</vt:lpstr>
      <vt:lpstr>Content of the marketing message  What does the campaign want to achieve?  </vt:lpstr>
      <vt:lpstr>Select a range of appropriate media</vt:lpstr>
      <vt:lpstr>Allocation of the campaign budget</vt:lpstr>
      <vt:lpstr>Template for a campaign budget</vt:lpstr>
      <vt:lpstr>How could your campaign be evaluated?</vt:lpstr>
      <vt:lpstr>Appropriateness of the Marketing Campaign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NATIONAL IN BUSINESS Unit 2 Marketing  The Marketing Mix  PROMOTION</dc:title>
  <dc:creator>Seonaid Botfield</dc:creator>
  <cp:lastModifiedBy>Seonaid Botfield</cp:lastModifiedBy>
  <cp:revision>6</cp:revision>
  <dcterms:created xsi:type="dcterms:W3CDTF">2021-02-07T18:34:05Z</dcterms:created>
  <dcterms:modified xsi:type="dcterms:W3CDTF">2022-01-19T15:31:01Z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