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4"/>
  </p:sldMasterIdLst>
  <p:sldIdLst>
    <p:sldId id="256" r:id="rId5"/>
    <p:sldId id="257" r:id="rId6"/>
    <p:sldId id="258" r:id="rId7"/>
    <p:sldId id="259" r:id="rId8"/>
    <p:sldId id="264" r:id="rId9"/>
    <p:sldId id="261" r:id="rId10"/>
    <p:sldId id="266" r:id="rId11"/>
    <p:sldId id="267" r:id="rId12"/>
    <p:sldId id="268" r:id="rId13"/>
    <p:sldId id="269" r:id="rId14"/>
    <p:sldId id="263" r:id="rId15"/>
    <p:sldId id="260" r:id="rId16"/>
    <p:sldId id="270" r:id="rId17"/>
    <p:sldId id="271" r:id="rId18"/>
    <p:sldId id="272" r:id="rId19"/>
    <p:sldId id="273" r:id="rId20"/>
    <p:sldId id="265" r:id="rId21"/>
    <p:sldId id="274" r:id="rId22"/>
    <p:sldId id="275" r:id="rId23"/>
    <p:sldId id="276" r:id="rId24"/>
    <p:sldId id="277" r:id="rId25"/>
    <p:sldId id="26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CAADEF-4C12-44F4-A318-9E16FD6B80CE}" v="8" dt="2021-03-25T13:05:21.859"/>
    <p1510:client id="{631706CA-3457-4D20-98BE-BB61A51CF945}" v="3" dt="2021-03-25T12:39:44.573"/>
    <p1510:client id="{FDDE304A-11F2-47BB-999C-092539E87983}" v="9" dt="2021-05-20T22:53:38.0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20JohnMC88" userId="f3129193-c122-4e66-81d8-bec54c3945e9" providerId="ADAL" clId="{631706CA-3457-4D20-98BE-BB61A51CF945}"/>
    <pc:docChg chg="modSld">
      <pc:chgData name="20JohnMC88" userId="f3129193-c122-4e66-81d8-bec54c3945e9" providerId="ADAL" clId="{631706CA-3457-4D20-98BE-BB61A51CF945}" dt="2021-03-25T12:39:44.573" v="0" actId="1076"/>
      <pc:docMkLst>
        <pc:docMk/>
      </pc:docMkLst>
      <pc:sldChg chg="modSp mod">
        <pc:chgData name="20JohnMC88" userId="f3129193-c122-4e66-81d8-bec54c3945e9" providerId="ADAL" clId="{631706CA-3457-4D20-98BE-BB61A51CF945}" dt="2021-03-25T12:39:44.573" v="0" actId="1076"/>
        <pc:sldMkLst>
          <pc:docMk/>
          <pc:sldMk cId="4165648220" sldId="259"/>
        </pc:sldMkLst>
        <pc:picChg chg="mod">
          <ac:chgData name="20JohnMC88" userId="f3129193-c122-4e66-81d8-bec54c3945e9" providerId="ADAL" clId="{631706CA-3457-4D20-98BE-BB61A51CF945}" dt="2021-03-25T12:39:44.573" v="0" actId="1076"/>
          <ac:picMkLst>
            <pc:docMk/>
            <pc:sldMk cId="4165648220" sldId="259"/>
            <ac:picMk id="6" creationId="{BF07C625-8C6C-4E3C-8791-FA3FB4EB33A9}"/>
          </ac:picMkLst>
        </pc:picChg>
      </pc:sldChg>
    </pc:docChg>
  </pc:docChgLst>
  <pc:docChgLst>
    <pc:chgData name="20RaphaelMJ63" userId="S::20raphaelmj63@collyers.ac.uk::8f293749-0379-456a-84f5-13016124bb74" providerId="AD" clId="Web-{FDDE304A-11F2-47BB-999C-092539E87983}"/>
    <pc:docChg chg="modSld">
      <pc:chgData name="20RaphaelMJ63" userId="S::20raphaelmj63@collyers.ac.uk::8f293749-0379-456a-84f5-13016124bb74" providerId="AD" clId="Web-{FDDE304A-11F2-47BB-999C-092539E87983}" dt="2021-05-20T22:53:38.046" v="9" actId="20577"/>
      <pc:docMkLst>
        <pc:docMk/>
      </pc:docMkLst>
      <pc:sldChg chg="modSp">
        <pc:chgData name="20RaphaelMJ63" userId="S::20raphaelmj63@collyers.ac.uk::8f293749-0379-456a-84f5-13016124bb74" providerId="AD" clId="Web-{FDDE304A-11F2-47BB-999C-092539E87983}" dt="2021-05-20T22:53:13.983" v="4" actId="20577"/>
        <pc:sldMkLst>
          <pc:docMk/>
          <pc:sldMk cId="3355845685" sldId="266"/>
        </pc:sldMkLst>
        <pc:spChg chg="mod">
          <ac:chgData name="20RaphaelMJ63" userId="S::20raphaelmj63@collyers.ac.uk::8f293749-0379-456a-84f5-13016124bb74" providerId="AD" clId="Web-{FDDE304A-11F2-47BB-999C-092539E87983}" dt="2021-05-20T22:53:13.983" v="4" actId="20577"/>
          <ac:spMkLst>
            <pc:docMk/>
            <pc:sldMk cId="3355845685" sldId="266"/>
            <ac:spMk id="3" creationId="{E0A121CD-8D6E-4E9E-B7CF-D22D49631EAC}"/>
          </ac:spMkLst>
        </pc:spChg>
        <pc:spChg chg="mod">
          <ac:chgData name="20RaphaelMJ63" userId="S::20raphaelmj63@collyers.ac.uk::8f293749-0379-456a-84f5-13016124bb74" providerId="AD" clId="Web-{FDDE304A-11F2-47BB-999C-092539E87983}" dt="2021-05-20T22:52:43.123" v="3" actId="20577"/>
          <ac:spMkLst>
            <pc:docMk/>
            <pc:sldMk cId="3355845685" sldId="266"/>
            <ac:spMk id="4" creationId="{80A6A6EB-7532-4A88-9F06-637987A845B4}"/>
          </ac:spMkLst>
        </pc:spChg>
      </pc:sldChg>
      <pc:sldChg chg="modSp">
        <pc:chgData name="20RaphaelMJ63" userId="S::20raphaelmj63@collyers.ac.uk::8f293749-0379-456a-84f5-13016124bb74" providerId="AD" clId="Web-{FDDE304A-11F2-47BB-999C-092539E87983}" dt="2021-05-20T22:53:38.046" v="9" actId="20577"/>
        <pc:sldMkLst>
          <pc:docMk/>
          <pc:sldMk cId="2447446237" sldId="267"/>
        </pc:sldMkLst>
        <pc:spChg chg="mod">
          <ac:chgData name="20RaphaelMJ63" userId="S::20raphaelmj63@collyers.ac.uk::8f293749-0379-456a-84f5-13016124bb74" providerId="AD" clId="Web-{FDDE304A-11F2-47BB-999C-092539E87983}" dt="2021-05-20T22:53:38.046" v="9" actId="20577"/>
          <ac:spMkLst>
            <pc:docMk/>
            <pc:sldMk cId="2447446237" sldId="267"/>
            <ac:spMk id="3" creationId="{48F3663A-EF71-4923-88A8-115175F8C30E}"/>
          </ac:spMkLst>
        </pc:spChg>
        <pc:spChg chg="mod">
          <ac:chgData name="20RaphaelMJ63" userId="S::20raphaelmj63@collyers.ac.uk::8f293749-0379-456a-84f5-13016124bb74" providerId="AD" clId="Web-{FDDE304A-11F2-47BB-999C-092539E87983}" dt="2021-05-20T22:53:27.030" v="8" actId="20577"/>
          <ac:spMkLst>
            <pc:docMk/>
            <pc:sldMk cId="2447446237" sldId="267"/>
            <ac:spMk id="4" creationId="{F951A821-8589-4EA2-83A1-9D9E37207B97}"/>
          </ac:spMkLst>
        </pc:spChg>
      </pc:sldChg>
    </pc:docChg>
  </pc:docChgLst>
  <pc:docChgLst>
    <pc:chgData name="20DeCastrMD79" userId="S::20decastrmd79@collyers.ac.uk::b972cfb0-53e2-41d9-891a-dff6fb62f140" providerId="AD" clId="Web-{FD0B566B-3949-494D-AE53-EF6A8528385D}"/>
    <pc:docChg chg="modSld">
      <pc:chgData name="20DeCastrMD79" userId="S::20decastrmd79@collyers.ac.uk::b972cfb0-53e2-41d9-891a-dff6fb62f140" providerId="AD" clId="Web-{FD0B566B-3949-494D-AE53-EF6A8528385D}" dt="2021-03-24T10:24:30.707" v="1" actId="20577"/>
      <pc:docMkLst>
        <pc:docMk/>
      </pc:docMkLst>
      <pc:sldChg chg="modSp">
        <pc:chgData name="20DeCastrMD79" userId="S::20decastrmd79@collyers.ac.uk::b972cfb0-53e2-41d9-891a-dff6fb62f140" providerId="AD" clId="Web-{FD0B566B-3949-494D-AE53-EF6A8528385D}" dt="2021-03-24T10:24:30.707" v="1" actId="20577"/>
        <pc:sldMkLst>
          <pc:docMk/>
          <pc:sldMk cId="3846196442" sldId="260"/>
        </pc:sldMkLst>
        <pc:spChg chg="mod">
          <ac:chgData name="20DeCastrMD79" userId="S::20decastrmd79@collyers.ac.uk::b972cfb0-53e2-41d9-891a-dff6fb62f140" providerId="AD" clId="Web-{FD0B566B-3949-494D-AE53-EF6A8528385D}" dt="2021-03-24T10:24:30.707" v="1" actId="20577"/>
          <ac:spMkLst>
            <pc:docMk/>
            <pc:sldMk cId="3846196442" sldId="260"/>
            <ac:spMk id="14" creationId="{FAEDEE16-6175-4AB9-9CDB-D829C8EE1ADF}"/>
          </ac:spMkLst>
        </pc:spChg>
      </pc:sldChg>
    </pc:docChg>
  </pc:docChgLst>
  <pc:docChgLst>
    <pc:chgData name="20AsadK34" userId="S::20asadk34@collyers.ac.uk::6f9e9dc6-e113-43bb-b24e-31a9684f3c4d" providerId="AD" clId="Web-{38CAADEF-4C12-44F4-A318-9E16FD6B80CE}"/>
    <pc:docChg chg="modSld">
      <pc:chgData name="20AsadK34" userId="S::20asadk34@collyers.ac.uk::6f9e9dc6-e113-43bb-b24e-31a9684f3c4d" providerId="AD" clId="Web-{38CAADEF-4C12-44F4-A318-9E16FD6B80CE}" dt="2021-03-25T13:05:20.109" v="2" actId="20577"/>
      <pc:docMkLst>
        <pc:docMk/>
      </pc:docMkLst>
      <pc:sldChg chg="modSp">
        <pc:chgData name="20AsadK34" userId="S::20asadk34@collyers.ac.uk::6f9e9dc6-e113-43bb-b24e-31a9684f3c4d" providerId="AD" clId="Web-{38CAADEF-4C12-44F4-A318-9E16FD6B80CE}" dt="2021-03-25T13:05:20.109" v="2" actId="20577"/>
        <pc:sldMkLst>
          <pc:docMk/>
          <pc:sldMk cId="2334855484" sldId="273"/>
        </pc:sldMkLst>
        <pc:spChg chg="mod">
          <ac:chgData name="20AsadK34" userId="S::20asadk34@collyers.ac.uk::6f9e9dc6-e113-43bb-b24e-31a9684f3c4d" providerId="AD" clId="Web-{38CAADEF-4C12-44F4-A318-9E16FD6B80CE}" dt="2021-03-25T13:05:20.109" v="2" actId="20577"/>
          <ac:spMkLst>
            <pc:docMk/>
            <pc:sldMk cId="2334855484" sldId="273"/>
            <ac:spMk id="3" creationId="{211982AD-2398-445F-A27F-1F140446181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72345051-2045-45DA-935E-2E3CA1A69ADC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46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63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29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2345051-2045-45DA-935E-2E3CA1A69ADC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43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95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2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6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956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93643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72345051-2045-45DA-935E-2E3CA1A69ADC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14161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875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voluntary-national-insurance-contributions" TargetMode="External"/><Relationship Id="rId7" Type="http://schemas.openxmlformats.org/officeDocument/2006/relationships/image" Target="../media/image18.png"/><Relationship Id="rId2" Type="http://schemas.openxmlformats.org/officeDocument/2006/relationships/hyperlink" Target="https://www.gov.uk/national-insurance/what-national-insurance-is-for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gov.uk/government/publications/rates-and-allowances-national-insurance-contributions/rates-and-allowances-national-insurance-contributions" TargetMode="External"/><Relationship Id="rId5" Type="http://schemas.openxmlformats.org/officeDocument/2006/relationships/hyperlink" Target="https://www.gov.uk/national-insurance" TargetMode="External"/><Relationship Id="rId4" Type="http://schemas.openxmlformats.org/officeDocument/2006/relationships/hyperlink" Target="https://www.gov.uk/national-insurance/your-national-insurance-number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news.bbc.co.uk/1/hi/business/8620461.stm#:~:text=Whereas%20income%20tax%20is%20a,opposed%20to%20income%20from%20savings.&amp;text=A%20secondary%20contribution%20is%20then,as%20well%20as%20their%20employees" TargetMode="External"/><Relationship Id="rId3" Type="http://schemas.openxmlformats.org/officeDocument/2006/relationships/hyperlink" Target="https://www.gov.uk/product-labelling-the-law" TargetMode="External"/><Relationship Id="rId7" Type="http://schemas.openxmlformats.org/officeDocument/2006/relationships/hyperlink" Target="https://www.bbc.co.uk/bitesize/guides/z49xxyc/revision/4" TargetMode="External"/><Relationship Id="rId2" Type="http://schemas.openxmlformats.org/officeDocument/2006/relationships/hyperlink" Target="https://www.gov.uk/government/news/soft-drinks-industry-levy-comes-into-effec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itizensadvice.org.uk/work/rights-at-work/basic-rights-and-contracts/check-how-many-hours-youre-working/" TargetMode="External"/><Relationship Id="rId5" Type="http://schemas.openxmlformats.org/officeDocument/2006/relationships/hyperlink" Target="https://www.gov.uk/national-minimum-wage-rates" TargetMode="External"/><Relationship Id="rId10" Type="http://schemas.openxmlformats.org/officeDocument/2006/relationships/hyperlink" Target="https://www.tutor2u.net/business/reference/external-environment-government-spending" TargetMode="External"/><Relationship Id="rId4" Type="http://schemas.openxmlformats.org/officeDocument/2006/relationships/hyperlink" Target="https://www.gov.uk/government/publications/introduction-of-plastic-packaging-tax/plastic-packaging-tax" TargetMode="External"/><Relationship Id="rId9" Type="http://schemas.openxmlformats.org/officeDocument/2006/relationships/hyperlink" Target="https://www.bbc.co.uk/bitesize/guides/zd987ty/revision/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s.gov.uk/employmentandlabourmarket/peoplenotinwork/unemployment" TargetMode="External"/><Relationship Id="rId2" Type="http://schemas.openxmlformats.org/officeDocument/2006/relationships/hyperlink" Target="https://www.ons.gov.uk/employmentandlabourmarket/peopleinwork/employmentandemployeetypes/bulletins/employmentintheuk/january2022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hyperlink" Target="https://www.bbc.co.uk/news/business-52660591#:~:text=How%20many%20people%20are%20currently,1.7%20million%20people%20were%20unemployed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nkofengland.co.uk/monetary-policy/the-interest-rate-bank-rate" TargetMode="Externa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L-mT7o-0PkY?feature=oembed" TargetMode="Externa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bbc.co.uk/bitesize/guides/zrwtmfr/revision/5#:~:text=Inflation%20refers%20to%20a%20general,usually%20stated%20as%20a%20percentage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guides/zrwtmfr/revision/7" TargetMode="External"/><Relationship Id="rId2" Type="http://schemas.openxmlformats.org/officeDocument/2006/relationships/hyperlink" Target="https://www.tutor2u.net/business/reference/external-environment-exchange-rates#:~:text=A%20change%20in%20exchange%20rates,change%20in%20the%20home%20market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guides/zd987ty/revision/5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news/av/53736958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guides/zjjnnrd/revision/1" TargetMode="External"/><Relationship Id="rId2" Type="http://schemas.openxmlformats.org/officeDocument/2006/relationships/hyperlink" Target="https://www.bbc.co.uk/bitesize/guides/zrwtmfr/revision/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nvestopedia.com/terms/c/consumerpriceindex.as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mmigrationbarrister.co.uk/how-brexit-will-affect-uk-immigration/" TargetMode="External"/><Relationship Id="rId2" Type="http://schemas.openxmlformats.org/officeDocument/2006/relationships/hyperlink" Target="https://www.tutor2u.net/economics/reference/economics-of-brexit-2020-update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vat-registration" TargetMode="External"/><Relationship Id="rId2" Type="http://schemas.openxmlformats.org/officeDocument/2006/relationships/hyperlink" Target="https://www.bbc.co.uk/news/explainers-53334098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gov.uk/corporation-tax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gov.uk/income-tax-rates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705199F-B36C-414E-A6BB-FABF4D307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Chart, radar chart&#10;&#10;Description automatically generated">
            <a:extLst>
              <a:ext uri="{FF2B5EF4-FFF2-40B4-BE49-F238E27FC236}">
                <a16:creationId xmlns:a16="http://schemas.microsoft.com/office/drawing/2014/main" id="{1A614B0E-F631-4CD1-80E3-0D12174815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75000"/>
          </a:blip>
          <a:srcRect t="7229" b="5222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4627786-4F60-4021-9795-758641BA1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0F9405-C7F1-4A15-9D6E-029E64BDB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900D17-FFE3-46B3-85E1-3BEE650753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>
            <a:normAutofit/>
          </a:bodyPr>
          <a:lstStyle/>
          <a:p>
            <a:r>
              <a:rPr lang="en-GB" sz="5000"/>
              <a:t>National Factors in the Business Environment that can Impact a Start 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CD2AF5-1F24-48AD-9B10-B3C1E00578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/>
          <a:p>
            <a:r>
              <a:rPr lang="en-GB"/>
              <a:t>L2 First Award in Business, Unit 3, AB1</a:t>
            </a: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3A3CBFE3-B3CA-4294-B713-02ED8C9F1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" name="Straight Connector 17">
            <a:extLst>
              <a:ext uri="{FF2B5EF4-FFF2-40B4-BE49-F238E27FC236}">
                <a16:creationId xmlns:a16="http://schemas.microsoft.com/office/drawing/2014/main" id="{280576F0-D548-4154-ABCA-AF48FBF5E5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>
            <a:extLst>
              <a:ext uri="{FF2B5EF4-FFF2-40B4-BE49-F238E27FC236}">
                <a16:creationId xmlns:a16="http://schemas.microsoft.com/office/drawing/2014/main" id="{E1ACCC95-7D84-4C2E-9BDB-E109CB84E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A5FF440-1D03-4653-99A9-E2AD11BB6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3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846AB-AE70-4F34-97C2-B449FD60F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What are National Insurance Contributions?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421436-D986-45C8-B220-28C0BB8034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03119"/>
            <a:ext cx="4754880" cy="4211955"/>
          </a:xfrm>
        </p:spPr>
        <p:txBody>
          <a:bodyPr>
            <a:normAutofit fontScale="92500"/>
          </a:bodyPr>
          <a:lstStyle/>
          <a:p>
            <a:pPr algn="l"/>
            <a:r>
              <a:rPr lang="en-GB" b="0" i="0" dirty="0">
                <a:solidFill>
                  <a:srgbClr val="0B0C0C"/>
                </a:solidFill>
                <a:effectLst/>
                <a:latin typeface="nta"/>
              </a:rPr>
              <a:t>You pay National Insurance contributions to qualify for </a:t>
            </a:r>
            <a:r>
              <a:rPr lang="en-GB" b="0" i="0" dirty="0">
                <a:solidFill>
                  <a:srgbClr val="1D70B8"/>
                </a:solidFill>
                <a:effectLst/>
                <a:latin typeface="nta"/>
                <a:hlinkClick r:id="rId2"/>
              </a:rPr>
              <a:t>certain benefits and the State Pension</a:t>
            </a:r>
            <a:r>
              <a:rPr lang="en-GB" b="0" i="0" dirty="0">
                <a:solidFill>
                  <a:srgbClr val="0B0C0C"/>
                </a:solidFill>
                <a:effectLst/>
                <a:latin typeface="nta"/>
              </a:rPr>
              <a:t>.</a:t>
            </a:r>
          </a:p>
          <a:p>
            <a:pPr algn="l"/>
            <a:r>
              <a:rPr lang="en-GB" b="0" i="0" dirty="0">
                <a:solidFill>
                  <a:srgbClr val="0B0C0C"/>
                </a:solidFill>
                <a:effectLst/>
                <a:latin typeface="nta"/>
              </a:rPr>
              <a:t>Employers also pay an NI contribution.</a:t>
            </a:r>
          </a:p>
          <a:p>
            <a:pPr algn="l"/>
            <a:r>
              <a:rPr lang="en-GB" b="0" i="0" dirty="0">
                <a:solidFill>
                  <a:srgbClr val="0B0C0C"/>
                </a:solidFill>
                <a:effectLst/>
                <a:latin typeface="nta"/>
              </a:rPr>
              <a:t>You pay mandatory National Insurance if you’re 16 or over and are either: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B0C0C"/>
                </a:solidFill>
                <a:effectLst/>
                <a:latin typeface="nta"/>
              </a:rPr>
              <a:t>an employee earning above £184 a week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B0C0C"/>
                </a:solidFill>
                <a:effectLst/>
                <a:latin typeface="nta"/>
              </a:rPr>
              <a:t>self-employed and making a profit of £6,515 or more a year</a:t>
            </a:r>
          </a:p>
          <a:p>
            <a:pPr algn="l"/>
            <a:r>
              <a:rPr lang="en-GB" b="0" i="0" dirty="0">
                <a:solidFill>
                  <a:srgbClr val="0B0C0C"/>
                </a:solidFill>
                <a:effectLst/>
                <a:latin typeface="nta"/>
              </a:rPr>
              <a:t>You may be able to </a:t>
            </a:r>
            <a:r>
              <a:rPr lang="en-GB" b="0" i="0" dirty="0">
                <a:solidFill>
                  <a:srgbClr val="1D70B8"/>
                </a:solidFill>
                <a:effectLst/>
                <a:latin typeface="nta"/>
                <a:hlinkClick r:id="rId3"/>
              </a:rPr>
              <a:t>pay voluntary contributions</a:t>
            </a:r>
            <a:r>
              <a:rPr lang="en-GB" b="0" i="0" dirty="0">
                <a:solidFill>
                  <a:srgbClr val="0B0C0C"/>
                </a:solidFill>
                <a:effectLst/>
                <a:latin typeface="nta"/>
              </a:rPr>
              <a:t> to avoid gaps in your NI contributions.</a:t>
            </a:r>
          </a:p>
          <a:p>
            <a:pPr algn="l"/>
            <a:r>
              <a:rPr lang="en-GB" b="0" i="0" dirty="0">
                <a:solidFill>
                  <a:srgbClr val="0B0C0C"/>
                </a:solidFill>
                <a:effectLst/>
                <a:latin typeface="nta"/>
              </a:rPr>
              <a:t>You need a </a:t>
            </a:r>
            <a:r>
              <a:rPr lang="en-GB" b="0" i="0" dirty="0">
                <a:solidFill>
                  <a:srgbClr val="1D70B8"/>
                </a:solidFill>
                <a:effectLst/>
                <a:latin typeface="nta"/>
                <a:hlinkClick r:id="rId4"/>
              </a:rPr>
              <a:t>National Insurance number</a:t>
            </a:r>
            <a:r>
              <a:rPr lang="en-GB" b="0" i="0" dirty="0">
                <a:solidFill>
                  <a:srgbClr val="0B0C0C"/>
                </a:solidFill>
                <a:effectLst/>
                <a:latin typeface="nta"/>
              </a:rPr>
              <a:t> before you can start paying National Insurance contributions.</a:t>
            </a:r>
          </a:p>
          <a:p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66A625-2060-4B17-910E-6D5094650C9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GB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https://www.gov.uk/national-insurance</a:t>
            </a:r>
            <a:endParaRPr lang="en-GB" dirty="0">
              <a:solidFill>
                <a:schemeClr val="accent1"/>
              </a:solidFill>
            </a:endParaRP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5483D0-C355-4E86-83B7-97B490402A74}"/>
              </a:ext>
            </a:extLst>
          </p:cNvPr>
          <p:cNvSpPr txBox="1"/>
          <p:nvPr/>
        </p:nvSpPr>
        <p:spPr>
          <a:xfrm>
            <a:off x="1191237" y="6175738"/>
            <a:ext cx="10519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hlinkClick r:id="rId6"/>
              </a:rPr>
              <a:t>https://www.gov.uk/government/publications/rates-and-allowances-national-insurance-contributions/rates-and-allowances-national-insurance-contributions</a:t>
            </a:r>
            <a:endParaRPr lang="en-GB" sz="1200" dirty="0"/>
          </a:p>
          <a:p>
            <a:endParaRPr lang="en-GB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C79B9B-1131-438F-B346-EF3D7EB842B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202" t="18283" r="38734" b="22714"/>
          <a:stretch/>
        </p:blipFill>
        <p:spPr>
          <a:xfrm>
            <a:off x="6370320" y="2459295"/>
            <a:ext cx="4457601" cy="364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659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347B5D3-AE63-4783-A0E7-FCA1740A5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Useful Links (political and tax)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570B73-98A6-4C42-AECA-43602175B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https://www.gov.uk/government/news/soft-drinks-industry-levy-comes-into-effect</a:t>
            </a:r>
            <a:endParaRPr lang="en-GB" dirty="0">
              <a:solidFill>
                <a:schemeClr val="accent1"/>
              </a:solidFill>
            </a:endParaRPr>
          </a:p>
          <a:p>
            <a:r>
              <a:rPr lang="en-GB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https://www.gov.uk/product-labelling-the-law</a:t>
            </a:r>
            <a:endParaRPr lang="en-GB" dirty="0">
              <a:solidFill>
                <a:schemeClr val="accent1"/>
              </a:solidFill>
            </a:endParaRPr>
          </a:p>
          <a:p>
            <a:r>
              <a:rPr lang="en-GB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https://www.gov.uk/government/publications/introduction-of-plastic-packaging-tax/plastic-packaging-tax</a:t>
            </a:r>
            <a:endParaRPr lang="en-GB" dirty="0">
              <a:solidFill>
                <a:schemeClr val="accent1"/>
              </a:solidFill>
            </a:endParaRPr>
          </a:p>
          <a:p>
            <a:r>
              <a:rPr lang="en-GB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https://www.gov.uk/national-minimum-wage-rates</a:t>
            </a:r>
            <a:endParaRPr lang="en-GB" dirty="0">
              <a:solidFill>
                <a:schemeClr val="accent1"/>
              </a:solidFill>
            </a:endParaRPr>
          </a:p>
          <a:p>
            <a:r>
              <a:rPr lang="en-GB" dirty="0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https://www.citizensadvice.org.uk/work/rights-at-work/basic-rights-and-contracts/check-how-many-hours-youre-working/</a:t>
            </a:r>
            <a:endParaRPr lang="en-GB" dirty="0">
              <a:solidFill>
                <a:schemeClr val="accent1"/>
              </a:solidFill>
            </a:endParaRPr>
          </a:p>
          <a:p>
            <a:r>
              <a:rPr lang="en-GB" dirty="0">
                <a:solidFill>
                  <a:schemeClr val="accent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https://www.bbc.co.uk/bitesize/guides/z49xxyc/revision/4</a:t>
            </a:r>
            <a:endParaRPr lang="en-GB" dirty="0">
              <a:solidFill>
                <a:schemeClr val="accent1"/>
              </a:solidFill>
            </a:endParaRPr>
          </a:p>
          <a:p>
            <a:r>
              <a:rPr lang="en-GB" dirty="0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http://news.bbc.co.uk/1/hi/business/8620461.stm#:~:text=Whereas%20income%20tax%20is%20a,opposed%20to%20income%20from%20savings.&amp;text=A%20secondary%20contribution%20is%20then,as%20well%20as%20their%20employees</a:t>
            </a:r>
            <a:r>
              <a:rPr lang="en-GB" dirty="0">
                <a:solidFill>
                  <a:schemeClr val="accent1"/>
                </a:solidFill>
              </a:rPr>
              <a:t>.</a:t>
            </a:r>
          </a:p>
          <a:p>
            <a:r>
              <a:rPr lang="en-GB" dirty="0">
                <a:solidFill>
                  <a:schemeClr val="accent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https://www.bbc.co.uk/bitesize/guides/zd987ty/revision/1</a:t>
            </a:r>
            <a:endParaRPr lang="en-GB" dirty="0">
              <a:solidFill>
                <a:schemeClr val="accent1"/>
              </a:solidFill>
            </a:endParaRPr>
          </a:p>
          <a:p>
            <a:r>
              <a:rPr lang="en-GB" dirty="0">
                <a:solidFill>
                  <a:schemeClr val="accent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https://www.tutor2u.net/business/reference/external-environment-government-spending</a:t>
            </a:r>
            <a:endParaRPr lang="en-GB" dirty="0">
              <a:solidFill>
                <a:schemeClr val="accent1"/>
              </a:solidFill>
            </a:endParaRPr>
          </a:p>
          <a:p>
            <a:endParaRPr lang="en-GB" dirty="0">
              <a:solidFill>
                <a:schemeClr val="accent1"/>
              </a:solidFill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6736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2171A-457B-4325-A157-BE7FBF095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69AA5-FBF4-439F-8633-1CFBB80D026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/>
              <a:t>What economic factors could impact a start up business?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AEDEE16-6175-4AB9-9CDB-D829C8EE1A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Employment levels</a:t>
            </a:r>
            <a:endParaRPr lang="en-US"/>
          </a:p>
          <a:p>
            <a:pPr>
              <a:buClr>
                <a:srgbClr val="262626"/>
              </a:buClr>
            </a:pPr>
            <a:r>
              <a:rPr lang="en-GB"/>
              <a:t>Interest rates</a:t>
            </a:r>
          </a:p>
          <a:p>
            <a:pPr>
              <a:buClr>
                <a:srgbClr val="262626"/>
              </a:buClr>
            </a:pPr>
            <a:r>
              <a:rPr lang="en-GB"/>
              <a:t>Inflation</a:t>
            </a:r>
          </a:p>
          <a:p>
            <a:pPr>
              <a:buClr>
                <a:srgbClr val="262626"/>
              </a:buClr>
            </a:pPr>
            <a:r>
              <a:rPr lang="en-GB"/>
              <a:t>Exchange rates</a:t>
            </a:r>
          </a:p>
          <a:p>
            <a:pPr>
              <a:buClr>
                <a:srgbClr val="262626"/>
              </a:buClr>
            </a:pPr>
            <a:r>
              <a:rPr lang="en-GB"/>
              <a:t>Recession</a:t>
            </a:r>
          </a:p>
          <a:p>
            <a:pPr>
              <a:buClr>
                <a:srgbClr val="262626"/>
              </a:buClr>
            </a:pPr>
            <a:r>
              <a:rPr lang="en-GB"/>
              <a:t>Consumer Income</a:t>
            </a:r>
          </a:p>
        </p:txBody>
      </p:sp>
      <p:pic>
        <p:nvPicPr>
          <p:cNvPr id="16" name="Graphic 15" descr="Piggy Bank with solid fill">
            <a:extLst>
              <a:ext uri="{FF2B5EF4-FFF2-40B4-BE49-F238E27FC236}">
                <a16:creationId xmlns:a16="http://schemas.microsoft.com/office/drawing/2014/main" id="{103859BF-0E6A-4907-83D5-0D6B7068B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20800" y="3728720"/>
            <a:ext cx="2123440" cy="212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9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F158B-2DE0-4713-ADD8-E0F3F1434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0" y="147294"/>
            <a:ext cx="10058400" cy="1371600"/>
          </a:xfrm>
        </p:spPr>
        <p:txBody>
          <a:bodyPr/>
          <a:lstStyle/>
          <a:p>
            <a:r>
              <a:rPr lang="en-GB"/>
              <a:t>Employment Levels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F2C4A-FC44-429D-A48D-A64BA79F35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6793" y="1331595"/>
            <a:ext cx="4754880" cy="3749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b="0" i="0">
                <a:solidFill>
                  <a:srgbClr val="1F2937"/>
                </a:solidFill>
                <a:effectLst/>
                <a:latin typeface="ClearSans"/>
              </a:rPr>
              <a:t>The employment rate is measured as the percentage of the population of working age in full-time or part-time paid work.</a:t>
            </a:r>
          </a:p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727072-24FD-4260-B36B-3B0FCDB3A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0320" y="1331595"/>
            <a:ext cx="4754880" cy="3749040"/>
          </a:xfrm>
        </p:spPr>
        <p:txBody>
          <a:bodyPr>
            <a:normAutofit/>
          </a:bodyPr>
          <a:lstStyle/>
          <a:p>
            <a:r>
              <a:rPr lang="en-GB" dirty="0">
                <a:hlinkClick r:id="rId2"/>
              </a:rPr>
              <a:t>Employment in the UK - Office for National Statistics (ons.gov.uk)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>
                <a:hlinkClick r:id="rId3"/>
              </a:rPr>
              <a:t>Unemployment - Office for National Statistics (ons.gov.uk)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4"/>
              </a:rPr>
              <a:t>https://www.bbc.co.uk/news/business-52660591#:~:text=How%20many%20people%20are%20currently,1.7%20million%20people%20were%20unemployed</a:t>
            </a:r>
            <a:r>
              <a:rPr lang="en-GB" dirty="0"/>
              <a:t> – the prediction from last year!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C6B9B4-913C-4F25-A00A-965068D1D8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533" t="24511" r="50603" b="15210"/>
          <a:stretch/>
        </p:blipFill>
        <p:spPr>
          <a:xfrm>
            <a:off x="1275780" y="2703195"/>
            <a:ext cx="4414712" cy="376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71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3337F-0BAB-46E6-8D07-DFCC72BF6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Unemployment levels…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6C515-F685-4A91-8E7D-96AE21712F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/>
              <a:t>Increase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More people looking for a job </a:t>
            </a:r>
          </a:p>
          <a:p>
            <a:pPr marL="0" indent="0">
              <a:buNone/>
            </a:pPr>
            <a:r>
              <a:rPr lang="en-GB"/>
              <a:t>More competition applying for jobs</a:t>
            </a:r>
          </a:p>
          <a:p>
            <a:pPr marL="0" indent="0">
              <a:buNone/>
            </a:pPr>
            <a:r>
              <a:rPr lang="en-GB"/>
              <a:t>Companies can offer lower wages</a:t>
            </a:r>
          </a:p>
          <a:p>
            <a:pPr marL="0" indent="0">
              <a:buNone/>
            </a:pPr>
            <a:r>
              <a:rPr lang="en-GB"/>
              <a:t>Companies can cherry pick from many applicants</a:t>
            </a:r>
          </a:p>
          <a:p>
            <a:pPr marL="0" indent="0">
              <a:buNone/>
            </a:pPr>
            <a:r>
              <a:rPr lang="en-GB"/>
              <a:t>Less disposable income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ABDF-EA2B-4A27-A7EA-C8EBEDD7B0C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/>
              <a:t>Decrease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More people in work</a:t>
            </a:r>
          </a:p>
          <a:p>
            <a:pPr marL="0" indent="0">
              <a:buNone/>
            </a:pPr>
            <a:r>
              <a:rPr lang="en-GB"/>
              <a:t>Less people applying for jobs</a:t>
            </a:r>
          </a:p>
          <a:p>
            <a:pPr marL="0" indent="0">
              <a:buNone/>
            </a:pPr>
            <a:r>
              <a:rPr lang="en-GB"/>
              <a:t>Companies have to make more competitive offers</a:t>
            </a:r>
          </a:p>
          <a:p>
            <a:pPr marL="0" indent="0">
              <a:buNone/>
            </a:pPr>
            <a:r>
              <a:rPr lang="en-GB"/>
              <a:t>People in work have more disposable income</a:t>
            </a: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42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4F21B-5F52-412D-AD14-E075B62F6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99694"/>
            <a:ext cx="10058400" cy="1371600"/>
          </a:xfrm>
        </p:spPr>
        <p:txBody>
          <a:bodyPr/>
          <a:lstStyle/>
          <a:p>
            <a:r>
              <a:rPr lang="en-GB"/>
              <a:t>Interest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7BDC6-02B8-45B6-9EAB-DEFC5124E3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1543050"/>
            <a:ext cx="4754880" cy="4876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An </a:t>
            </a:r>
            <a:r>
              <a:rPr lang="en-GB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interest rate</a:t>
            </a:r>
            <a:r>
              <a:rPr lang="en-GB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is a percentage charged on the total amount you borrow or save. Even a small change in </a:t>
            </a:r>
            <a:r>
              <a:rPr lang="en-GB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interest rates</a:t>
            </a:r>
            <a:r>
              <a:rPr lang="en-GB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can have a big impact. ... If you're a borrower, the </a:t>
            </a:r>
            <a:r>
              <a:rPr lang="en-GB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interest rate</a:t>
            </a:r>
            <a:r>
              <a:rPr lang="en-GB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is the amount you are charged for borrowing money – a percentage of the total amount of the loan.</a:t>
            </a:r>
          </a:p>
          <a:p>
            <a:pPr marL="0" indent="0">
              <a:buNone/>
            </a:pPr>
            <a:endParaRPr lang="en-GB" b="0" i="0" dirty="0">
              <a:solidFill>
                <a:srgbClr val="4D5156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4D5156"/>
                </a:solidFill>
                <a:latin typeface="arial" panose="020B0604020202020204" pitchFamily="34" charset="0"/>
              </a:rPr>
              <a:t>The Bank of England sets a base rate to commercial banks.</a:t>
            </a:r>
          </a:p>
          <a:p>
            <a:pPr marL="0" indent="0">
              <a:buNone/>
            </a:pPr>
            <a:endParaRPr lang="en-GB" dirty="0">
              <a:solidFill>
                <a:srgbClr val="4D5156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4D5156"/>
                </a:solidFill>
                <a:latin typeface="arial" panose="020B0604020202020204" pitchFamily="34" charset="0"/>
              </a:rPr>
              <a:t>How could changes in interest rates impact your business?</a:t>
            </a:r>
          </a:p>
          <a:p>
            <a:pPr marL="0" indent="0">
              <a:buNone/>
            </a:pPr>
            <a:endParaRPr lang="en-GB" dirty="0">
              <a:solidFill>
                <a:srgbClr val="4D5156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hlinkClick r:id="rId3"/>
              </a:rPr>
              <a:t>https://www.bankofengland.co.uk/monetary-policy/the-interest-rate-bank-rate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Online Media 4" title="Why do interest rates matter to me?">
            <a:hlinkClick r:id="" action="ppaction://media"/>
            <a:extLst>
              <a:ext uri="{FF2B5EF4-FFF2-40B4-BE49-F238E27FC236}">
                <a16:creationId xmlns:a16="http://schemas.microsoft.com/office/drawing/2014/main" id="{292668EE-F943-4836-A92A-02459BB3EC6E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096000" y="1543050"/>
            <a:ext cx="5587453" cy="315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5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548D7-27A8-4899-A8DF-99296F8F8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66344"/>
            <a:ext cx="10058400" cy="1371600"/>
          </a:xfrm>
        </p:spPr>
        <p:txBody>
          <a:bodyPr/>
          <a:lstStyle/>
          <a:p>
            <a:r>
              <a:rPr lang="en-GB"/>
              <a:t>Inflation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982AD-2398-445F-A27F-1F14044618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1" y="1583664"/>
            <a:ext cx="4754880" cy="474093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GB" sz="2000" b="1" i="0">
                <a:solidFill>
                  <a:srgbClr val="231F20"/>
                </a:solidFill>
                <a:effectLst/>
                <a:latin typeface="ReithSans"/>
              </a:rPr>
              <a:t>Inflation</a:t>
            </a:r>
            <a:r>
              <a:rPr lang="en-GB" sz="2000" b="0" i="0">
                <a:solidFill>
                  <a:srgbClr val="231F20"/>
                </a:solidFill>
                <a:effectLst/>
                <a:latin typeface="ReithSans"/>
              </a:rPr>
              <a:t> refers to a general and sustained increase in prices over time. It is measured using an </a:t>
            </a:r>
            <a:r>
              <a:rPr lang="en-GB" sz="2000" b="1" i="0">
                <a:solidFill>
                  <a:srgbClr val="231F20"/>
                </a:solidFill>
                <a:effectLst/>
                <a:latin typeface="ReithSans"/>
              </a:rPr>
              <a:t>index</a:t>
            </a:r>
            <a:r>
              <a:rPr lang="en-GB" sz="2000" b="0" i="0">
                <a:solidFill>
                  <a:srgbClr val="231F20"/>
                </a:solidFill>
                <a:effectLst/>
                <a:latin typeface="ReithSans"/>
              </a:rPr>
              <a:t>, </a:t>
            </a:r>
            <a:r>
              <a:rPr lang="en-GB" sz="2000" b="0" i="0" err="1">
                <a:solidFill>
                  <a:srgbClr val="231F20"/>
                </a:solidFill>
                <a:effectLst/>
                <a:latin typeface="ReithSans"/>
              </a:rPr>
              <a:t>eg</a:t>
            </a:r>
            <a:r>
              <a:rPr lang="en-GB" sz="2000" b="0" i="0">
                <a:solidFill>
                  <a:srgbClr val="231F20"/>
                </a:solidFill>
                <a:effectLst/>
                <a:latin typeface="ReithSans"/>
              </a:rPr>
              <a:t> the Consumer Prices Index (CPI), which tracks how the price of a typical basket of items changes over time. The rate of inflation is usually stated as a percentage. An annual inflation rate of 2% means that a product that was priced at £1.00 last year will now be priced at £1.02.</a:t>
            </a:r>
          </a:p>
          <a:p>
            <a:pPr marL="0" indent="0">
              <a:buNone/>
            </a:pPr>
            <a:endParaRPr lang="en-GB" sz="2000">
              <a:solidFill>
                <a:srgbClr val="231F20"/>
              </a:solidFill>
              <a:latin typeface="ReithSans"/>
            </a:endParaRPr>
          </a:p>
          <a:p>
            <a:pPr marL="0" indent="0">
              <a:buNone/>
            </a:pPr>
            <a:r>
              <a:rPr lang="en-GB" sz="2000" b="0" i="0">
                <a:solidFill>
                  <a:srgbClr val="231F20"/>
                </a:solidFill>
                <a:effectLst/>
                <a:latin typeface="ReithSans"/>
              </a:rPr>
              <a:t>Inflation reduces the </a:t>
            </a:r>
            <a:r>
              <a:rPr lang="en-GB" sz="2000" b="1" i="0">
                <a:solidFill>
                  <a:srgbClr val="231F20"/>
                </a:solidFill>
                <a:effectLst/>
                <a:latin typeface="ReithSans"/>
              </a:rPr>
              <a:t>purchasing power</a:t>
            </a:r>
            <a:r>
              <a:rPr lang="en-GB" sz="2000" b="0" i="0">
                <a:solidFill>
                  <a:srgbClr val="231F20"/>
                </a:solidFill>
                <a:effectLst/>
                <a:latin typeface="ReithSans"/>
              </a:rPr>
              <a:t> of money since more money is now needed to buy the same </a:t>
            </a:r>
            <a:r>
              <a:rPr lang="en-GB" sz="2000">
                <a:solidFill>
                  <a:srgbClr val="231F20"/>
                </a:solidFill>
                <a:latin typeface="ReithSans"/>
              </a:rPr>
              <a:t>items</a:t>
            </a:r>
            <a:r>
              <a:rPr lang="en-GB" sz="2000" b="0" i="0">
                <a:solidFill>
                  <a:srgbClr val="231F20"/>
                </a:solidFill>
                <a:effectLst/>
                <a:latin typeface="ReithSans"/>
              </a:rPr>
              <a:t>.</a:t>
            </a:r>
          </a:p>
          <a:p>
            <a:pPr marL="0" indent="0">
              <a:buNone/>
            </a:pPr>
            <a:r>
              <a:rPr lang="en-GB" sz="2000">
                <a:solidFill>
                  <a:srgbClr val="231F20"/>
                </a:solidFill>
                <a:latin typeface="ReithSans"/>
              </a:rPr>
              <a:t>What impact will this have on a start-up business?</a:t>
            </a:r>
            <a:endParaRPr lang="en-GB" sz="20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745304-FC94-46CF-B9EC-CE7A63BA0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44500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>
              <a:hlinkClick r:id="rId2"/>
            </a:endParaRPr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pPr marL="0" indent="0">
              <a:buNone/>
            </a:pPr>
            <a:endParaRPr lang="en-GB" sz="1400" dirty="0">
              <a:hlinkClick r:id="rId2"/>
            </a:endParaRPr>
          </a:p>
          <a:p>
            <a:pPr marL="0" indent="0">
              <a:buNone/>
            </a:pPr>
            <a:endParaRPr lang="en-GB" sz="1400" dirty="0">
              <a:hlinkClick r:id="rId2"/>
            </a:endParaRPr>
          </a:p>
          <a:p>
            <a:pPr marL="0" indent="0">
              <a:buNone/>
            </a:pPr>
            <a:endParaRPr lang="en-GB" sz="1400" dirty="0">
              <a:hlinkClick r:id="rId2"/>
            </a:endParaRPr>
          </a:p>
          <a:p>
            <a:pPr marL="0" indent="0">
              <a:buNone/>
            </a:pPr>
            <a:endParaRPr lang="en-GB" sz="1400" dirty="0">
              <a:hlinkClick r:id="rId2"/>
            </a:endParaRPr>
          </a:p>
          <a:p>
            <a:pPr marL="0" indent="0">
              <a:buNone/>
            </a:pPr>
            <a:endParaRPr lang="en-GB" sz="1400" dirty="0">
              <a:hlinkClick r:id="rId2"/>
            </a:endParaRPr>
          </a:p>
          <a:p>
            <a:pPr marL="0" indent="0">
              <a:buNone/>
            </a:pPr>
            <a:r>
              <a:rPr lang="en-GB" sz="1400" dirty="0">
                <a:hlinkClick r:id="rId2"/>
              </a:rPr>
              <a:t>https://www.bbc.co.uk/bitesize/guides/zrwtmfr/revision/5#:~:text=Inflation%20refers%20to%20a%20general,usually%20stated%20as%20a%20percentage</a:t>
            </a:r>
            <a:r>
              <a:rPr lang="en-GB" sz="1400" dirty="0"/>
              <a:t>.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99F133-8499-4F3A-84BC-C9659FB16B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39" r="51122"/>
          <a:stretch/>
        </p:blipFill>
        <p:spPr>
          <a:xfrm>
            <a:off x="6739413" y="1450047"/>
            <a:ext cx="4016693" cy="395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85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D365F-66CB-40E1-8013-507CACF83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350" y="114301"/>
            <a:ext cx="9848850" cy="1371600"/>
          </a:xfrm>
        </p:spPr>
        <p:txBody>
          <a:bodyPr>
            <a:normAutofit/>
          </a:bodyPr>
          <a:lstStyle/>
          <a:p>
            <a:r>
              <a:rPr lang="en-GB"/>
              <a:t>What are Exchange Rates?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CB9A3-A8EC-46D7-B6B0-38AACA4073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799" y="1733549"/>
            <a:ext cx="6524625" cy="5038725"/>
          </a:xfrm>
        </p:spPr>
        <p:txBody>
          <a:bodyPr>
            <a:normAutofit lnSpcReduction="10000"/>
          </a:bodyPr>
          <a:lstStyle/>
          <a:p>
            <a:pPr algn="l"/>
            <a:r>
              <a:rPr lang="en-GB" b="0" i="0">
                <a:solidFill>
                  <a:srgbClr val="231F20"/>
                </a:solidFill>
                <a:effectLst/>
                <a:latin typeface="+mj-lt"/>
              </a:rPr>
              <a:t>The </a:t>
            </a:r>
            <a:r>
              <a:rPr lang="en-GB" b="1" i="0">
                <a:solidFill>
                  <a:srgbClr val="231F20"/>
                </a:solidFill>
                <a:effectLst/>
                <a:latin typeface="+mj-lt"/>
              </a:rPr>
              <a:t>exchange rate</a:t>
            </a:r>
            <a:r>
              <a:rPr lang="en-GB" b="0" i="0">
                <a:solidFill>
                  <a:srgbClr val="231F20"/>
                </a:solidFill>
                <a:effectLst/>
                <a:latin typeface="+mj-lt"/>
              </a:rPr>
              <a:t> is the price of foreign currency one pound can buy. If the current exchange rate is two dollars to the pound, then one pound is worth two dollars.</a:t>
            </a:r>
          </a:p>
          <a:p>
            <a:pPr algn="l"/>
            <a:r>
              <a:rPr lang="en-GB" b="0" i="0">
                <a:solidFill>
                  <a:srgbClr val="231F20"/>
                </a:solidFill>
                <a:effectLst/>
                <a:latin typeface="+mj-lt"/>
              </a:rPr>
              <a:t>The price of UK exports and imports is affected by changes in the exchange rate.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231F20"/>
                </a:solidFill>
                <a:effectLst/>
                <a:latin typeface="+mj-lt"/>
              </a:rPr>
              <a:t>An </a:t>
            </a:r>
            <a:r>
              <a:rPr lang="en-GB" b="1" i="0">
                <a:solidFill>
                  <a:srgbClr val="231F20"/>
                </a:solidFill>
                <a:effectLst/>
                <a:latin typeface="+mj-lt"/>
              </a:rPr>
              <a:t>increase</a:t>
            </a:r>
            <a:r>
              <a:rPr lang="en-GB" b="0" i="0">
                <a:solidFill>
                  <a:srgbClr val="231F20"/>
                </a:solidFill>
                <a:effectLst/>
                <a:latin typeface="+mj-lt"/>
              </a:rPr>
              <a:t> in the value of sterling means one pound buys more dollars. The pound has </a:t>
            </a:r>
            <a:r>
              <a:rPr lang="en-GB" b="1" i="0">
                <a:solidFill>
                  <a:srgbClr val="231F20"/>
                </a:solidFill>
                <a:effectLst/>
                <a:latin typeface="+mj-lt"/>
              </a:rPr>
              <a:t>appreciated</a:t>
            </a:r>
            <a:r>
              <a:rPr lang="en-GB" b="0" i="0">
                <a:solidFill>
                  <a:srgbClr val="231F20"/>
                </a:solidFill>
                <a:effectLst/>
                <a:latin typeface="+mj-lt"/>
              </a:rPr>
              <a:t> (gone up) in value and become stronger.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231F20"/>
                </a:solidFill>
                <a:effectLst/>
                <a:latin typeface="+mj-lt"/>
              </a:rPr>
              <a:t>A </a:t>
            </a:r>
            <a:r>
              <a:rPr lang="en-GB" b="1" i="0">
                <a:solidFill>
                  <a:srgbClr val="231F20"/>
                </a:solidFill>
                <a:effectLst/>
                <a:latin typeface="+mj-lt"/>
              </a:rPr>
              <a:t>fall</a:t>
            </a:r>
            <a:r>
              <a:rPr lang="en-GB" b="0" i="0">
                <a:solidFill>
                  <a:srgbClr val="231F20"/>
                </a:solidFill>
                <a:effectLst/>
                <a:latin typeface="+mj-lt"/>
              </a:rPr>
              <a:t> in the value of sterling means one pound buys fewer dollars. This means the pound has </a:t>
            </a:r>
            <a:r>
              <a:rPr lang="en-GB" b="1" i="0">
                <a:solidFill>
                  <a:srgbClr val="231F20"/>
                </a:solidFill>
                <a:effectLst/>
                <a:latin typeface="+mj-lt"/>
              </a:rPr>
              <a:t>depreciated</a:t>
            </a:r>
            <a:r>
              <a:rPr lang="en-GB" b="0" i="0">
                <a:solidFill>
                  <a:srgbClr val="231F20"/>
                </a:solidFill>
                <a:effectLst/>
                <a:latin typeface="+mj-lt"/>
              </a:rPr>
              <a:t> (fallen) in value and become weaker.</a:t>
            </a:r>
          </a:p>
          <a:p>
            <a:pPr algn="l"/>
            <a:r>
              <a:rPr lang="en-GB" b="0" i="0">
                <a:solidFill>
                  <a:srgbClr val="231F20"/>
                </a:solidFill>
                <a:effectLst/>
                <a:latin typeface="+mj-lt"/>
              </a:rPr>
              <a:t>UK exporters benefit from a fall in the value of sterling. However British firms importing raw materials, components or foreign-made goods face higher costs and must either put up their prices or reduce their profit margin.</a:t>
            </a:r>
          </a:p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96EA16-5E50-44DA-8DF1-03D8A699B3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91550" y="1733549"/>
            <a:ext cx="2971800" cy="5172074"/>
          </a:xfrm>
        </p:spPr>
        <p:txBody>
          <a:bodyPr>
            <a:normAutofit lnSpcReduction="10000"/>
          </a:bodyPr>
          <a:lstStyle/>
          <a:p>
            <a:r>
              <a:rPr lang="en-GB" b="0" i="0">
                <a:solidFill>
                  <a:schemeClr val="accent1"/>
                </a:solidFill>
                <a:effectLst/>
                <a:latin typeface="+mj-lt"/>
              </a:rPr>
              <a:t>Strong		SPICED</a:t>
            </a:r>
            <a:br>
              <a:rPr lang="en-GB">
                <a:solidFill>
                  <a:schemeClr val="accent1"/>
                </a:solidFill>
                <a:latin typeface="+mj-lt"/>
              </a:rPr>
            </a:br>
            <a:r>
              <a:rPr lang="en-GB" b="0" i="0">
                <a:solidFill>
                  <a:schemeClr val="accent1"/>
                </a:solidFill>
                <a:effectLst/>
                <a:latin typeface="+mj-lt"/>
              </a:rPr>
              <a:t>Pound</a:t>
            </a:r>
            <a:br>
              <a:rPr lang="en-GB">
                <a:solidFill>
                  <a:schemeClr val="accent1"/>
                </a:solidFill>
                <a:latin typeface="+mj-lt"/>
              </a:rPr>
            </a:br>
            <a:r>
              <a:rPr lang="en-GB" b="0" i="0">
                <a:solidFill>
                  <a:schemeClr val="accent1"/>
                </a:solidFill>
                <a:effectLst/>
                <a:latin typeface="+mj-lt"/>
              </a:rPr>
              <a:t>Imports</a:t>
            </a:r>
            <a:br>
              <a:rPr lang="en-GB">
                <a:solidFill>
                  <a:schemeClr val="accent1"/>
                </a:solidFill>
                <a:latin typeface="+mj-lt"/>
              </a:rPr>
            </a:br>
            <a:r>
              <a:rPr lang="en-GB" b="0" i="0">
                <a:solidFill>
                  <a:schemeClr val="accent1"/>
                </a:solidFill>
                <a:effectLst/>
                <a:latin typeface="+mj-lt"/>
              </a:rPr>
              <a:t>Cheap</a:t>
            </a:r>
            <a:br>
              <a:rPr lang="en-GB">
                <a:solidFill>
                  <a:schemeClr val="accent1"/>
                </a:solidFill>
                <a:latin typeface="+mj-lt"/>
              </a:rPr>
            </a:br>
            <a:r>
              <a:rPr lang="en-GB" b="0" i="0">
                <a:solidFill>
                  <a:schemeClr val="accent1"/>
                </a:solidFill>
                <a:effectLst/>
                <a:latin typeface="+mj-lt"/>
              </a:rPr>
              <a:t>Exports</a:t>
            </a:r>
            <a:br>
              <a:rPr lang="en-GB">
                <a:solidFill>
                  <a:schemeClr val="accent1"/>
                </a:solidFill>
                <a:latin typeface="+mj-lt"/>
              </a:rPr>
            </a:br>
            <a:r>
              <a:rPr lang="en-GB" b="0" i="0">
                <a:solidFill>
                  <a:schemeClr val="accent1"/>
                </a:solidFill>
                <a:effectLst/>
                <a:latin typeface="+mj-lt"/>
              </a:rPr>
              <a:t>Dear</a:t>
            </a:r>
          </a:p>
          <a:p>
            <a:endParaRPr lang="en-GB">
              <a:solidFill>
                <a:srgbClr val="6B7278"/>
              </a:solidFill>
              <a:latin typeface="+mj-lt"/>
            </a:endParaRPr>
          </a:p>
          <a:p>
            <a:endParaRPr lang="en-GB">
              <a:solidFill>
                <a:srgbClr val="6B7278"/>
              </a:solidFill>
              <a:latin typeface="+mj-lt"/>
            </a:endParaRPr>
          </a:p>
          <a:p>
            <a:endParaRPr lang="en-GB">
              <a:solidFill>
                <a:srgbClr val="6B7278"/>
              </a:solidFill>
              <a:latin typeface="+mj-lt"/>
            </a:endParaRPr>
          </a:p>
          <a:p>
            <a:r>
              <a:rPr lang="en-GB" b="0" i="0">
                <a:solidFill>
                  <a:schemeClr val="accent1"/>
                </a:solidFill>
                <a:effectLst/>
                <a:latin typeface="+mj-lt"/>
              </a:rPr>
              <a:t>Weak		WPIDEC</a:t>
            </a:r>
            <a:br>
              <a:rPr lang="en-GB">
                <a:solidFill>
                  <a:schemeClr val="accent1"/>
                </a:solidFill>
                <a:latin typeface="+mj-lt"/>
              </a:rPr>
            </a:br>
            <a:r>
              <a:rPr lang="en-GB" b="0" i="0">
                <a:solidFill>
                  <a:schemeClr val="accent1"/>
                </a:solidFill>
                <a:effectLst/>
                <a:latin typeface="+mj-lt"/>
              </a:rPr>
              <a:t>Pound</a:t>
            </a:r>
            <a:br>
              <a:rPr lang="en-GB">
                <a:solidFill>
                  <a:schemeClr val="accent1"/>
                </a:solidFill>
                <a:latin typeface="+mj-lt"/>
              </a:rPr>
            </a:br>
            <a:r>
              <a:rPr lang="en-GB" b="0" i="0">
                <a:solidFill>
                  <a:schemeClr val="accent1"/>
                </a:solidFill>
                <a:effectLst/>
                <a:latin typeface="+mj-lt"/>
              </a:rPr>
              <a:t>Imports</a:t>
            </a:r>
            <a:br>
              <a:rPr lang="en-GB">
                <a:solidFill>
                  <a:schemeClr val="accent1"/>
                </a:solidFill>
                <a:latin typeface="+mj-lt"/>
              </a:rPr>
            </a:br>
            <a:r>
              <a:rPr lang="en-GB" b="0" i="0">
                <a:solidFill>
                  <a:schemeClr val="accent1"/>
                </a:solidFill>
                <a:effectLst/>
                <a:latin typeface="+mj-lt"/>
              </a:rPr>
              <a:t>Dear</a:t>
            </a:r>
            <a:br>
              <a:rPr lang="en-GB">
                <a:solidFill>
                  <a:schemeClr val="accent1"/>
                </a:solidFill>
                <a:latin typeface="+mj-lt"/>
              </a:rPr>
            </a:br>
            <a:r>
              <a:rPr lang="en-GB" b="0" i="0">
                <a:solidFill>
                  <a:schemeClr val="accent1"/>
                </a:solidFill>
                <a:effectLst/>
                <a:latin typeface="+mj-lt"/>
              </a:rPr>
              <a:t>Exports</a:t>
            </a:r>
            <a:br>
              <a:rPr lang="en-GB">
                <a:solidFill>
                  <a:schemeClr val="accent1"/>
                </a:solidFill>
                <a:latin typeface="+mj-lt"/>
              </a:rPr>
            </a:br>
            <a:r>
              <a:rPr lang="en-GB" b="0" i="0">
                <a:solidFill>
                  <a:schemeClr val="accent1"/>
                </a:solidFill>
                <a:effectLst/>
                <a:latin typeface="+mj-lt"/>
              </a:rPr>
              <a:t>Cheap</a:t>
            </a:r>
            <a:endParaRPr lang="en-GB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2200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7EAA9-7823-44CB-96ED-C993D70F4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How can exchange rates impact a start-up?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0BC0F-E599-41F9-95EF-2154755852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/>
              <a:t>Increase or lower the price of components bought from abroad</a:t>
            </a:r>
          </a:p>
          <a:p>
            <a:r>
              <a:rPr lang="en-GB"/>
              <a:t>Increase or lower the price of a product sold abroad</a:t>
            </a:r>
          </a:p>
          <a:p>
            <a:r>
              <a:rPr lang="en-GB"/>
              <a:t>Change the price of a competitor product in the home market</a:t>
            </a:r>
          </a:p>
          <a:p>
            <a:r>
              <a:rPr lang="en-GB"/>
              <a:t>Instability can make what appears to be a good deal turn bad!</a:t>
            </a:r>
          </a:p>
          <a:p>
            <a:r>
              <a:rPr lang="en-GB"/>
              <a:t>Creates uncertainty.</a:t>
            </a:r>
          </a:p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982AD1-EAC7-4234-81DF-E05CFA83977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https://www.tutor2u.net/business/reference/external-environment-exchange-rates#:~:text=A%20change%20in%20exchange%20rates,change%20in%20the%20home%20market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3"/>
              </a:rPr>
              <a:t>https://www.bbc.co.uk/bitesize/guides/zrwtmfr/revision/7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122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3E410-7CD8-47A3-BF42-15E5A3B44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en-GB" sz="4400"/>
              <a:t>What is a recession?</a:t>
            </a:r>
          </a:p>
        </p:txBody>
      </p:sp>
      <p:sp useBgFill="1">
        <p:nvSpPr>
          <p:cNvPr id="28" name="Rectangle 16">
            <a:extLst>
              <a:ext uri="{FF2B5EF4-FFF2-40B4-BE49-F238E27FC236}">
                <a16:creationId xmlns:a16="http://schemas.microsoft.com/office/drawing/2014/main" id="{6936D704-5904-42AD-9DA1-E236DCE15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7945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A92EE6-D01D-4D87-AB08-4D442F1633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7500" r="3944" b="-1"/>
          <a:stretch/>
        </p:blipFill>
        <p:spPr>
          <a:xfrm>
            <a:off x="0" y="642594"/>
            <a:ext cx="6579451" cy="517838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48BF0-716B-4B16-A6F5-E3CEB1C3D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2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0" i="0" dirty="0">
                <a:effectLst/>
                <a:latin typeface="arial" panose="020B0604020202020204" pitchFamily="34" charset="0"/>
              </a:rPr>
              <a:t>A </a:t>
            </a:r>
            <a:r>
              <a:rPr lang="en-GB" sz="2000" b="1" i="0" dirty="0">
                <a:effectLst/>
                <a:latin typeface="arial" panose="020B0604020202020204" pitchFamily="34" charset="0"/>
              </a:rPr>
              <a:t>recession</a:t>
            </a:r>
            <a:r>
              <a:rPr lang="en-GB" sz="2000" b="0" i="0" dirty="0">
                <a:effectLst/>
                <a:latin typeface="arial" panose="020B0604020202020204" pitchFamily="34" charset="0"/>
              </a:rPr>
              <a:t> is a period of economic contraction, where businesses see less demand and begin to lose money. To cut costs and stem losses, companies begin laying off workers, generating higher levels of unemployment.</a:t>
            </a:r>
          </a:p>
          <a:p>
            <a:endParaRPr lang="en-GB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hlinkClick r:id="rId3"/>
              </a:rPr>
              <a:t>https://www.bbc.co.uk/bitesize/guides/zd987ty/revision/5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5974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9F21A-8D6F-451B-849D-722179C56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To cover: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AA732-8E25-4AEA-B2BC-094C7FC54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P1 – Outline how the business environment can impact on a start-up business</a:t>
            </a:r>
          </a:p>
          <a:p>
            <a:r>
              <a:rPr lang="en-GB"/>
              <a:t>M1 – Explain how changes in the current business environment are likely to impact on a start up business</a:t>
            </a:r>
          </a:p>
          <a:p>
            <a:endParaRPr lang="en-GB"/>
          </a:p>
          <a:p>
            <a:r>
              <a:rPr lang="en-GB"/>
              <a:t>You should have written up our class and group work on how local factors can impact a start up before starting this.</a:t>
            </a:r>
          </a:p>
        </p:txBody>
      </p:sp>
    </p:spTree>
    <p:extLst>
      <p:ext uri="{BB962C8B-B14F-4D97-AF65-F5344CB8AC3E}">
        <p14:creationId xmlns:p14="http://schemas.microsoft.com/office/powerpoint/2010/main" val="719822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3EDBB-FCA3-4227-B3D6-F3D410907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BBC Video on Recession and Covid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CF35D-22ED-487E-B24C-70F3E375D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https://www.bbc.co.uk/news/av/53736958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What would a recession mean to a small business?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0150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AA9DD-CF3D-4C03-B599-AF0BD5DDD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en-GB"/>
              <a:t>Consumer Income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A56A7-163A-47BA-AD60-B97E8B7C1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6485467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/>
              <a:t>Many of the factors discussed today impact consumer income.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Make sure you discuss how a rise or fall in consumer income </a:t>
            </a:r>
            <a:r>
              <a:rPr lang="en-GB" b="1"/>
              <a:t>and disposable income </a:t>
            </a:r>
            <a:r>
              <a:rPr lang="en-GB"/>
              <a:t>will impact </a:t>
            </a:r>
            <a:r>
              <a:rPr lang="en-GB" b="1"/>
              <a:t>YOUR</a:t>
            </a:r>
            <a:r>
              <a:rPr lang="en-GB"/>
              <a:t> start-up business. Are you a ‘luxury’ business? How does this make a difference?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  <p:pic>
        <p:nvPicPr>
          <p:cNvPr id="5" name="Graphic 4" descr="Scribble with solid fill">
            <a:extLst>
              <a:ext uri="{FF2B5EF4-FFF2-40B4-BE49-F238E27FC236}">
                <a16:creationId xmlns:a16="http://schemas.microsoft.com/office/drawing/2014/main" id="{0C509151-7FD3-4544-B9A7-89A3163FB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15211" y="2014194"/>
            <a:ext cx="3019646" cy="301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86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4A7AD-12B5-424C-BBCF-033C81003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Useful Resources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485D63-F8D3-41D8-B053-BDA18D5C6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https://www.bbc.co.uk/bitesize/guides/zrwtmfr/revision/1</a:t>
            </a:r>
            <a:endParaRPr lang="en-GB" dirty="0"/>
          </a:p>
          <a:p>
            <a:r>
              <a:rPr lang="en-GB" dirty="0">
                <a:hlinkClick r:id="rId3"/>
              </a:rPr>
              <a:t>https://www.bbc.co.uk/bitesize/guides/zjjnnrd/revision/1</a:t>
            </a:r>
            <a:endParaRPr lang="en-GB" dirty="0"/>
          </a:p>
          <a:p>
            <a:r>
              <a:rPr lang="en-GB" dirty="0">
                <a:hlinkClick r:id="rId4"/>
              </a:rPr>
              <a:t>https://www.investopedia.com/terms/c/consumerpriceindex.asp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2801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77643-F2AA-4053-ABB0-188624779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en-GB"/>
              <a:t>Group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92635-110E-438D-BD5A-F538539EC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6485467" cy="3931920"/>
          </a:xfrm>
        </p:spPr>
        <p:txBody>
          <a:bodyPr>
            <a:normAutofit/>
          </a:bodyPr>
          <a:lstStyle/>
          <a:p>
            <a:r>
              <a:rPr lang="en-GB"/>
              <a:t>What do you think is meant by ‘national factors’ that can impact a start up?</a:t>
            </a:r>
          </a:p>
          <a:p>
            <a:endParaRPr lang="en-GB"/>
          </a:p>
          <a:p>
            <a:r>
              <a:rPr lang="en-GB"/>
              <a:t>What ‘national factors’ can you think of that might have an  impact on a start-up business?</a:t>
            </a:r>
          </a:p>
          <a:p>
            <a:endParaRPr lang="en-GB"/>
          </a:p>
        </p:txBody>
      </p:sp>
      <p:pic>
        <p:nvPicPr>
          <p:cNvPr id="5" name="Graphic 4" descr="City with solid fill">
            <a:extLst>
              <a:ext uri="{FF2B5EF4-FFF2-40B4-BE49-F238E27FC236}">
                <a16:creationId xmlns:a16="http://schemas.microsoft.com/office/drawing/2014/main" id="{D507FC34-916E-4A09-9304-E16CED083E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0571" y="2467986"/>
            <a:ext cx="3019646" cy="301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393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B9367-FE70-445C-921F-2736E25DE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Political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60EFA-50AA-4F29-B91B-6625246383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/>
              <a:t>What political issues might impact on a start-up?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3A7525-40A3-4882-AAEB-0990665F8B5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/>
              <a:t>Elections - Change of government</a:t>
            </a:r>
          </a:p>
          <a:p>
            <a:r>
              <a:rPr lang="en-GB"/>
              <a:t>Introduction of new laws</a:t>
            </a:r>
          </a:p>
          <a:p>
            <a:r>
              <a:rPr lang="en-GB"/>
              <a:t>Change of existing laws</a:t>
            </a:r>
          </a:p>
          <a:p>
            <a:r>
              <a:rPr lang="en-GB"/>
              <a:t>Government spending decisions</a:t>
            </a:r>
          </a:p>
          <a:p>
            <a:r>
              <a:rPr lang="en-GB"/>
              <a:t>International decisions </a:t>
            </a:r>
            <a:r>
              <a:rPr lang="en-GB" err="1"/>
              <a:t>eg</a:t>
            </a:r>
            <a:r>
              <a:rPr lang="en-GB"/>
              <a:t> Brexit</a:t>
            </a:r>
          </a:p>
          <a:p>
            <a:endParaRPr lang="en-GB"/>
          </a:p>
        </p:txBody>
      </p:sp>
      <p:pic>
        <p:nvPicPr>
          <p:cNvPr id="6" name="Graphic 5" descr="User network with solid fill">
            <a:extLst>
              <a:ext uri="{FF2B5EF4-FFF2-40B4-BE49-F238E27FC236}">
                <a16:creationId xmlns:a16="http://schemas.microsoft.com/office/drawing/2014/main" id="{BF07C625-8C6C-4E3C-8791-FA3FB4EB3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800" y="3429000"/>
            <a:ext cx="279082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64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F4FEB-64C5-4E89-8B83-16FEEC998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Brexit?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6C75C-1A3B-494A-AE92-067F01F4495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/>
              <a:t>Britain decided to leave the EU in a referendum in 2016.</a:t>
            </a:r>
          </a:p>
          <a:p>
            <a:r>
              <a:rPr lang="en-GB"/>
              <a:t>It left at the end of December 2020.</a:t>
            </a:r>
          </a:p>
          <a:p>
            <a:endParaRPr lang="en-GB"/>
          </a:p>
          <a:p>
            <a:r>
              <a:rPr lang="en-GB"/>
              <a:t>How might trade be affected by Brexit?</a:t>
            </a:r>
          </a:p>
          <a:p>
            <a:r>
              <a:rPr lang="en-GB"/>
              <a:t>How will Brexit impact immigration?</a:t>
            </a:r>
          </a:p>
          <a:p>
            <a:r>
              <a:rPr lang="en-GB"/>
              <a:t>How might Brexit impact a start-up?</a:t>
            </a:r>
          </a:p>
          <a:p>
            <a:endParaRPr lang="en-GB"/>
          </a:p>
          <a:p>
            <a:endParaRPr lang="en-GB"/>
          </a:p>
          <a:p>
            <a:r>
              <a:rPr lang="en-GB">
                <a:solidFill>
                  <a:schemeClr val="accent1"/>
                </a:solidFill>
              </a:rPr>
              <a:t>Note: see exchange rates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7915CE-E396-48FA-A9B2-6527314B687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hlinkClick r:id="rId2"/>
              </a:rPr>
              <a:t>https://www.tutor2u.net/economics/reference/economics-of-brexit-2020-update</a:t>
            </a:r>
            <a:endParaRPr lang="en-GB" dirty="0"/>
          </a:p>
          <a:p>
            <a:r>
              <a:rPr lang="en-GB" dirty="0">
                <a:hlinkClick r:id="rId3"/>
              </a:rPr>
              <a:t>https://immigrationbarrister.co.uk/how-brexit-will-affect-uk-immigration/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Graphic 5" descr="Europe with solid fill">
            <a:extLst>
              <a:ext uri="{FF2B5EF4-FFF2-40B4-BE49-F238E27FC236}">
                <a16:creationId xmlns:a16="http://schemas.microsoft.com/office/drawing/2014/main" id="{D3BEBC73-9ECC-4227-9802-AF5B4A4FAE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70908" y="3705224"/>
            <a:ext cx="2667953" cy="266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3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C9535-8DCF-486D-A97B-4D8D15978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Taxation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DE945-58C1-4C68-9374-01C43B2BB08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/>
              <a:t>What taxes may impact a start-up business?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E91D43-3C85-4BD7-944B-11F909F1312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/>
              <a:t>VAT</a:t>
            </a:r>
          </a:p>
          <a:p>
            <a:r>
              <a:rPr lang="en-GB"/>
              <a:t>Corporation Tax</a:t>
            </a:r>
          </a:p>
          <a:p>
            <a:r>
              <a:rPr lang="en-GB"/>
              <a:t>Income Tax</a:t>
            </a:r>
          </a:p>
          <a:p>
            <a:r>
              <a:rPr lang="en-GB"/>
              <a:t>National Insurance Contributions</a:t>
            </a:r>
          </a:p>
        </p:txBody>
      </p:sp>
      <p:pic>
        <p:nvPicPr>
          <p:cNvPr id="6" name="Graphic 5" descr="Tax with solid fill">
            <a:extLst>
              <a:ext uri="{FF2B5EF4-FFF2-40B4-BE49-F238E27FC236}">
                <a16:creationId xmlns:a16="http://schemas.microsoft.com/office/drawing/2014/main" id="{D128AC14-F37B-484A-B25D-86505EE01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9760" y="3429000"/>
            <a:ext cx="3007360" cy="300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84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9DD14-014A-46A8-A232-0BB52A598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52857"/>
          </a:xfrm>
        </p:spPr>
        <p:txBody>
          <a:bodyPr/>
          <a:lstStyle/>
          <a:p>
            <a:r>
              <a:rPr lang="en-GB"/>
              <a:t>What is VAT?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121CD-8D6E-4E9E-B7CF-D22D49631E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1695451"/>
            <a:ext cx="4754880" cy="486727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b="1">
                <a:solidFill>
                  <a:srgbClr val="231F20"/>
                </a:solidFill>
                <a:latin typeface="ReithSans"/>
                <a:ea typeface="+mn-lt"/>
                <a:cs typeface="+mn-lt"/>
              </a:rPr>
              <a:t>Value added tax</a:t>
            </a:r>
            <a:r>
              <a:rPr lang="en-GB">
                <a:solidFill>
                  <a:srgbClr val="231F20"/>
                </a:solidFill>
                <a:latin typeface="ReithSans"/>
                <a:ea typeface="+mn-lt"/>
                <a:cs typeface="+mn-lt"/>
              </a:rPr>
              <a:t> (VAT) </a:t>
            </a:r>
            <a:r>
              <a:rPr lang="en-GB" b="0" i="0">
                <a:solidFill>
                  <a:srgbClr val="231F20"/>
                </a:solidFill>
                <a:effectLst/>
                <a:latin typeface="ReithSans"/>
                <a:ea typeface="+mn-lt"/>
                <a:cs typeface="+mn-lt"/>
              </a:rPr>
              <a:t>is </a:t>
            </a:r>
            <a:r>
              <a:rPr lang="en-GB">
                <a:solidFill>
                  <a:srgbClr val="231F20"/>
                </a:solidFill>
                <a:latin typeface="ReithSans"/>
                <a:ea typeface="+mn-lt"/>
                <a:cs typeface="+mn-lt"/>
              </a:rPr>
              <a:t>payable </a:t>
            </a:r>
            <a:r>
              <a:rPr lang="en-GB" b="0" i="0">
                <a:solidFill>
                  <a:srgbClr val="231F20"/>
                </a:solidFill>
                <a:effectLst/>
                <a:latin typeface="ReithSans"/>
                <a:ea typeface="+mn-lt"/>
                <a:cs typeface="+mn-lt"/>
              </a:rPr>
              <a:t>to the </a:t>
            </a:r>
            <a:r>
              <a:rPr lang="en-GB">
                <a:solidFill>
                  <a:srgbClr val="231F20"/>
                </a:solidFill>
                <a:latin typeface="ReithSans"/>
                <a:ea typeface="+mn-lt"/>
                <a:cs typeface="+mn-lt"/>
              </a:rPr>
              <a:t>government </a:t>
            </a:r>
            <a:r>
              <a:rPr lang="en-GB" b="0" i="0">
                <a:solidFill>
                  <a:srgbClr val="231F20"/>
                </a:solidFill>
                <a:effectLst/>
                <a:latin typeface="ReithSans"/>
                <a:ea typeface="+mn-lt"/>
                <a:cs typeface="+mn-lt"/>
              </a:rPr>
              <a:t>by a business.</a:t>
            </a:r>
            <a:r>
              <a:rPr lang="en-GB">
                <a:solidFill>
                  <a:srgbClr val="231F20"/>
                </a:solidFill>
                <a:latin typeface="ReithSans"/>
                <a:ea typeface="+mn-lt"/>
                <a:cs typeface="+mn-lt"/>
              </a:rPr>
              <a:t> VAT </a:t>
            </a:r>
            <a:r>
              <a:rPr lang="en-GB" b="0" i="0">
                <a:solidFill>
                  <a:srgbClr val="231F20"/>
                </a:solidFill>
                <a:effectLst/>
                <a:latin typeface="ReithSans"/>
                <a:ea typeface="+mn-lt"/>
                <a:cs typeface="+mn-lt"/>
              </a:rPr>
              <a:t>is a </a:t>
            </a:r>
            <a:r>
              <a:rPr lang="en-GB">
                <a:solidFill>
                  <a:srgbClr val="231F20"/>
                </a:solidFill>
                <a:latin typeface="ReithSans"/>
                <a:ea typeface="+mn-lt"/>
                <a:cs typeface="+mn-lt"/>
              </a:rPr>
              <a:t>purchase tax added onto items </a:t>
            </a:r>
            <a:r>
              <a:rPr lang="en-GB" b="0" i="0">
                <a:solidFill>
                  <a:srgbClr val="231F20"/>
                </a:solidFill>
                <a:effectLst/>
                <a:latin typeface="ReithSans"/>
                <a:ea typeface="+mn-lt"/>
                <a:cs typeface="+mn-lt"/>
              </a:rPr>
              <a:t>that </a:t>
            </a:r>
            <a:r>
              <a:rPr lang="en-GB">
                <a:solidFill>
                  <a:srgbClr val="231F20"/>
                </a:solidFill>
                <a:latin typeface="ReithSans"/>
                <a:ea typeface="+mn-lt"/>
                <a:cs typeface="+mn-lt"/>
              </a:rPr>
              <a:t>are bought</a:t>
            </a:r>
            <a:r>
              <a:rPr lang="en-GB" b="0" i="0">
                <a:solidFill>
                  <a:srgbClr val="231F20"/>
                </a:solidFill>
                <a:effectLst/>
                <a:latin typeface="ReithSans"/>
                <a:ea typeface="+mn-lt"/>
                <a:cs typeface="+mn-lt"/>
              </a:rPr>
              <a:t>,</a:t>
            </a:r>
            <a:r>
              <a:rPr lang="en-GB">
                <a:solidFill>
                  <a:srgbClr val="231F20"/>
                </a:solidFill>
                <a:latin typeface="ReithSans"/>
                <a:ea typeface="+mn-lt"/>
                <a:cs typeface="+mn-lt"/>
              </a:rPr>
              <a:t> except things </a:t>
            </a:r>
            <a:r>
              <a:rPr lang="en-GB" b="0" i="0">
                <a:solidFill>
                  <a:srgbClr val="231F20"/>
                </a:solidFill>
                <a:effectLst/>
                <a:latin typeface="ReithSans"/>
                <a:ea typeface="+mn-lt"/>
                <a:cs typeface="+mn-lt"/>
              </a:rPr>
              <a:t>that </a:t>
            </a:r>
            <a:r>
              <a:rPr lang="en-GB">
                <a:solidFill>
                  <a:srgbClr val="231F20"/>
                </a:solidFill>
                <a:latin typeface="ReithSans"/>
                <a:ea typeface="+mn-lt"/>
                <a:cs typeface="+mn-lt"/>
              </a:rPr>
              <a:t>are zero-rated</a:t>
            </a:r>
            <a:r>
              <a:rPr lang="en-GB" b="0" i="0">
                <a:solidFill>
                  <a:srgbClr val="231F20"/>
                </a:solidFill>
                <a:effectLst/>
                <a:latin typeface="ReithSans"/>
                <a:ea typeface="+mn-lt"/>
                <a:cs typeface="+mn-lt"/>
              </a:rPr>
              <a:t>, </a:t>
            </a:r>
            <a:r>
              <a:rPr lang="en-GB">
                <a:solidFill>
                  <a:srgbClr val="231F20"/>
                </a:solidFill>
                <a:latin typeface="ReithSans"/>
                <a:ea typeface="+mn-lt"/>
                <a:cs typeface="+mn-lt"/>
              </a:rPr>
              <a:t>such </a:t>
            </a:r>
            <a:r>
              <a:rPr lang="en-GB" b="0" i="0">
                <a:solidFill>
                  <a:srgbClr val="231F20"/>
                </a:solidFill>
                <a:effectLst/>
                <a:latin typeface="ReithSans"/>
                <a:ea typeface="+mn-lt"/>
                <a:cs typeface="+mn-lt"/>
              </a:rPr>
              <a:t>as </a:t>
            </a:r>
            <a:r>
              <a:rPr lang="en-GB">
                <a:solidFill>
                  <a:srgbClr val="231F20"/>
                </a:solidFill>
                <a:latin typeface="ReithSans"/>
                <a:ea typeface="+mn-lt"/>
                <a:cs typeface="+mn-lt"/>
              </a:rPr>
              <a:t>food</a:t>
            </a:r>
            <a:r>
              <a:rPr lang="en-GB" b="0" i="0">
                <a:solidFill>
                  <a:srgbClr val="231F20"/>
                </a:solidFill>
                <a:effectLst/>
                <a:latin typeface="ReithSans"/>
                <a:ea typeface="+mn-lt"/>
                <a:cs typeface="+mn-lt"/>
              </a:rPr>
              <a:t>, because </a:t>
            </a:r>
            <a:r>
              <a:rPr lang="en-GB">
                <a:solidFill>
                  <a:srgbClr val="231F20"/>
                </a:solidFill>
                <a:latin typeface="ReithSans"/>
                <a:ea typeface="+mn-lt"/>
                <a:cs typeface="+mn-lt"/>
              </a:rPr>
              <a:t>these </a:t>
            </a:r>
            <a:r>
              <a:rPr lang="en-GB" b="0" i="0">
                <a:solidFill>
                  <a:srgbClr val="231F20"/>
                </a:solidFill>
                <a:effectLst/>
                <a:latin typeface="ReithSans"/>
                <a:ea typeface="+mn-lt"/>
                <a:cs typeface="+mn-lt"/>
              </a:rPr>
              <a:t>are </a:t>
            </a:r>
            <a:r>
              <a:rPr lang="en-GB">
                <a:solidFill>
                  <a:srgbClr val="231F20"/>
                </a:solidFill>
                <a:latin typeface="ReithSans"/>
                <a:ea typeface="+mn-lt"/>
                <a:cs typeface="+mn-lt"/>
              </a:rPr>
              <a:t>deemed essentials</a:t>
            </a:r>
            <a:r>
              <a:rPr lang="en-GB" b="0" i="0">
                <a:solidFill>
                  <a:srgbClr val="231F20"/>
                </a:solidFill>
                <a:effectLst/>
                <a:latin typeface="ReithSans"/>
                <a:ea typeface="+mn-lt"/>
                <a:cs typeface="+mn-lt"/>
              </a:rPr>
              <a:t>.</a:t>
            </a:r>
            <a:endParaRPr lang="en-US">
              <a:solidFill>
                <a:srgbClr val="231F20"/>
              </a:solidFill>
              <a:latin typeface="ReithSans"/>
            </a:endParaRPr>
          </a:p>
          <a:p>
            <a:pPr>
              <a:buClr>
                <a:srgbClr val="262626"/>
              </a:buClr>
            </a:pPr>
            <a:r>
              <a:rPr lang="en-GB">
                <a:solidFill>
                  <a:srgbClr val="231F20"/>
                </a:solidFill>
                <a:latin typeface="ReithSans"/>
                <a:ea typeface="+mn-lt"/>
                <a:cs typeface="+mn-lt"/>
              </a:rPr>
              <a:t>VAT </a:t>
            </a:r>
            <a:r>
              <a:rPr lang="en-GB" b="0" i="0">
                <a:solidFill>
                  <a:srgbClr val="231F20"/>
                </a:solidFill>
                <a:effectLst/>
                <a:latin typeface="ReithSans"/>
                <a:ea typeface="+mn-lt"/>
                <a:cs typeface="+mn-lt"/>
              </a:rPr>
              <a:t>is</a:t>
            </a:r>
            <a:r>
              <a:rPr lang="en-GB">
                <a:solidFill>
                  <a:srgbClr val="231F20"/>
                </a:solidFill>
                <a:latin typeface="ReithSans"/>
                <a:ea typeface="+mn-lt"/>
                <a:cs typeface="+mn-lt"/>
              </a:rPr>
              <a:t> </a:t>
            </a:r>
            <a:r>
              <a:rPr lang="en-GB" b="0" i="0">
                <a:solidFill>
                  <a:srgbClr val="231F20"/>
                </a:solidFill>
                <a:effectLst/>
                <a:latin typeface="ReithSans"/>
                <a:ea typeface="+mn-lt"/>
                <a:cs typeface="+mn-lt"/>
              </a:rPr>
              <a:t>a </a:t>
            </a:r>
            <a:r>
              <a:rPr lang="en-GB">
                <a:solidFill>
                  <a:srgbClr val="231F20"/>
                </a:solidFill>
                <a:latin typeface="ReithSans"/>
                <a:ea typeface="+mn-lt"/>
                <a:cs typeface="+mn-lt"/>
              </a:rPr>
              <a:t>percentage </a:t>
            </a:r>
            <a:r>
              <a:rPr lang="en-GB" b="0" i="0">
                <a:solidFill>
                  <a:srgbClr val="231F20"/>
                </a:solidFill>
                <a:effectLst/>
                <a:latin typeface="ReithSans"/>
                <a:ea typeface="+mn-lt"/>
                <a:cs typeface="+mn-lt"/>
              </a:rPr>
              <a:t>of the </a:t>
            </a:r>
            <a:r>
              <a:rPr lang="en-GB">
                <a:solidFill>
                  <a:srgbClr val="231F20"/>
                </a:solidFill>
                <a:latin typeface="ReithSans"/>
                <a:ea typeface="+mn-lt"/>
                <a:cs typeface="+mn-lt"/>
              </a:rPr>
              <a:t>cost </a:t>
            </a:r>
            <a:r>
              <a:rPr lang="en-GB" b="0" i="0">
                <a:solidFill>
                  <a:srgbClr val="231F20"/>
                </a:solidFill>
                <a:effectLst/>
                <a:latin typeface="ReithSans"/>
                <a:ea typeface="+mn-lt"/>
                <a:cs typeface="+mn-lt"/>
              </a:rPr>
              <a:t>and this is </a:t>
            </a:r>
            <a:r>
              <a:rPr lang="en-GB">
                <a:solidFill>
                  <a:srgbClr val="231F20"/>
                </a:solidFill>
                <a:latin typeface="ReithSans"/>
                <a:ea typeface="+mn-lt"/>
                <a:cs typeface="+mn-lt"/>
              </a:rPr>
              <a:t>determined by </a:t>
            </a:r>
            <a:r>
              <a:rPr lang="en-GB" b="0" i="0">
                <a:solidFill>
                  <a:srgbClr val="231F20"/>
                </a:solidFill>
                <a:effectLst/>
                <a:latin typeface="ReithSans"/>
                <a:ea typeface="+mn-lt"/>
                <a:cs typeface="+mn-lt"/>
              </a:rPr>
              <a:t>the </a:t>
            </a:r>
            <a:r>
              <a:rPr lang="en-GB">
                <a:solidFill>
                  <a:srgbClr val="231F20"/>
                </a:solidFill>
                <a:latin typeface="ReithSans"/>
                <a:ea typeface="+mn-lt"/>
                <a:cs typeface="+mn-lt"/>
              </a:rPr>
              <a:t>government</a:t>
            </a:r>
            <a:r>
              <a:rPr lang="en-GB" b="0" i="0">
                <a:solidFill>
                  <a:srgbClr val="231F20"/>
                </a:solidFill>
                <a:effectLst/>
                <a:latin typeface="ReithSans"/>
                <a:ea typeface="+mn-lt"/>
                <a:cs typeface="+mn-lt"/>
              </a:rPr>
              <a:t>. </a:t>
            </a:r>
            <a:r>
              <a:rPr lang="en-GB">
                <a:solidFill>
                  <a:srgbClr val="231F20"/>
                </a:solidFill>
                <a:latin typeface="ReithSans"/>
                <a:ea typeface="+mn-lt"/>
                <a:cs typeface="+mn-lt"/>
              </a:rPr>
              <a:t>Currently </a:t>
            </a:r>
            <a:r>
              <a:rPr lang="en-GB" b="0" i="0">
                <a:solidFill>
                  <a:srgbClr val="231F20"/>
                </a:solidFill>
                <a:effectLst/>
                <a:latin typeface="ReithSans"/>
                <a:ea typeface="+mn-lt"/>
                <a:cs typeface="+mn-lt"/>
              </a:rPr>
              <a:t>it </a:t>
            </a:r>
            <a:r>
              <a:rPr lang="en-GB">
                <a:solidFill>
                  <a:srgbClr val="231F20"/>
                </a:solidFill>
                <a:latin typeface="ReithSans"/>
                <a:ea typeface="+mn-lt"/>
                <a:cs typeface="+mn-lt"/>
              </a:rPr>
              <a:t>stands </a:t>
            </a:r>
            <a:r>
              <a:rPr lang="en-GB" b="0" i="0">
                <a:solidFill>
                  <a:srgbClr val="231F20"/>
                </a:solidFill>
                <a:effectLst/>
                <a:latin typeface="ReithSans"/>
                <a:ea typeface="+mn-lt"/>
                <a:cs typeface="+mn-lt"/>
              </a:rPr>
              <a:t>at </a:t>
            </a:r>
            <a:r>
              <a:rPr lang="en-GB">
                <a:solidFill>
                  <a:srgbClr val="231F20"/>
                </a:solidFill>
                <a:latin typeface="ReithSans"/>
                <a:ea typeface="+mn-lt"/>
                <a:cs typeface="+mn-lt"/>
              </a:rPr>
              <a:t>20% having been increased </a:t>
            </a:r>
            <a:r>
              <a:rPr lang="en-GB" b="0" i="0">
                <a:solidFill>
                  <a:srgbClr val="231F20"/>
                </a:solidFill>
                <a:effectLst/>
                <a:latin typeface="ReithSans"/>
                <a:ea typeface="+mn-lt"/>
                <a:cs typeface="+mn-lt"/>
              </a:rPr>
              <a:t>from</a:t>
            </a:r>
            <a:r>
              <a:rPr lang="en-GB">
                <a:solidFill>
                  <a:srgbClr val="231F20"/>
                </a:solidFill>
                <a:latin typeface="ReithSans"/>
                <a:ea typeface="+mn-lt"/>
                <a:cs typeface="+mn-lt"/>
              </a:rPr>
              <a:t> 17.5%.</a:t>
            </a:r>
            <a:endParaRPr lang="en-GB"/>
          </a:p>
          <a:p>
            <a:pPr algn="l"/>
            <a:endParaRPr lang="en-GB" b="0" i="0">
              <a:solidFill>
                <a:srgbClr val="231F20"/>
              </a:solidFill>
              <a:effectLst/>
              <a:latin typeface="ReithSans"/>
            </a:endParaRPr>
          </a:p>
          <a:p>
            <a:r>
              <a:rPr lang="en-GB"/>
              <a:t>You must register for VAT when your turnover is over £85,000</a:t>
            </a:r>
          </a:p>
          <a:p>
            <a:endParaRPr lang="en-GB"/>
          </a:p>
          <a:p>
            <a:r>
              <a:rPr lang="en-GB"/>
              <a:t>How could VAT impact a start-up business?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A6A6EB-7532-4A88-9F06-637987A845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0320" y="1788795"/>
            <a:ext cx="4754880" cy="374904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https://www.bbc.co.uk/news/explainers-53334098</a:t>
            </a:r>
            <a:endParaRPr lang="en-GB" dirty="0">
              <a:solidFill>
                <a:schemeClr val="accent1"/>
              </a:solidFill>
            </a:endParaRPr>
          </a:p>
          <a:p>
            <a:r>
              <a:rPr lang="en-GB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https://www.gov.uk/vat-registration</a:t>
            </a:r>
            <a:endParaRPr lang="en-GB" dirty="0">
              <a:solidFill>
                <a:schemeClr val="accent1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3" name="Graphic 12" descr="Coins with solid fill">
            <a:extLst>
              <a:ext uri="{FF2B5EF4-FFF2-40B4-BE49-F238E27FC236}">
                <a16:creationId xmlns:a16="http://schemas.microsoft.com/office/drawing/2014/main" id="{42F42A48-C48E-4861-A0A4-193A3B91BA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48675" y="3800475"/>
            <a:ext cx="19240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845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6D94A-0CF4-48EE-80D0-9046989E3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Corporation Tax?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3663A-EF71-4923-88A8-115175F8C3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dirty="0">
                <a:solidFill>
                  <a:srgbClr val="231F20"/>
                </a:solidFill>
                <a:ea typeface="+mn-lt"/>
                <a:cs typeface="+mn-lt"/>
              </a:rPr>
              <a:t>Private limited companies pay </a:t>
            </a:r>
            <a:r>
              <a:rPr lang="en-GB" b="1" dirty="0">
                <a:solidFill>
                  <a:srgbClr val="231F20"/>
                </a:solidFill>
                <a:ea typeface="+mn-lt"/>
                <a:cs typeface="+mn-lt"/>
              </a:rPr>
              <a:t>corporation tax</a:t>
            </a:r>
            <a:r>
              <a:rPr lang="en-GB" dirty="0">
                <a:solidFill>
                  <a:srgbClr val="231F20"/>
                </a:solidFill>
                <a:ea typeface="+mn-lt"/>
                <a:cs typeface="+mn-lt"/>
              </a:rPr>
              <a:t>. Corporation </a:t>
            </a:r>
            <a:r>
              <a:rPr lang="en-GB" i="0" dirty="0">
                <a:solidFill>
                  <a:srgbClr val="231F20"/>
                </a:solidFill>
                <a:effectLst/>
                <a:ea typeface="+mn-lt"/>
                <a:cs typeface="+mn-lt"/>
              </a:rPr>
              <a:t>tax</a:t>
            </a:r>
            <a:r>
              <a:rPr lang="en-GB" b="0" i="0" dirty="0">
                <a:solidFill>
                  <a:srgbClr val="231F20"/>
                </a:solidFill>
                <a:effectLst/>
                <a:ea typeface="+mn-lt"/>
                <a:cs typeface="+mn-lt"/>
              </a:rPr>
              <a:t> is </a:t>
            </a:r>
            <a:r>
              <a:rPr lang="en-GB" dirty="0">
                <a:solidFill>
                  <a:srgbClr val="231F20"/>
                </a:solidFill>
                <a:ea typeface="+mn-lt"/>
                <a:cs typeface="+mn-lt"/>
              </a:rPr>
              <a:t>a tax on </a:t>
            </a:r>
            <a:r>
              <a:rPr lang="en-GB" b="0" i="0" dirty="0">
                <a:solidFill>
                  <a:srgbClr val="231F20"/>
                </a:solidFill>
                <a:effectLst/>
                <a:ea typeface="+mn-lt"/>
                <a:cs typeface="+mn-lt"/>
              </a:rPr>
              <a:t>the </a:t>
            </a:r>
            <a:r>
              <a:rPr lang="en-GB" b="1" dirty="0">
                <a:solidFill>
                  <a:srgbClr val="231F20"/>
                </a:solidFill>
                <a:ea typeface="+mn-lt"/>
                <a:cs typeface="+mn-lt"/>
              </a:rPr>
              <a:t>profits</a:t>
            </a:r>
            <a:r>
              <a:rPr lang="en-GB" dirty="0">
                <a:solidFill>
                  <a:srgbClr val="231F20"/>
                </a:solidFill>
                <a:ea typeface="+mn-lt"/>
                <a:cs typeface="+mn-lt"/>
              </a:rPr>
              <a:t> of </a:t>
            </a:r>
            <a:r>
              <a:rPr lang="en-GB" b="0" i="0" dirty="0">
                <a:solidFill>
                  <a:srgbClr val="231F20"/>
                </a:solidFill>
                <a:effectLst/>
                <a:ea typeface="+mn-lt"/>
                <a:cs typeface="+mn-lt"/>
              </a:rPr>
              <a:t>a business.</a:t>
            </a:r>
            <a:endParaRPr lang="en-US" dirty="0"/>
          </a:p>
          <a:p>
            <a:pPr>
              <a:buClr>
                <a:srgbClr val="262626"/>
              </a:buClr>
            </a:pPr>
            <a:endParaRPr lang="en-GB" dirty="0">
              <a:solidFill>
                <a:srgbClr val="231F20"/>
              </a:solidFill>
              <a:ea typeface="+mn-lt"/>
              <a:cs typeface="+mn-lt"/>
            </a:endParaRPr>
          </a:p>
          <a:p>
            <a:pPr>
              <a:buClr>
                <a:srgbClr val="262626"/>
              </a:buClr>
            </a:pPr>
            <a:r>
              <a:rPr lang="en-GB" dirty="0">
                <a:solidFill>
                  <a:srgbClr val="0B0C0C"/>
                </a:solidFill>
                <a:ea typeface="+mn-lt"/>
                <a:cs typeface="+mn-lt"/>
              </a:rPr>
              <a:t>The government announced that the Corporation Tax main rate (for all profits </a:t>
            </a:r>
            <a:r>
              <a:rPr lang="en-GB" b="0" i="0" dirty="0">
                <a:solidFill>
                  <a:srgbClr val="0B0C0C"/>
                </a:solidFill>
                <a:effectLst/>
                <a:ea typeface="+mn-lt"/>
                <a:cs typeface="+mn-lt"/>
              </a:rPr>
              <a:t>except</a:t>
            </a:r>
            <a:r>
              <a:rPr lang="en-GB" dirty="0">
                <a:solidFill>
                  <a:srgbClr val="0B0C0C"/>
                </a:solidFill>
                <a:ea typeface="+mn-lt"/>
                <a:cs typeface="+mn-lt"/>
              </a:rPr>
              <a:t> ring fence profits) for </a:t>
            </a:r>
            <a:r>
              <a:rPr lang="en-GB" b="0" i="0" dirty="0">
                <a:solidFill>
                  <a:srgbClr val="0B0C0C"/>
                </a:solidFill>
                <a:effectLst/>
                <a:ea typeface="+mn-lt"/>
                <a:cs typeface="+mn-lt"/>
              </a:rPr>
              <a:t>the</a:t>
            </a:r>
            <a:r>
              <a:rPr lang="en-GB" dirty="0">
                <a:solidFill>
                  <a:srgbClr val="0B0C0C"/>
                </a:solidFill>
                <a:ea typeface="+mn-lt"/>
                <a:cs typeface="+mn-lt"/>
              </a:rPr>
              <a:t> years starting 1 April 2021 </a:t>
            </a:r>
            <a:r>
              <a:rPr lang="en-GB" b="0" i="0" dirty="0">
                <a:solidFill>
                  <a:srgbClr val="0B0C0C"/>
                </a:solidFill>
                <a:effectLst/>
                <a:ea typeface="+mn-lt"/>
                <a:cs typeface="+mn-lt"/>
              </a:rPr>
              <a:t>and </a:t>
            </a:r>
            <a:r>
              <a:rPr lang="en-GB" dirty="0">
                <a:solidFill>
                  <a:srgbClr val="0B0C0C"/>
                </a:solidFill>
                <a:ea typeface="+mn-lt"/>
                <a:cs typeface="+mn-lt"/>
              </a:rPr>
              <a:t>2022 would remain </a:t>
            </a:r>
            <a:r>
              <a:rPr lang="en-GB" b="0" i="0" dirty="0">
                <a:solidFill>
                  <a:srgbClr val="0B0C0C"/>
                </a:solidFill>
                <a:effectLst/>
                <a:ea typeface="+mn-lt"/>
                <a:cs typeface="+mn-lt"/>
              </a:rPr>
              <a:t>at </a:t>
            </a:r>
            <a:r>
              <a:rPr lang="en-GB" dirty="0">
                <a:solidFill>
                  <a:srgbClr val="0B0C0C"/>
                </a:solidFill>
                <a:ea typeface="+mn-lt"/>
                <a:cs typeface="+mn-lt"/>
              </a:rPr>
              <a:t>19</a:t>
            </a:r>
            <a:r>
              <a:rPr lang="en-GB" b="0" i="0" dirty="0">
                <a:solidFill>
                  <a:srgbClr val="0B0C0C"/>
                </a:solidFill>
                <a:effectLst/>
                <a:ea typeface="+mn-lt"/>
                <a:cs typeface="+mn-lt"/>
              </a:rPr>
              <a:t>%.</a:t>
            </a:r>
            <a:endParaRPr lang="en-GB" dirty="0">
              <a:solidFill>
                <a:srgbClr val="0B0C0C"/>
              </a:solidFill>
            </a:endParaRPr>
          </a:p>
          <a:p>
            <a:endParaRPr lang="en-GB" dirty="0">
              <a:solidFill>
                <a:srgbClr val="0B0C0C"/>
              </a:solidFill>
              <a:latin typeface="+mj-lt"/>
            </a:endParaRPr>
          </a:p>
          <a:p>
            <a:r>
              <a:rPr lang="en-GB" dirty="0">
                <a:solidFill>
                  <a:srgbClr val="0B0C0C"/>
                </a:solidFill>
                <a:latin typeface="+mj-lt"/>
              </a:rPr>
              <a:t>How would a change in corporation tax impact a start-up business?</a:t>
            </a:r>
            <a:endParaRPr lang="en-GB" dirty="0">
              <a:latin typeface="+mj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51A821-8589-4EA2-83A1-9D9E37207B9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https://www.gov.uk/corporation-tax</a:t>
            </a:r>
            <a:endParaRPr lang="en-GB" dirty="0">
              <a:solidFill>
                <a:schemeClr val="accent1"/>
              </a:solidFill>
            </a:endParaRPr>
          </a:p>
          <a:p>
            <a:endParaRPr lang="en-GB" dirty="0"/>
          </a:p>
        </p:txBody>
      </p:sp>
      <p:pic>
        <p:nvPicPr>
          <p:cNvPr id="6" name="Graphic 5" descr="Tax with solid fill">
            <a:extLst>
              <a:ext uri="{FF2B5EF4-FFF2-40B4-BE49-F238E27FC236}">
                <a16:creationId xmlns:a16="http://schemas.microsoft.com/office/drawing/2014/main" id="{192868F7-44A3-4590-B133-F222011EA3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54465" y="3596031"/>
            <a:ext cx="26193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446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9DCE4-AC84-4EDF-904F-F9C99B7B0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Income Tax?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4A503-7703-4592-9FA9-E782414BFCF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0" i="0">
                <a:solidFill>
                  <a:srgbClr val="0B0C0C"/>
                </a:solidFill>
                <a:effectLst/>
                <a:latin typeface="nta"/>
              </a:rPr>
              <a:t>Income Tax is a tax you pay on your income. You do not have to pay tax on all types of income.</a:t>
            </a:r>
          </a:p>
          <a:p>
            <a:endParaRPr lang="en-GB">
              <a:solidFill>
                <a:srgbClr val="0B0C0C"/>
              </a:solidFill>
              <a:latin typeface="nta"/>
            </a:endParaRPr>
          </a:p>
          <a:p>
            <a:endParaRPr lang="en-GB" b="0" i="0">
              <a:solidFill>
                <a:srgbClr val="0B0C0C"/>
              </a:solidFill>
              <a:effectLst/>
              <a:latin typeface="nta"/>
            </a:endParaRPr>
          </a:p>
          <a:p>
            <a:endParaRPr lang="en-GB">
              <a:solidFill>
                <a:srgbClr val="0B0C0C"/>
              </a:solidFill>
              <a:latin typeface="nta"/>
            </a:endParaRPr>
          </a:p>
          <a:p>
            <a:endParaRPr lang="en-GB" b="0" i="0">
              <a:solidFill>
                <a:srgbClr val="0B0C0C"/>
              </a:solidFill>
              <a:effectLst/>
              <a:latin typeface="nta"/>
            </a:endParaRPr>
          </a:p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4995D4-767A-47FF-99E9-43657E57F36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https://www.gov.uk/income-tax-rates</a:t>
            </a:r>
            <a:endParaRPr lang="en-GB" dirty="0"/>
          </a:p>
          <a:p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04D8C4-73E0-49D4-BDEB-7487EA364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81700"/>
            <a:ext cx="5276850" cy="14174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A22DA7-5AFF-4BD9-8DFE-A001AA0454EF}"/>
              </a:ext>
            </a:extLst>
          </p:cNvPr>
          <p:cNvSpPr txBox="1"/>
          <p:nvPr/>
        </p:nvSpPr>
        <p:spPr>
          <a:xfrm>
            <a:off x="6216242" y="5016617"/>
            <a:ext cx="5156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How would a start-up business be affected by a rise in Income Tax? </a:t>
            </a:r>
          </a:p>
        </p:txBody>
      </p:sp>
      <p:pic>
        <p:nvPicPr>
          <p:cNvPr id="8" name="Graphic 7" descr="Thought with solid fill">
            <a:extLst>
              <a:ext uri="{FF2B5EF4-FFF2-40B4-BE49-F238E27FC236}">
                <a16:creationId xmlns:a16="http://schemas.microsoft.com/office/drawing/2014/main" id="{8A786BB2-11D0-4819-848D-8DDE4CA26D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55835" y="5420576"/>
            <a:ext cx="914400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56DE2-1260-4846-B218-25EC2C7B4DE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309" t="33461" r="50390" b="38683"/>
          <a:stretch/>
        </p:blipFill>
        <p:spPr>
          <a:xfrm>
            <a:off x="847198" y="3133719"/>
            <a:ext cx="4943920" cy="252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84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BF954676B1924799AF64DF0EEA4AA1" ma:contentTypeVersion="7" ma:contentTypeDescription="Create a new document." ma:contentTypeScope="" ma:versionID="ba746d2e4f0d113e886151c0aec649c8">
  <xsd:schema xmlns:xsd="http://www.w3.org/2001/XMLSchema" xmlns:xs="http://www.w3.org/2001/XMLSchema" xmlns:p="http://schemas.microsoft.com/office/2006/metadata/properties" xmlns:ns2="d1ace303-cc6d-4e2f-b2db-6e1c92f3bac7" targetNamespace="http://schemas.microsoft.com/office/2006/metadata/properties" ma:root="true" ma:fieldsID="8c5ebaa9f59a269de2174157ece00aaa" ns2:_="">
    <xsd:import namespace="d1ace303-cc6d-4e2f-b2db-6e1c92f3ba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ace303-cc6d-4e2f-b2db-6e1c92f3ba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5A141A-9723-4369-AA72-A0D7DA01B99C}">
  <ds:schemaRefs>
    <ds:schemaRef ds:uri="d1ace303-cc6d-4e2f-b2db-6e1c92f3bac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ECCF3EC-AC0B-405C-96BE-E725BC2A5A7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EE5C09C-69F6-46B8-A228-165ABAB9EC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8</TotalTime>
  <Words>1690</Words>
  <Application>Microsoft Office PowerPoint</Application>
  <PresentationFormat>Widescreen</PresentationFormat>
  <Paragraphs>172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Arial</vt:lpstr>
      <vt:lpstr>Century Gothic</vt:lpstr>
      <vt:lpstr>ClearSans</vt:lpstr>
      <vt:lpstr>Garamond</vt:lpstr>
      <vt:lpstr>nta</vt:lpstr>
      <vt:lpstr>ReithSans</vt:lpstr>
      <vt:lpstr>Savon</vt:lpstr>
      <vt:lpstr>National Factors in the Business Environment that can Impact a Start Up</vt:lpstr>
      <vt:lpstr>To cover:</vt:lpstr>
      <vt:lpstr>Group Work</vt:lpstr>
      <vt:lpstr>Political Issues</vt:lpstr>
      <vt:lpstr>What is Brexit?</vt:lpstr>
      <vt:lpstr>Taxation</vt:lpstr>
      <vt:lpstr>What is VAT?</vt:lpstr>
      <vt:lpstr>What is Corporation Tax?</vt:lpstr>
      <vt:lpstr>What is Income Tax?</vt:lpstr>
      <vt:lpstr>What are National Insurance Contributions?</vt:lpstr>
      <vt:lpstr>Useful Links (political and tax)</vt:lpstr>
      <vt:lpstr>The Economy</vt:lpstr>
      <vt:lpstr>Employment Levels</vt:lpstr>
      <vt:lpstr>Unemployment levels…</vt:lpstr>
      <vt:lpstr>Interest Rates</vt:lpstr>
      <vt:lpstr>Inflation</vt:lpstr>
      <vt:lpstr>What are Exchange Rates? </vt:lpstr>
      <vt:lpstr>How can exchange rates impact a start-up?</vt:lpstr>
      <vt:lpstr>What is a recession?</vt:lpstr>
      <vt:lpstr>BBC Video on Recession and Covid</vt:lpstr>
      <vt:lpstr>Consumer Income</vt:lpstr>
      <vt:lpstr>Useful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Factors in the Business Environment that can Impact a Start Up</dc:title>
  <dc:creator>Nicola Whale</dc:creator>
  <cp:lastModifiedBy>Ellen Bateman</cp:lastModifiedBy>
  <cp:revision>3</cp:revision>
  <dcterms:created xsi:type="dcterms:W3CDTF">2021-03-16T18:21:25Z</dcterms:created>
  <dcterms:modified xsi:type="dcterms:W3CDTF">2022-01-26T18:36:16Z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0x01010041BF954676B1924799AF64DF0EEA4AA1</vt:lpwstr>
  </property>
</Properties>
</file>