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6"/>
  </p:notesMasterIdLst>
  <p:sldIdLst>
    <p:sldId id="256" r:id="rId5"/>
    <p:sldId id="291" r:id="rId6"/>
    <p:sldId id="294" r:id="rId7"/>
    <p:sldId id="298" r:id="rId8"/>
    <p:sldId id="287" r:id="rId9"/>
    <p:sldId id="267" r:id="rId10"/>
    <p:sldId id="277" r:id="rId11"/>
    <p:sldId id="292" r:id="rId12"/>
    <p:sldId id="290" r:id="rId13"/>
    <p:sldId id="295" r:id="rId14"/>
    <p:sldId id="289" r:id="rId15"/>
    <p:sldId id="279" r:id="rId16"/>
    <p:sldId id="282" r:id="rId17"/>
    <p:sldId id="284" r:id="rId18"/>
    <p:sldId id="286" r:id="rId19"/>
    <p:sldId id="296" r:id="rId20"/>
    <p:sldId id="285" r:id="rId21"/>
    <p:sldId id="288" r:id="rId22"/>
    <p:sldId id="272" r:id="rId23"/>
    <p:sldId id="297" r:id="rId24"/>
    <p:sldId id="27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5" d="100"/>
          <a:sy n="115" d="100"/>
        </p:scale>
        <p:origin x="14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5B4290-0B2C-44C2-8594-FFAD6C370723}" type="datetimeFigureOut">
              <a:rPr lang="en-US"/>
              <a:t>1/23/2022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4A7297-05BD-4ED0-AB67-ED3EA3F2A2B3}" type="slidenum">
              <a:rPr lang="en-US"/>
              <a:t>‹#›</a:t>
            </a:fld>
            <a:endParaRPr lang="en-US"/>
          </a:p>
        </p:txBody>
      </p:sp>
    </p:spTree>
    <p:extLst>
      <p:ext uri="{BB962C8B-B14F-4D97-AF65-F5344CB8AC3E}">
        <p14:creationId xmlns:p14="http://schemas.microsoft.com/office/powerpoint/2010/main" val="3512204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4A7297-05BD-4ED0-AB67-ED3EA3F2A2B3}" type="slidenum">
              <a:rPr lang="en-US"/>
              <a:t>1</a:t>
            </a:fld>
            <a:endParaRPr lang="en-US"/>
          </a:p>
        </p:txBody>
      </p:sp>
    </p:spTree>
    <p:extLst>
      <p:ext uri="{BB962C8B-B14F-4D97-AF65-F5344CB8AC3E}">
        <p14:creationId xmlns:p14="http://schemas.microsoft.com/office/powerpoint/2010/main" val="3854475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4A7297-05BD-4ED0-AB67-ED3EA3F2A2B3}" type="slidenum">
              <a:rPr lang="en-US"/>
              <a:t>5</a:t>
            </a:fld>
            <a:endParaRPr lang="en-US"/>
          </a:p>
        </p:txBody>
      </p:sp>
    </p:spTree>
    <p:extLst>
      <p:ext uri="{BB962C8B-B14F-4D97-AF65-F5344CB8AC3E}">
        <p14:creationId xmlns:p14="http://schemas.microsoft.com/office/powerpoint/2010/main" val="479131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4A7297-05BD-4ED0-AB67-ED3EA3F2A2B3}" type="slidenum">
              <a:rPr lang="en-US"/>
              <a:t>6</a:t>
            </a:fld>
            <a:endParaRPr lang="en-US"/>
          </a:p>
        </p:txBody>
      </p:sp>
    </p:spTree>
    <p:extLst>
      <p:ext uri="{BB962C8B-B14F-4D97-AF65-F5344CB8AC3E}">
        <p14:creationId xmlns:p14="http://schemas.microsoft.com/office/powerpoint/2010/main" val="292285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4A7297-05BD-4ED0-AB67-ED3EA3F2A2B3}" type="slidenum">
              <a:rPr lang="en-US"/>
              <a:t>7</a:t>
            </a:fld>
            <a:endParaRPr lang="en-US"/>
          </a:p>
        </p:txBody>
      </p:sp>
    </p:spTree>
    <p:extLst>
      <p:ext uri="{BB962C8B-B14F-4D97-AF65-F5344CB8AC3E}">
        <p14:creationId xmlns:p14="http://schemas.microsoft.com/office/powerpoint/2010/main" val="1357415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4A7297-05BD-4ED0-AB67-ED3EA3F2A2B3}" type="slidenum">
              <a:rPr lang="en-US"/>
              <a:t>8</a:t>
            </a:fld>
            <a:endParaRPr lang="en-US"/>
          </a:p>
        </p:txBody>
      </p:sp>
    </p:spTree>
    <p:extLst>
      <p:ext uri="{BB962C8B-B14F-4D97-AF65-F5344CB8AC3E}">
        <p14:creationId xmlns:p14="http://schemas.microsoft.com/office/powerpoint/2010/main" val="932903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4A7297-05BD-4ED0-AB67-ED3EA3F2A2B3}" type="slidenum">
              <a:rPr lang="en-US"/>
              <a:t>11</a:t>
            </a:fld>
            <a:endParaRPr lang="en-US"/>
          </a:p>
        </p:txBody>
      </p:sp>
    </p:spTree>
    <p:extLst>
      <p:ext uri="{BB962C8B-B14F-4D97-AF65-F5344CB8AC3E}">
        <p14:creationId xmlns:p14="http://schemas.microsoft.com/office/powerpoint/2010/main" val="2531371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1/23/2022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1/23/2022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1/23/2022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1/23/2022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COMPONENT 1</a:t>
            </a:r>
            <a:br>
              <a:rPr lang="en-GB" dirty="0" smtClean="0"/>
            </a:br>
            <a:r>
              <a:rPr lang="en-GB" sz="6000" dirty="0" smtClean="0"/>
              <a:t>Portfolio Requirements</a:t>
            </a:r>
            <a:endParaRPr lang="en-GB" sz="6000" dirty="0"/>
          </a:p>
        </p:txBody>
      </p:sp>
      <p:sp>
        <p:nvSpPr>
          <p:cNvPr id="3" name="Subtitle 2"/>
          <p:cNvSpPr>
            <a:spLocks noGrp="1"/>
          </p:cNvSpPr>
          <p:nvPr>
            <p:ph type="subTitle" idx="1"/>
          </p:nvPr>
        </p:nvSpPr>
        <p:spPr/>
        <p:txBody>
          <a:bodyPr>
            <a:normAutofit/>
          </a:bodyPr>
          <a:lstStyle/>
          <a:p>
            <a:endParaRPr lang="en-GB" dirty="0" smtClean="0"/>
          </a:p>
          <a:p>
            <a:r>
              <a:rPr lang="en-GB" dirty="0" smtClean="0"/>
              <a:t>Component 1 = 40% of your final grade</a:t>
            </a:r>
          </a:p>
          <a:p>
            <a:endParaRPr lang="en-GB" dirty="0"/>
          </a:p>
        </p:txBody>
      </p:sp>
    </p:spTree>
    <p:extLst>
      <p:ext uri="{BB962C8B-B14F-4D97-AF65-F5344CB8AC3E}">
        <p14:creationId xmlns:p14="http://schemas.microsoft.com/office/powerpoint/2010/main" val="386067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549" y="2177935"/>
            <a:ext cx="7747462" cy="27182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latin typeface="Square721 BT" panose="020B0504020202060204" pitchFamily="34" charset="0"/>
              </a:rPr>
              <a:t>To achieve you should have read the whole play-text by now.</a:t>
            </a:r>
          </a:p>
          <a:p>
            <a:pPr algn="ctr"/>
            <a:r>
              <a:rPr lang="en-GB" sz="3600" dirty="0" smtClean="0">
                <a:latin typeface="Square721 BT" panose="020B0504020202060204" pitchFamily="34" charset="0"/>
              </a:rPr>
              <a:t>If you haven’t ….. !!!!!</a:t>
            </a:r>
            <a:endParaRPr lang="en-GB" sz="3600" dirty="0">
              <a:latin typeface="Square721 BT" panose="020B0504020202060204" pitchFamily="34" charset="0"/>
            </a:endParaRPr>
          </a:p>
        </p:txBody>
      </p:sp>
    </p:spTree>
    <p:extLst>
      <p:ext uri="{BB962C8B-B14F-4D97-AF65-F5344CB8AC3E}">
        <p14:creationId xmlns:p14="http://schemas.microsoft.com/office/powerpoint/2010/main" val="382534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51313" y="1455207"/>
            <a:ext cx="8824913" cy="4820902"/>
          </a:xfrm>
        </p:spPr>
        <p:txBody>
          <a:bodyPr/>
          <a:lstStyle/>
          <a:p>
            <a:r>
              <a:rPr lang="en-US" b="1" dirty="0"/>
              <a:t>Outline your </a:t>
            </a:r>
            <a:r>
              <a:rPr lang="en-US" b="1" dirty="0">
                <a:solidFill>
                  <a:schemeClr val="bg1"/>
                </a:solidFill>
              </a:rPr>
              <a:t>initial response </a:t>
            </a:r>
            <a:r>
              <a:rPr lang="en-US" b="1" dirty="0"/>
              <a:t>to the </a:t>
            </a:r>
            <a:r>
              <a:rPr lang="en-US" b="1" dirty="0">
                <a:solidFill>
                  <a:schemeClr val="bg1"/>
                </a:solidFill>
              </a:rPr>
              <a:t>key extract </a:t>
            </a:r>
            <a:r>
              <a:rPr lang="en-US" b="1" dirty="0"/>
              <a:t>and </a:t>
            </a:r>
            <a:r>
              <a:rPr lang="en-US" b="1" dirty="0">
                <a:solidFill>
                  <a:schemeClr val="bg1"/>
                </a:solidFill>
              </a:rPr>
              <a:t>practitioner</a:t>
            </a:r>
            <a:r>
              <a:rPr lang="en-US" b="1" dirty="0"/>
              <a:t> and track how it developed throughout the devising process (AO1) 500 </a:t>
            </a:r>
            <a:r>
              <a:rPr lang="en-US" b="1" dirty="0" smtClean="0"/>
              <a:t>words</a:t>
            </a:r>
            <a:br>
              <a:rPr lang="en-US" b="1" dirty="0" smtClean="0"/>
            </a:br>
            <a:r>
              <a:rPr lang="en-US" b="1" dirty="0"/>
              <a:t/>
            </a:r>
            <a:br>
              <a:rPr lang="en-US" b="1" dirty="0"/>
            </a:br>
            <a:r>
              <a:rPr lang="en-US" sz="2000" b="1" dirty="0" smtClean="0"/>
              <a:t>This draft will obviously focus on YOUR INITIAL RESPONSES.</a:t>
            </a:r>
            <a:br>
              <a:rPr lang="en-US" sz="2000" b="1" dirty="0" smtClean="0"/>
            </a:br>
            <a:r>
              <a:rPr lang="en-US" sz="2000" b="1" dirty="0" smtClean="0"/>
              <a:t>When you come back to edit and improve this draft after performance, you will then add in the THROUGHOUT THE PROCESS information as your piece continues to develop</a:t>
            </a:r>
            <a:endParaRPr lang="en-GB" dirty="0"/>
          </a:p>
        </p:txBody>
      </p:sp>
    </p:spTree>
    <p:extLst>
      <p:ext uri="{BB962C8B-B14F-4D97-AF65-F5344CB8AC3E}">
        <p14:creationId xmlns:p14="http://schemas.microsoft.com/office/powerpoint/2010/main" val="456354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279400"/>
            <a:ext cx="10210800" cy="6489700"/>
          </a:xfrm>
        </p:spPr>
        <p:txBody>
          <a:bodyPr>
            <a:normAutofit/>
          </a:bodyPr>
          <a:lstStyle/>
          <a:p>
            <a:pPr lvl="0"/>
            <a:r>
              <a:rPr lang="en-US" sz="2800" dirty="0"/>
              <a:t>How did you initially respond to the </a:t>
            </a:r>
            <a:r>
              <a:rPr lang="en-US" sz="2800" dirty="0" smtClean="0"/>
              <a:t>whole text</a:t>
            </a:r>
            <a:r>
              <a:rPr lang="en-US" sz="2800" dirty="0"/>
              <a:t>? Which themes and characters were you initially interested in?</a:t>
            </a:r>
            <a:endParaRPr lang="en-GB" sz="2800" dirty="0"/>
          </a:p>
          <a:p>
            <a:pPr lvl="1"/>
            <a:r>
              <a:rPr lang="en-US" sz="2600" dirty="0" smtClean="0"/>
              <a:t>BRIEFLY (note that word) mention the WHOLE TEXT – what was your initial response to it?</a:t>
            </a:r>
          </a:p>
          <a:p>
            <a:pPr lvl="1"/>
            <a:r>
              <a:rPr lang="en-US" sz="2600" dirty="0" smtClean="0"/>
              <a:t>Which themes grabbed you?</a:t>
            </a:r>
          </a:p>
          <a:p>
            <a:pPr lvl="1"/>
            <a:r>
              <a:rPr lang="en-US" sz="2600" dirty="0" smtClean="0"/>
              <a:t>Why did the characters intrigue you?</a:t>
            </a:r>
            <a:endParaRPr lang="en-US" sz="2400" dirty="0" smtClean="0"/>
          </a:p>
          <a:p>
            <a:pPr marL="914400" lvl="2" indent="0">
              <a:buNone/>
            </a:pP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4130136243"/>
              </p:ext>
            </p:extLst>
          </p:nvPr>
        </p:nvGraphicFramePr>
        <p:xfrm>
          <a:off x="680720" y="3524250"/>
          <a:ext cx="10871200" cy="3108960"/>
        </p:xfrm>
        <a:graphic>
          <a:graphicData uri="http://schemas.openxmlformats.org/drawingml/2006/table">
            <a:tbl>
              <a:tblPr firstRow="1" bandRow="1">
                <a:tableStyleId>{5C22544A-7EE6-4342-B048-85BDC9FD1C3A}</a:tableStyleId>
              </a:tblPr>
              <a:tblGrid>
                <a:gridCol w="543560">
                  <a:extLst>
                    <a:ext uri="{9D8B030D-6E8A-4147-A177-3AD203B41FA5}">
                      <a16:colId xmlns:a16="http://schemas.microsoft.com/office/drawing/2014/main" val="20000"/>
                    </a:ext>
                  </a:extLst>
                </a:gridCol>
                <a:gridCol w="10327640">
                  <a:extLst>
                    <a:ext uri="{9D8B030D-6E8A-4147-A177-3AD203B41FA5}">
                      <a16:colId xmlns:a16="http://schemas.microsoft.com/office/drawing/2014/main" val="20001"/>
                    </a:ext>
                  </a:extLst>
                </a:gridCol>
              </a:tblGrid>
              <a:tr h="370840">
                <a:tc>
                  <a:txBody>
                    <a:bodyPr/>
                    <a:lstStyle/>
                    <a:p>
                      <a:r>
                        <a:rPr lang="en-GB" sz="2000" b="1" dirty="0" smtClean="0"/>
                        <a:t>P</a:t>
                      </a:r>
                      <a:endParaRPr lang="en-GB" sz="2000" b="1" dirty="0"/>
                    </a:p>
                  </a:txBody>
                  <a:tcPr/>
                </a:tc>
                <a:tc>
                  <a:txBody>
                    <a:bodyPr/>
                    <a:lstStyle/>
                    <a:p>
                      <a:r>
                        <a:rPr lang="en-GB" sz="2000" b="1" dirty="0" smtClean="0"/>
                        <a:t>Point – After initially reading</a:t>
                      </a:r>
                      <a:r>
                        <a:rPr lang="en-GB" sz="2000" b="1" baseline="0" dirty="0" smtClean="0"/>
                        <a:t> INSERT NAME OF PLAY and FOOTNOTE DETAILS I felt ….. For me the key themes of ….. And …. Jumped out and intrigued me.</a:t>
                      </a:r>
                      <a:endParaRPr lang="en-GB" sz="2000" b="1" dirty="0"/>
                    </a:p>
                  </a:txBody>
                  <a:tcPr/>
                </a:tc>
                <a:extLst>
                  <a:ext uri="{0D108BD9-81ED-4DB2-BD59-A6C34878D82A}">
                    <a16:rowId xmlns:a16="http://schemas.microsoft.com/office/drawing/2014/main" val="10000"/>
                  </a:ext>
                </a:extLst>
              </a:tr>
              <a:tr h="370840">
                <a:tc>
                  <a:txBody>
                    <a:bodyPr/>
                    <a:lstStyle/>
                    <a:p>
                      <a:r>
                        <a:rPr lang="en-GB" sz="2000" b="1" dirty="0" smtClean="0"/>
                        <a:t>E</a:t>
                      </a:r>
                      <a:endParaRPr lang="en-GB" sz="2000" b="1" dirty="0"/>
                    </a:p>
                  </a:txBody>
                  <a:tcPr/>
                </a:tc>
                <a:tc>
                  <a:txBody>
                    <a:bodyPr/>
                    <a:lstStyle/>
                    <a:p>
                      <a:r>
                        <a:rPr lang="en-GB" sz="2000" b="1" dirty="0" smtClean="0"/>
                        <a:t>Example – Discuss</a:t>
                      </a:r>
                      <a:r>
                        <a:rPr lang="en-GB" sz="2000" b="1" baseline="0" dirty="0" smtClean="0"/>
                        <a:t> a key theme or key character or key narrative climax here (briefly)</a:t>
                      </a:r>
                      <a:endParaRPr lang="en-GB" sz="2000" b="1" dirty="0"/>
                    </a:p>
                  </a:txBody>
                  <a:tcPr/>
                </a:tc>
                <a:extLst>
                  <a:ext uri="{0D108BD9-81ED-4DB2-BD59-A6C34878D82A}">
                    <a16:rowId xmlns:a16="http://schemas.microsoft.com/office/drawing/2014/main" val="10001"/>
                  </a:ext>
                </a:extLst>
              </a:tr>
              <a:tr h="370840">
                <a:tc>
                  <a:txBody>
                    <a:bodyPr/>
                    <a:lstStyle/>
                    <a:p>
                      <a:r>
                        <a:rPr lang="en-GB" sz="2000" b="1" dirty="0" smtClean="0"/>
                        <a:t>E</a:t>
                      </a:r>
                      <a:endParaRPr lang="en-GB" sz="2000" b="1" dirty="0"/>
                    </a:p>
                  </a:txBody>
                  <a:tcPr/>
                </a:tc>
                <a:tc>
                  <a:txBody>
                    <a:bodyPr/>
                    <a:lstStyle/>
                    <a:p>
                      <a:r>
                        <a:rPr lang="en-GB" sz="2000" b="1" dirty="0" smtClean="0"/>
                        <a:t>Evaluate it – Why did these moments / points intrigue and excite you??</a:t>
                      </a:r>
                      <a:endParaRPr lang="en-GB" sz="2000" b="1" dirty="0"/>
                    </a:p>
                  </a:txBody>
                  <a:tcPr/>
                </a:tc>
                <a:extLst>
                  <a:ext uri="{0D108BD9-81ED-4DB2-BD59-A6C34878D82A}">
                    <a16:rowId xmlns:a16="http://schemas.microsoft.com/office/drawing/2014/main" val="10002"/>
                  </a:ext>
                </a:extLst>
              </a:tr>
              <a:tr h="370840">
                <a:tc>
                  <a:txBody>
                    <a:bodyPr/>
                    <a:lstStyle/>
                    <a:p>
                      <a:endParaRPr lang="en-GB" sz="2000" b="1" dirty="0" smtClean="0"/>
                    </a:p>
                    <a:p>
                      <a:r>
                        <a:rPr lang="en-GB" sz="2000" b="1" dirty="0" smtClean="0"/>
                        <a:t>L</a:t>
                      </a:r>
                      <a:endParaRPr lang="en-GB" sz="2000" b="1" dirty="0"/>
                    </a:p>
                  </a:txBody>
                  <a:tcPr/>
                </a:tc>
                <a:tc>
                  <a:txBody>
                    <a:bodyPr/>
                    <a:lstStyle/>
                    <a:p>
                      <a:endParaRPr lang="en-GB" sz="2000" b="1" dirty="0" smtClean="0"/>
                    </a:p>
                    <a:p>
                      <a:r>
                        <a:rPr lang="en-GB" sz="2000" b="1" dirty="0" smtClean="0"/>
                        <a:t>Link back to your PERFORMANCE,</a:t>
                      </a:r>
                      <a:r>
                        <a:rPr lang="en-GB" sz="2000" b="1" baseline="0" dirty="0" smtClean="0"/>
                        <a:t> your WORK</a:t>
                      </a:r>
                    </a:p>
                    <a:p>
                      <a:r>
                        <a:rPr lang="en-GB" sz="2000" b="1" baseline="0" dirty="0" smtClean="0"/>
                        <a:t>Is it clear how the above has FED THE DEVELOPMENT OF YOUR PERFORMANCE PIECE?</a:t>
                      </a:r>
                      <a:endParaRPr lang="en-GB" sz="2000"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13421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279400"/>
            <a:ext cx="10210800" cy="6489700"/>
          </a:xfrm>
        </p:spPr>
        <p:txBody>
          <a:bodyPr>
            <a:normAutofit/>
          </a:bodyPr>
          <a:lstStyle/>
          <a:p>
            <a:pPr lvl="0"/>
            <a:r>
              <a:rPr lang="en-US" sz="2800" dirty="0"/>
              <a:t>What sort of research did you do into playwright</a:t>
            </a:r>
            <a:r>
              <a:rPr lang="en-US" sz="2800" dirty="0" smtClean="0"/>
              <a:t>/</a:t>
            </a:r>
            <a:br>
              <a:rPr lang="en-US" sz="2800" dirty="0" smtClean="0"/>
            </a:br>
            <a:r>
              <a:rPr lang="en-US" sz="2800" dirty="0" smtClean="0"/>
              <a:t>socio-historical </a:t>
            </a:r>
            <a:r>
              <a:rPr lang="en-US" sz="2800" dirty="0"/>
              <a:t>context of the period?</a:t>
            </a:r>
            <a:endParaRPr lang="en-GB" sz="2800" dirty="0"/>
          </a:p>
          <a:p>
            <a:pPr lvl="1"/>
            <a:r>
              <a:rPr lang="en-US" sz="2600" dirty="0" smtClean="0"/>
              <a:t>LOTS OF FOOTNOTED SOURCES HERE</a:t>
            </a:r>
          </a:p>
          <a:p>
            <a:pPr lvl="2"/>
            <a:r>
              <a:rPr lang="en-US" sz="2200" dirty="0" smtClean="0"/>
              <a:t>Details about the playwright</a:t>
            </a:r>
          </a:p>
          <a:p>
            <a:pPr lvl="2"/>
            <a:r>
              <a:rPr lang="en-US" sz="2200" dirty="0" smtClean="0"/>
              <a:t>What was going on in the world at the TIME OF WRITING (TOW) that may have influenced the playwright?</a:t>
            </a:r>
          </a:p>
          <a:p>
            <a:pPr lvl="2"/>
            <a:endParaRPr lang="en-US" sz="2400" dirty="0" smtClean="0"/>
          </a:p>
          <a:p>
            <a:pPr lvl="2"/>
            <a:endParaRPr lang="en-US" sz="2400" dirty="0"/>
          </a:p>
          <a:p>
            <a:pPr lvl="2"/>
            <a:r>
              <a:rPr lang="en-US" sz="3200" b="1" dirty="0" smtClean="0"/>
              <a:t>REMEMBER THE 3 PART SENTENCE</a:t>
            </a:r>
          </a:p>
          <a:p>
            <a:pPr lvl="3"/>
            <a:r>
              <a:rPr lang="en-US" sz="3000" b="1" dirty="0" smtClean="0"/>
              <a:t>Here is my POINT</a:t>
            </a:r>
          </a:p>
          <a:p>
            <a:pPr lvl="3"/>
            <a:r>
              <a:rPr lang="en-US" sz="3000" b="1" dirty="0" smtClean="0"/>
              <a:t>Here is me EXPANDING on that point</a:t>
            </a:r>
          </a:p>
          <a:p>
            <a:pPr lvl="3"/>
            <a:r>
              <a:rPr lang="en-US" sz="3000" b="1" dirty="0" smtClean="0"/>
              <a:t>Here is my EVALUATION of that point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0426" y="4006387"/>
            <a:ext cx="1739900" cy="2301743"/>
          </a:xfrm>
          <a:prstGeom prst="rect">
            <a:avLst/>
          </a:prstGeom>
        </p:spPr>
      </p:pic>
    </p:spTree>
    <p:extLst>
      <p:ext uri="{BB962C8B-B14F-4D97-AF65-F5344CB8AC3E}">
        <p14:creationId xmlns:p14="http://schemas.microsoft.com/office/powerpoint/2010/main" val="4129803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812800"/>
            <a:ext cx="10210800" cy="5956300"/>
          </a:xfrm>
        </p:spPr>
        <p:txBody>
          <a:bodyPr>
            <a:normAutofit/>
          </a:bodyPr>
          <a:lstStyle/>
          <a:p>
            <a:pPr lvl="0"/>
            <a:r>
              <a:rPr lang="en-US" sz="2800" dirty="0"/>
              <a:t>What did you discover about the first performance of the play</a:t>
            </a:r>
            <a:r>
              <a:rPr lang="en-US" sz="2800" dirty="0" smtClean="0"/>
              <a:t>?</a:t>
            </a:r>
          </a:p>
          <a:p>
            <a:pPr marL="0" lvl="0" indent="0">
              <a:buNone/>
            </a:pPr>
            <a:endParaRPr lang="en-GB" sz="2800" dirty="0"/>
          </a:p>
          <a:p>
            <a:pPr lvl="2"/>
            <a:r>
              <a:rPr lang="en-US" sz="2400" dirty="0" smtClean="0"/>
              <a:t>FOOTNOTE sources</a:t>
            </a:r>
          </a:p>
          <a:p>
            <a:pPr lvl="2"/>
            <a:r>
              <a:rPr lang="en-US" sz="2400" dirty="0" smtClean="0"/>
              <a:t>How has this research influenced your work</a:t>
            </a:r>
          </a:p>
          <a:p>
            <a:pPr lvl="2"/>
            <a:r>
              <a:rPr lang="en-US" sz="2400" dirty="0" smtClean="0"/>
              <a:t>What ideas / techniques / design aspects are you taking from that first performance</a:t>
            </a:r>
          </a:p>
          <a:p>
            <a:pPr lvl="2"/>
            <a:r>
              <a:rPr lang="en-US" sz="2400" dirty="0" smtClean="0"/>
              <a:t>If you are rejecting the above completely justify why you have made that decision</a:t>
            </a:r>
          </a:p>
          <a:p>
            <a:pPr lvl="2"/>
            <a:endParaRPr lang="en-US" sz="2400" dirty="0" smtClean="0"/>
          </a:p>
          <a:p>
            <a:pPr lvl="2"/>
            <a:endParaRPr lang="en-US" sz="2400" dirty="0"/>
          </a:p>
          <a:p>
            <a:pPr lvl="2"/>
            <a:r>
              <a:rPr lang="en-US" sz="2400" b="1" dirty="0" smtClean="0">
                <a:solidFill>
                  <a:schemeClr val="bg1"/>
                </a:solidFill>
              </a:rPr>
              <a:t>SOME EXAMPLES ….</a:t>
            </a:r>
            <a:endParaRPr lang="en-US" sz="2400" b="1" dirty="0">
              <a:solidFill>
                <a:schemeClr val="bg1"/>
              </a:solidFill>
            </a:endParaRPr>
          </a:p>
          <a:p>
            <a:pPr lvl="2"/>
            <a:endParaRPr lang="en-US" sz="2400" dirty="0" smtClean="0"/>
          </a:p>
        </p:txBody>
      </p:sp>
    </p:spTree>
    <p:extLst>
      <p:ext uri="{BB962C8B-B14F-4D97-AF65-F5344CB8AC3E}">
        <p14:creationId xmlns:p14="http://schemas.microsoft.com/office/powerpoint/2010/main" val="4049920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812800"/>
            <a:ext cx="10210800" cy="5956300"/>
          </a:xfrm>
        </p:spPr>
        <p:txBody>
          <a:bodyPr>
            <a:normAutofit/>
          </a:bodyPr>
          <a:lstStyle/>
          <a:p>
            <a:pPr lvl="0"/>
            <a:r>
              <a:rPr lang="en-US" sz="2800" dirty="0"/>
              <a:t>What is the relationship between the chosen extract and the rest of the play?</a:t>
            </a:r>
            <a:endParaRPr lang="en-GB" sz="2800" dirty="0"/>
          </a:p>
          <a:p>
            <a:pPr lvl="2"/>
            <a:r>
              <a:rPr lang="en-US" sz="2400" dirty="0" smtClean="0"/>
              <a:t>Why did you chose the extract you did?</a:t>
            </a:r>
          </a:p>
          <a:p>
            <a:pPr lvl="2"/>
            <a:r>
              <a:rPr lang="en-US" sz="2400" dirty="0" smtClean="0"/>
              <a:t>How does that extract fit into the rest of the play?</a:t>
            </a:r>
          </a:p>
          <a:p>
            <a:pPr lvl="2"/>
            <a:r>
              <a:rPr lang="en-US" sz="2400" dirty="0" smtClean="0"/>
              <a:t>Is the extract typical (in style, form, structure, technique, genre </a:t>
            </a:r>
            <a:r>
              <a:rPr lang="en-US" sz="2400" dirty="0" err="1" smtClean="0"/>
              <a:t>etc</a:t>
            </a:r>
            <a:r>
              <a:rPr lang="en-US" sz="2400" dirty="0" smtClean="0"/>
              <a:t>) of the rest of the text</a:t>
            </a:r>
            <a:r>
              <a:rPr lang="en-US" sz="2400" dirty="0" smtClean="0"/>
              <a:t>?</a:t>
            </a:r>
          </a:p>
          <a:p>
            <a:pPr lvl="2"/>
            <a:r>
              <a:rPr lang="en-US" sz="2400" dirty="0" smtClean="0"/>
              <a:t>For this you need to be invested in the extract and </a:t>
            </a:r>
            <a:r>
              <a:rPr lang="en-US" sz="2400" dirty="0" err="1" smtClean="0"/>
              <a:t>kow</a:t>
            </a:r>
            <a:r>
              <a:rPr lang="en-US" sz="2400" dirty="0" smtClean="0"/>
              <a:t> THE WHOLE PLAY and how the extract fits within it</a:t>
            </a:r>
            <a:endParaRPr lang="en-US" sz="2400" dirty="0" smtClean="0"/>
          </a:p>
          <a:p>
            <a:pPr lvl="2"/>
            <a:endParaRPr lang="en-US" sz="2400" dirty="0" smtClean="0"/>
          </a:p>
          <a:p>
            <a:pPr lvl="2"/>
            <a:endParaRPr lang="en-US" sz="2400" dirty="0"/>
          </a:p>
          <a:p>
            <a:pPr lvl="2"/>
            <a:endParaRPr lang="en-US" sz="2400"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0395" y="4613910"/>
            <a:ext cx="4805461" cy="1556314"/>
          </a:xfrm>
          <a:prstGeom prst="rect">
            <a:avLst/>
          </a:prstGeom>
        </p:spPr>
      </p:pic>
    </p:spTree>
    <p:extLst>
      <p:ext uri="{BB962C8B-B14F-4D97-AF65-F5344CB8AC3E}">
        <p14:creationId xmlns:p14="http://schemas.microsoft.com/office/powerpoint/2010/main" val="1930734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549" y="1970117"/>
            <a:ext cx="7747462" cy="2926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latin typeface="Square721 BT" panose="020B0504020202060204" pitchFamily="34" charset="0"/>
              </a:rPr>
              <a:t>This is often a focus that is forgotten. You need to tell me how similar or different the extract is to the rest of the play text</a:t>
            </a:r>
            <a:endParaRPr lang="en-GB" sz="3600" dirty="0">
              <a:latin typeface="Square721 BT" panose="020B0504020202060204" pitchFamily="34" charset="0"/>
            </a:endParaRPr>
          </a:p>
        </p:txBody>
      </p:sp>
    </p:spTree>
    <p:extLst>
      <p:ext uri="{BB962C8B-B14F-4D97-AF65-F5344CB8AC3E}">
        <p14:creationId xmlns:p14="http://schemas.microsoft.com/office/powerpoint/2010/main" val="1553981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812800"/>
            <a:ext cx="10210800" cy="5956300"/>
          </a:xfrm>
        </p:spPr>
        <p:txBody>
          <a:bodyPr>
            <a:normAutofit/>
          </a:bodyPr>
          <a:lstStyle/>
          <a:p>
            <a:pPr lvl="0"/>
            <a:r>
              <a:rPr lang="en-US" sz="4400" dirty="0"/>
              <a:t>What are the key themes in the play and how did you personally encounter them during the rehearsal process? </a:t>
            </a:r>
            <a:endParaRPr lang="en-US" sz="4400" dirty="0" smtClean="0"/>
          </a:p>
          <a:p>
            <a:pPr lvl="1"/>
            <a:r>
              <a:rPr lang="en-US" sz="4200" dirty="0" err="1" smtClean="0"/>
              <a:t>Eg</a:t>
            </a:r>
            <a:r>
              <a:rPr lang="en-US" sz="4200" dirty="0" smtClean="0"/>
              <a:t> </a:t>
            </a:r>
            <a:r>
              <a:rPr lang="en-US" sz="4200" dirty="0"/>
              <a:t>through rehearsal activities and discussions</a:t>
            </a:r>
            <a:endParaRPr lang="en-GB" sz="4200" dirty="0"/>
          </a:p>
          <a:p>
            <a:pPr marL="0" indent="0">
              <a:buNone/>
            </a:pPr>
            <a:r>
              <a:rPr lang="en-US" sz="2800" dirty="0"/>
              <a:t/>
            </a:r>
            <a:br>
              <a:rPr lang="en-US" sz="2800" dirty="0"/>
            </a:br>
            <a:r>
              <a:rPr lang="en-US" sz="2800" dirty="0"/>
              <a:t> </a:t>
            </a:r>
            <a:endParaRPr lang="en-GB" sz="2800" dirty="0"/>
          </a:p>
          <a:p>
            <a:pPr lvl="2"/>
            <a:endParaRPr lang="en-US" sz="2400" dirty="0"/>
          </a:p>
          <a:p>
            <a:pPr lvl="2"/>
            <a:endParaRPr lang="en-US" sz="24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9698" y="4987982"/>
            <a:ext cx="2699220" cy="874179"/>
          </a:xfrm>
          <a:prstGeom prst="rect">
            <a:avLst/>
          </a:prstGeom>
        </p:spPr>
      </p:pic>
    </p:spTree>
    <p:extLst>
      <p:ext uri="{BB962C8B-B14F-4D97-AF65-F5344CB8AC3E}">
        <p14:creationId xmlns:p14="http://schemas.microsoft.com/office/powerpoint/2010/main" val="3058450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20112096"/>
              </p:ext>
            </p:extLst>
          </p:nvPr>
        </p:nvGraphicFramePr>
        <p:xfrm>
          <a:off x="834708" y="1317148"/>
          <a:ext cx="10239693" cy="4551133"/>
        </p:xfrm>
        <a:graphic>
          <a:graphicData uri="http://schemas.openxmlformats.org/drawingml/2006/table">
            <a:tbl>
              <a:tblPr firstRow="1" firstCol="1" lastRow="1" lastCol="1" bandRow="1" bandCol="1">
                <a:tableStyleId>{073A0DAA-6AF3-43AB-8588-CEC1D06C72B9}</a:tableStyleId>
              </a:tblPr>
              <a:tblGrid>
                <a:gridCol w="3413231">
                  <a:extLst>
                    <a:ext uri="{9D8B030D-6E8A-4147-A177-3AD203B41FA5}">
                      <a16:colId xmlns:a16="http://schemas.microsoft.com/office/drawing/2014/main" val="20000"/>
                    </a:ext>
                  </a:extLst>
                </a:gridCol>
                <a:gridCol w="3413231">
                  <a:extLst>
                    <a:ext uri="{9D8B030D-6E8A-4147-A177-3AD203B41FA5}">
                      <a16:colId xmlns:a16="http://schemas.microsoft.com/office/drawing/2014/main" val="20001"/>
                    </a:ext>
                  </a:extLst>
                </a:gridCol>
                <a:gridCol w="3413231">
                  <a:extLst>
                    <a:ext uri="{9D8B030D-6E8A-4147-A177-3AD203B41FA5}">
                      <a16:colId xmlns:a16="http://schemas.microsoft.com/office/drawing/2014/main" val="20002"/>
                    </a:ext>
                  </a:extLst>
                </a:gridCol>
              </a:tblGrid>
              <a:tr h="499939">
                <a:tc gridSpan="3">
                  <a:txBody>
                    <a:bodyPr/>
                    <a:lstStyle/>
                    <a:p>
                      <a:pPr>
                        <a:lnSpc>
                          <a:spcPct val="115000"/>
                        </a:lnSpc>
                        <a:spcAft>
                          <a:spcPts val="0"/>
                        </a:spcAft>
                      </a:pPr>
                      <a:r>
                        <a:rPr lang="en-GB" sz="1600" dirty="0">
                          <a:effectLst/>
                        </a:rPr>
                        <a:t>Exercises we Used During the Development of our </a:t>
                      </a:r>
                      <a:r>
                        <a:rPr lang="en-GB" sz="1600" dirty="0" smtClean="0">
                          <a:effectLst/>
                        </a:rPr>
                        <a:t>extract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999878">
                <a:tc>
                  <a:txBody>
                    <a:bodyPr/>
                    <a:lstStyle/>
                    <a:p>
                      <a:pPr>
                        <a:lnSpc>
                          <a:spcPct val="115000"/>
                        </a:lnSpc>
                        <a:spcAft>
                          <a:spcPts val="0"/>
                        </a:spcAft>
                      </a:pPr>
                      <a:r>
                        <a:rPr lang="en-GB" sz="2000" dirty="0">
                          <a:effectLst/>
                        </a:rPr>
                        <a:t>Exercise and a description of it</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2000" dirty="0">
                          <a:solidFill>
                            <a:schemeClr val="tx1"/>
                          </a:solidFill>
                          <a:effectLst/>
                        </a:rPr>
                        <a:t>Why we did it and how we did it </a:t>
                      </a:r>
                      <a:endParaRPr lang="en-GB"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15000"/>
                        </a:lnSpc>
                        <a:spcAft>
                          <a:spcPts val="0"/>
                        </a:spcAft>
                      </a:pPr>
                      <a:r>
                        <a:rPr lang="en-GB" sz="2000" dirty="0">
                          <a:solidFill>
                            <a:schemeClr val="tx1"/>
                          </a:solidFill>
                          <a:effectLst/>
                        </a:rPr>
                        <a:t>How the exercise developed the </a:t>
                      </a:r>
                      <a:r>
                        <a:rPr lang="en-GB" sz="2000" dirty="0" smtClean="0">
                          <a:solidFill>
                            <a:schemeClr val="tx1"/>
                          </a:solidFill>
                          <a:effectLst/>
                        </a:rPr>
                        <a:t>extract </a:t>
                      </a:r>
                      <a:r>
                        <a:rPr lang="en-GB" sz="2000" dirty="0">
                          <a:solidFill>
                            <a:schemeClr val="tx1"/>
                          </a:solidFill>
                          <a:effectLst/>
                        </a:rPr>
                        <a:t>and changed our ideas</a:t>
                      </a:r>
                      <a:endParaRPr lang="en-GB"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99939">
                <a:tc>
                  <a:txBody>
                    <a:bodyPr/>
                    <a:lstStyle/>
                    <a:p>
                      <a:pPr>
                        <a:lnSpc>
                          <a:spcPct val="115000"/>
                        </a:lnSpc>
                        <a:spcAft>
                          <a:spcPts val="0"/>
                        </a:spcAft>
                      </a:pPr>
                      <a:r>
                        <a:rPr lang="en-GB" sz="2000">
                          <a:effectLst/>
                        </a:rPr>
                        <a:t>Brainstorms</a:t>
                      </a:r>
                      <a:endParaRPr lang="en-GB" sz="2800" b="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2000" dirty="0">
                          <a:effectLst/>
                        </a:rPr>
                        <a:t> </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15000"/>
                        </a:lnSpc>
                        <a:spcAft>
                          <a:spcPts val="0"/>
                        </a:spcAft>
                      </a:pPr>
                      <a:r>
                        <a:rPr lang="en-GB" sz="2000">
                          <a:effectLst/>
                        </a:rPr>
                        <a:t> </a:t>
                      </a:r>
                      <a:endParaRPr lang="en-GB" sz="2800" b="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99939">
                <a:tc>
                  <a:txBody>
                    <a:bodyPr/>
                    <a:lstStyle/>
                    <a:p>
                      <a:pPr>
                        <a:lnSpc>
                          <a:spcPct val="115000"/>
                        </a:lnSpc>
                        <a:spcAft>
                          <a:spcPts val="0"/>
                        </a:spcAft>
                      </a:pPr>
                      <a:r>
                        <a:rPr lang="en-GB" sz="2000">
                          <a:effectLst/>
                        </a:rPr>
                        <a:t>Depiction Work</a:t>
                      </a:r>
                      <a:endParaRPr lang="en-GB" sz="2800" b="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2000" dirty="0">
                          <a:effectLst/>
                        </a:rPr>
                        <a:t> </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15000"/>
                        </a:lnSpc>
                        <a:spcAft>
                          <a:spcPts val="0"/>
                        </a:spcAft>
                      </a:pPr>
                      <a:r>
                        <a:rPr lang="en-GB" sz="2000" dirty="0">
                          <a:effectLst/>
                        </a:rPr>
                        <a:t> </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99939">
                <a:tc>
                  <a:txBody>
                    <a:bodyPr/>
                    <a:lstStyle/>
                    <a:p>
                      <a:pPr>
                        <a:lnSpc>
                          <a:spcPct val="115000"/>
                        </a:lnSpc>
                        <a:spcAft>
                          <a:spcPts val="0"/>
                        </a:spcAft>
                      </a:pPr>
                      <a:r>
                        <a:rPr lang="en-GB" sz="2000">
                          <a:effectLst/>
                        </a:rPr>
                        <a:t>Research</a:t>
                      </a:r>
                      <a:endParaRPr lang="en-GB" sz="2800" b="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2000" dirty="0">
                          <a:effectLst/>
                        </a:rPr>
                        <a:t> </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15000"/>
                        </a:lnSpc>
                        <a:spcAft>
                          <a:spcPts val="0"/>
                        </a:spcAft>
                      </a:pPr>
                      <a:r>
                        <a:rPr lang="en-GB" sz="2000" dirty="0">
                          <a:effectLst/>
                        </a:rPr>
                        <a:t> </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499939">
                <a:tc>
                  <a:txBody>
                    <a:bodyPr/>
                    <a:lstStyle/>
                    <a:p>
                      <a:pPr>
                        <a:lnSpc>
                          <a:spcPct val="115000"/>
                        </a:lnSpc>
                        <a:spcAft>
                          <a:spcPts val="0"/>
                        </a:spcAft>
                      </a:pPr>
                      <a:r>
                        <a:rPr lang="en-GB" sz="2000">
                          <a:effectLst/>
                        </a:rPr>
                        <a:t>Discussions</a:t>
                      </a:r>
                      <a:endParaRPr lang="en-GB" sz="2800" b="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2000" dirty="0">
                          <a:effectLst/>
                        </a:rPr>
                        <a:t> </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15000"/>
                        </a:lnSpc>
                        <a:spcAft>
                          <a:spcPts val="0"/>
                        </a:spcAft>
                      </a:pPr>
                      <a:r>
                        <a:rPr lang="en-GB" sz="2000" dirty="0">
                          <a:effectLst/>
                        </a:rPr>
                        <a:t> </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99939">
                <a:tc>
                  <a:txBody>
                    <a:bodyPr/>
                    <a:lstStyle/>
                    <a:p>
                      <a:pPr>
                        <a:lnSpc>
                          <a:spcPct val="115000"/>
                        </a:lnSpc>
                        <a:spcAft>
                          <a:spcPts val="0"/>
                        </a:spcAft>
                      </a:pPr>
                      <a:r>
                        <a:rPr lang="en-GB" sz="2000">
                          <a:effectLst/>
                        </a:rPr>
                        <a:t>Character Development</a:t>
                      </a:r>
                      <a:endParaRPr lang="en-GB" sz="2800" b="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2000" dirty="0">
                          <a:effectLst/>
                        </a:rPr>
                        <a:t> </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15000"/>
                        </a:lnSpc>
                        <a:spcAft>
                          <a:spcPts val="0"/>
                        </a:spcAft>
                      </a:pPr>
                      <a:r>
                        <a:rPr lang="en-GB" sz="2000" dirty="0">
                          <a:effectLst/>
                        </a:rPr>
                        <a:t> </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499939">
                <a:tc>
                  <a:txBody>
                    <a:bodyPr/>
                    <a:lstStyle/>
                    <a:p>
                      <a:pPr>
                        <a:lnSpc>
                          <a:spcPct val="115000"/>
                        </a:lnSpc>
                        <a:spcAft>
                          <a:spcPts val="0"/>
                        </a:spcAft>
                      </a:pPr>
                      <a:r>
                        <a:rPr lang="en-GB" sz="2000">
                          <a:effectLst/>
                        </a:rPr>
                        <a:t>Scratch Performance</a:t>
                      </a:r>
                      <a:endParaRPr lang="en-GB" sz="2800" b="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2000" dirty="0">
                          <a:effectLst/>
                        </a:rPr>
                        <a:t> </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15000"/>
                        </a:lnSpc>
                        <a:spcAft>
                          <a:spcPts val="0"/>
                        </a:spcAft>
                      </a:pPr>
                      <a:r>
                        <a:rPr lang="en-GB" sz="2000" dirty="0">
                          <a:effectLst/>
                        </a:rPr>
                        <a:t> </a:t>
                      </a:r>
                      <a:endParaRPr lang="en-GB"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75227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4801" y="1156855"/>
            <a:ext cx="7999315" cy="2323374"/>
          </a:xfrm>
        </p:spPr>
        <p:txBody>
          <a:bodyPr/>
          <a:lstStyle/>
          <a:p>
            <a:r>
              <a:rPr lang="en-GB" sz="4000" dirty="0" smtClean="0"/>
              <a:t>You are to upload a DRAFT of question ONE (answering as many of the sub questions as you have word count for) by a deadline that your lead tutor for C1 sets you. </a:t>
            </a:r>
            <a:r>
              <a:rPr lang="en-GB" sz="4000" dirty="0" err="1" smtClean="0"/>
              <a:t>GoL</a:t>
            </a:r>
            <a:r>
              <a:rPr lang="en-GB" sz="4000" dirty="0" smtClean="0"/>
              <a:t> upload</a:t>
            </a:r>
            <a:endParaRPr lang="en-GB" sz="4000" dirty="0"/>
          </a:p>
        </p:txBody>
      </p:sp>
      <p:sp>
        <p:nvSpPr>
          <p:cNvPr id="3" name="Text Placeholder 2"/>
          <p:cNvSpPr>
            <a:spLocks noGrp="1"/>
          </p:cNvSpPr>
          <p:nvPr>
            <p:ph type="body" sz="half" idx="2"/>
          </p:nvPr>
        </p:nvSpPr>
        <p:spPr>
          <a:xfrm>
            <a:off x="1574801" y="5181600"/>
            <a:ext cx="8825659" cy="1676400"/>
          </a:xfrm>
        </p:spPr>
        <p:txBody>
          <a:bodyPr>
            <a:normAutofit/>
          </a:bodyPr>
          <a:lstStyle/>
          <a:p>
            <a:r>
              <a:rPr lang="en-GB" sz="2800" dirty="0" smtClean="0"/>
              <a:t>ENSURE YOU TITLE THE DOCUMENT – DRAFT QUESTION 1</a:t>
            </a:r>
            <a:endParaRPr lang="en-GB" sz="2800" dirty="0"/>
          </a:p>
        </p:txBody>
      </p:sp>
    </p:spTree>
    <p:extLst>
      <p:ext uri="{BB962C8B-B14F-4D97-AF65-F5344CB8AC3E}">
        <p14:creationId xmlns:p14="http://schemas.microsoft.com/office/powerpoint/2010/main" val="2360779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54954" y="840971"/>
            <a:ext cx="8825659" cy="1981200"/>
          </a:xfrm>
        </p:spPr>
        <p:txBody>
          <a:bodyPr/>
          <a:lstStyle/>
          <a:p>
            <a:r>
              <a:rPr lang="en-GB" dirty="0" smtClean="0"/>
              <a:t>SPELLING, GRAMMAR</a:t>
            </a:r>
            <a:br>
              <a:rPr lang="en-GB" dirty="0" smtClean="0"/>
            </a:br>
            <a:r>
              <a:rPr lang="en-GB" dirty="0" smtClean="0"/>
              <a:t>SENTENCE STRUCTURE</a:t>
            </a:r>
            <a:endParaRPr lang="en-GB" dirty="0"/>
          </a:p>
        </p:txBody>
      </p:sp>
      <p:sp>
        <p:nvSpPr>
          <p:cNvPr id="5" name="Text Placeholder 4"/>
          <p:cNvSpPr>
            <a:spLocks noGrp="1"/>
          </p:cNvSpPr>
          <p:nvPr>
            <p:ph type="body" sz="half" idx="2"/>
          </p:nvPr>
        </p:nvSpPr>
        <p:spPr>
          <a:xfrm>
            <a:off x="1154954" y="2560320"/>
            <a:ext cx="8825659" cy="3541222"/>
          </a:xfrm>
        </p:spPr>
        <p:txBody>
          <a:bodyPr>
            <a:normAutofit lnSpcReduction="10000"/>
          </a:bodyPr>
          <a:lstStyle/>
          <a:p>
            <a:r>
              <a:rPr lang="en-GB" dirty="0" smtClean="0"/>
              <a:t>You can not access top band marks with weak ‘writing’</a:t>
            </a:r>
          </a:p>
          <a:p>
            <a:pPr marL="742950" lvl="1" indent="-285750">
              <a:buFont typeface="Arial" panose="020B0604020202020204" pitchFamily="34" charset="0"/>
              <a:buChar char="•"/>
            </a:pPr>
            <a:r>
              <a:rPr lang="en-GB" dirty="0" smtClean="0"/>
              <a:t>Grammar</a:t>
            </a:r>
          </a:p>
          <a:p>
            <a:pPr marL="742950" lvl="1" indent="-285750">
              <a:buFont typeface="Arial" panose="020B0604020202020204" pitchFamily="34" charset="0"/>
              <a:buChar char="•"/>
            </a:pPr>
            <a:r>
              <a:rPr lang="en-GB" dirty="0" smtClean="0"/>
              <a:t>Sentence Structure</a:t>
            </a:r>
          </a:p>
          <a:p>
            <a:pPr marL="742950" lvl="1" indent="-285750">
              <a:buFont typeface="Arial" panose="020B0604020202020204" pitchFamily="34" charset="0"/>
              <a:buChar char="•"/>
            </a:pPr>
            <a:r>
              <a:rPr lang="en-GB" dirty="0" smtClean="0"/>
              <a:t>Fluidity of writing style</a:t>
            </a:r>
          </a:p>
          <a:p>
            <a:pPr marL="742950" lvl="1" indent="-285750">
              <a:buFont typeface="Arial" panose="020B0604020202020204" pitchFamily="34" charset="0"/>
              <a:buChar char="•"/>
            </a:pPr>
            <a:r>
              <a:rPr lang="en-GB" dirty="0" smtClean="0"/>
              <a:t>Spelling</a:t>
            </a:r>
          </a:p>
          <a:p>
            <a:pPr marL="742950" lvl="1" indent="-285750">
              <a:buFont typeface="Arial" panose="020B0604020202020204" pitchFamily="34" charset="0"/>
              <a:buChar char="•"/>
            </a:pPr>
            <a:r>
              <a:rPr lang="en-GB" dirty="0" smtClean="0"/>
              <a:t>Use of key terminology</a:t>
            </a:r>
          </a:p>
          <a:p>
            <a:pPr marL="742950" lvl="1" indent="-285750">
              <a:buFont typeface="Arial" panose="020B0604020202020204" pitchFamily="34" charset="0"/>
              <a:buChar char="•"/>
            </a:pPr>
            <a:endParaRPr lang="en-GB" dirty="0"/>
          </a:p>
          <a:p>
            <a:r>
              <a:rPr lang="en-GB" b="1" dirty="0" smtClean="0"/>
              <a:t>YOU MUST EDIT AND CHECK YOUR WORK BEFORE YOU HAND IT IN</a:t>
            </a:r>
          </a:p>
          <a:p>
            <a:r>
              <a:rPr lang="en-GB" b="1" dirty="0" smtClean="0"/>
              <a:t>If </a:t>
            </a:r>
            <a:r>
              <a:rPr lang="en-GB" b="1" dirty="0" err="1" smtClean="0"/>
              <a:t>SPaG</a:t>
            </a:r>
            <a:r>
              <a:rPr lang="en-GB" b="1" dirty="0" smtClean="0"/>
              <a:t> is too weak, </a:t>
            </a:r>
            <a:r>
              <a:rPr lang="en-GB" b="1" u="sng" dirty="0" smtClean="0"/>
              <a:t>we will not feedback on the </a:t>
            </a:r>
            <a:r>
              <a:rPr lang="en-GB" b="1" u="sng" dirty="0" smtClean="0"/>
              <a:t>work </a:t>
            </a:r>
            <a:r>
              <a:rPr lang="en-GB" b="1" dirty="0" smtClean="0"/>
              <a:t>because you can absolutely edit / check your work or get someone else to f</a:t>
            </a:r>
            <a:endParaRPr lang="en-GB" b="1" u="sng" dirty="0" smtClean="0"/>
          </a:p>
          <a:p>
            <a:r>
              <a:rPr lang="en-GB" b="1" dirty="0" smtClean="0"/>
              <a:t>We will let you know if </a:t>
            </a:r>
            <a:r>
              <a:rPr lang="en-GB" b="1" dirty="0" err="1" smtClean="0"/>
              <a:t>SPaG</a:t>
            </a:r>
            <a:r>
              <a:rPr lang="en-GB" b="1" dirty="0" smtClean="0"/>
              <a:t> is weak – but will not correct all mistakes</a:t>
            </a:r>
          </a:p>
        </p:txBody>
      </p:sp>
    </p:spTree>
    <p:extLst>
      <p:ext uri="{BB962C8B-B14F-4D97-AF65-F5344CB8AC3E}">
        <p14:creationId xmlns:p14="http://schemas.microsoft.com/office/powerpoint/2010/main" val="318157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549" y="1970117"/>
            <a:ext cx="7747462" cy="2926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latin typeface="Square721 BT" panose="020B0504020202060204" pitchFamily="34" charset="0"/>
              </a:rPr>
              <a:t>Please note – if the work is not submitted by the deadline you will forfeit any feedback and may grade at a U for that question and therefore U over all for C1</a:t>
            </a:r>
            <a:endParaRPr lang="en-GB" sz="3600" dirty="0">
              <a:latin typeface="Square721 BT" panose="020B0504020202060204" pitchFamily="34" charset="0"/>
            </a:endParaRPr>
          </a:p>
        </p:txBody>
      </p:sp>
    </p:spTree>
    <p:extLst>
      <p:ext uri="{BB962C8B-B14F-4D97-AF65-F5344CB8AC3E}">
        <p14:creationId xmlns:p14="http://schemas.microsoft.com/office/powerpoint/2010/main" val="1470691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54954" y="1854192"/>
            <a:ext cx="5092906" cy="1574808"/>
          </a:xfrm>
        </p:spPr>
        <p:txBody>
          <a:bodyPr>
            <a:normAutofit fontScale="90000"/>
          </a:bodyPr>
          <a:lstStyle/>
          <a:p>
            <a:r>
              <a:rPr lang="en-GB" dirty="0" smtClean="0"/>
              <a:t>Think about your responses to the text – how did you feel when you first read it</a:t>
            </a:r>
            <a:endParaRPr lang="en-GB" dirty="0"/>
          </a:p>
        </p:txBody>
      </p:sp>
      <p:pic>
        <p:nvPicPr>
          <p:cNvPr id="8" name="Picture Placeholder 7"/>
          <p:cNvPicPr>
            <a:picLocks noGrp="1" noChangeAspect="1"/>
          </p:cNvPicPr>
          <p:nvPr>
            <p:ph type="pic" idx="1"/>
          </p:nvPr>
        </p:nvPicPr>
        <p:blipFill>
          <a:blip r:embed="rId2">
            <a:extLst>
              <a:ext uri="{28A0092B-C50C-407E-A947-70E740481C1C}">
                <a14:useLocalDpi xmlns:a14="http://schemas.microsoft.com/office/drawing/2010/main" val="0"/>
              </a:ext>
            </a:extLst>
          </a:blip>
          <a:srcRect l="29000" r="29000"/>
          <a:stretch>
            <a:fillRect/>
          </a:stretch>
        </p:blipFill>
        <p:spPr/>
      </p:pic>
      <p:sp>
        <p:nvSpPr>
          <p:cNvPr id="7" name="Text Placeholder 6"/>
          <p:cNvSpPr>
            <a:spLocks noGrp="1"/>
          </p:cNvSpPr>
          <p:nvPr>
            <p:ph type="body" sz="half" idx="2"/>
          </p:nvPr>
        </p:nvSpPr>
        <p:spPr>
          <a:xfrm>
            <a:off x="1154954" y="3940233"/>
            <a:ext cx="5084979" cy="1371600"/>
          </a:xfrm>
        </p:spPr>
        <p:txBody>
          <a:bodyPr>
            <a:noAutofit/>
          </a:bodyPr>
          <a:lstStyle/>
          <a:p>
            <a:r>
              <a:rPr lang="en-GB" sz="1800" dirty="0" smtClean="0"/>
              <a:t>For next week please ensure you have begun to think about roles and characters you play and WHAT STANISLAVSKIAN exercises should you have undertaken to develop that role – and if you haven’t done some of these WHY NOT!!!!</a:t>
            </a:r>
            <a:endParaRPr lang="en-GB" sz="1800" dirty="0"/>
          </a:p>
        </p:txBody>
      </p:sp>
    </p:spTree>
    <p:extLst>
      <p:ext uri="{BB962C8B-B14F-4D97-AF65-F5344CB8AC3E}">
        <p14:creationId xmlns:p14="http://schemas.microsoft.com/office/powerpoint/2010/main" val="1184160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549" y="2177935"/>
            <a:ext cx="7747462" cy="27182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latin typeface="Square721 BT" panose="020B0504020202060204" pitchFamily="34" charset="0"/>
              </a:rPr>
              <a:t>To achieve you need to be editing and checking your work OR ensuring someone else edits and checks your work.</a:t>
            </a:r>
            <a:endParaRPr lang="en-GB" sz="3600" dirty="0">
              <a:latin typeface="Square721 BT" panose="020B0504020202060204" pitchFamily="34" charset="0"/>
            </a:endParaRPr>
          </a:p>
        </p:txBody>
      </p:sp>
    </p:spTree>
    <p:extLst>
      <p:ext uri="{BB962C8B-B14F-4D97-AF65-F5344CB8AC3E}">
        <p14:creationId xmlns:p14="http://schemas.microsoft.com/office/powerpoint/2010/main" val="675511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549" y="2177935"/>
            <a:ext cx="7747462" cy="27182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latin typeface="Square721 BT" panose="020B0504020202060204" pitchFamily="34" charset="0"/>
              </a:rPr>
              <a:t>These need to be mature pieces of reflective writing that are academically under pinned and informed by RESEARCH </a:t>
            </a:r>
            <a:endParaRPr lang="en-GB" sz="3600" dirty="0">
              <a:latin typeface="Square721 BT" panose="020B0504020202060204" pitchFamily="34" charset="0"/>
            </a:endParaRPr>
          </a:p>
        </p:txBody>
      </p:sp>
    </p:spTree>
    <p:extLst>
      <p:ext uri="{BB962C8B-B14F-4D97-AF65-F5344CB8AC3E}">
        <p14:creationId xmlns:p14="http://schemas.microsoft.com/office/powerpoint/2010/main" val="1660415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FOOTNOTES</a:t>
            </a:r>
            <a:endParaRPr lang="en-GB" dirty="0"/>
          </a:p>
        </p:txBody>
      </p:sp>
      <p:sp>
        <p:nvSpPr>
          <p:cNvPr id="3" name="Content Placeholder 2"/>
          <p:cNvSpPr>
            <a:spLocks noGrp="1"/>
          </p:cNvSpPr>
          <p:nvPr>
            <p:ph idx="1"/>
          </p:nvPr>
        </p:nvSpPr>
        <p:spPr>
          <a:xfrm>
            <a:off x="1103312" y="2052918"/>
            <a:ext cx="9945688" cy="4195481"/>
          </a:xfrm>
        </p:spPr>
        <p:txBody>
          <a:bodyPr>
            <a:normAutofit lnSpcReduction="10000"/>
          </a:bodyPr>
          <a:lstStyle/>
          <a:p>
            <a:r>
              <a:rPr lang="en-GB" sz="4000" b="1" dirty="0" smtClean="0">
                <a:solidFill>
                  <a:schemeClr val="bg1"/>
                </a:solidFill>
              </a:rPr>
              <a:t>A reminder for some of you (again!)</a:t>
            </a:r>
          </a:p>
          <a:p>
            <a:pPr lvl="1"/>
            <a:r>
              <a:rPr lang="en-GB" sz="3000" dirty="0" smtClean="0"/>
              <a:t>10-15 footnotes per question</a:t>
            </a:r>
          </a:p>
          <a:p>
            <a:pPr lvl="1"/>
            <a:r>
              <a:rPr lang="en-GB" sz="3000" dirty="0" smtClean="0"/>
              <a:t>Websites must have a (Date Accessed </a:t>
            </a:r>
            <a:r>
              <a:rPr lang="en-GB" sz="3000" dirty="0" smtClean="0"/>
              <a:t>29/01/22) </a:t>
            </a:r>
            <a:r>
              <a:rPr lang="en-GB" sz="3000" dirty="0" smtClean="0"/>
              <a:t>after them</a:t>
            </a:r>
          </a:p>
          <a:p>
            <a:pPr lvl="1"/>
            <a:r>
              <a:rPr lang="en-GB" sz="3000" dirty="0" smtClean="0"/>
              <a:t>For each source you </a:t>
            </a:r>
            <a:r>
              <a:rPr lang="en-GB" sz="3000" dirty="0" smtClean="0"/>
              <a:t>give </a:t>
            </a:r>
            <a:r>
              <a:rPr lang="en-GB" sz="3000" dirty="0" smtClean="0"/>
              <a:t>a very </a:t>
            </a:r>
            <a:r>
              <a:rPr lang="en-GB" sz="3000" u="sng" dirty="0" smtClean="0"/>
              <a:t>brief one sentence summary</a:t>
            </a:r>
            <a:r>
              <a:rPr lang="en-GB" sz="3000" dirty="0" smtClean="0"/>
              <a:t> of your findings from that site</a:t>
            </a:r>
          </a:p>
          <a:p>
            <a:pPr lvl="1"/>
            <a:r>
              <a:rPr lang="en-GB" sz="3000" dirty="0" smtClean="0"/>
              <a:t>Do not change the spacing font / font size of the footnotes that WORD generates </a:t>
            </a:r>
            <a:endParaRPr lang="en-GB" sz="3000" dirty="0"/>
          </a:p>
        </p:txBody>
      </p:sp>
    </p:spTree>
    <p:extLst>
      <p:ext uri="{BB962C8B-B14F-4D97-AF65-F5344CB8AC3E}">
        <p14:creationId xmlns:p14="http://schemas.microsoft.com/office/powerpoint/2010/main" val="137878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idx="1"/>
          </p:nvPr>
        </p:nvPicPr>
        <p:blipFill>
          <a:blip r:embed="rId3">
            <a:extLst>
              <a:ext uri="{28A0092B-C50C-407E-A947-70E740481C1C}">
                <a14:useLocalDpi xmlns:a14="http://schemas.microsoft.com/office/drawing/2010/main" val="0"/>
              </a:ext>
            </a:extLst>
          </a:blip>
          <a:srcRect l="15000" r="15000"/>
          <a:stretch>
            <a:fillRect/>
          </a:stretch>
        </p:blipFill>
        <p:spPr/>
      </p:pic>
      <p:sp>
        <p:nvSpPr>
          <p:cNvPr id="6" name="Text Placeholder 5"/>
          <p:cNvSpPr>
            <a:spLocks noGrp="1"/>
          </p:cNvSpPr>
          <p:nvPr>
            <p:ph type="body" sz="half" idx="2"/>
          </p:nvPr>
        </p:nvSpPr>
        <p:spPr>
          <a:xfrm>
            <a:off x="1193054" y="2552700"/>
            <a:ext cx="5084979" cy="1371600"/>
          </a:xfrm>
        </p:spPr>
        <p:txBody>
          <a:bodyPr>
            <a:normAutofit/>
          </a:bodyPr>
          <a:lstStyle/>
          <a:p>
            <a:r>
              <a:rPr lang="en-GB" sz="3600" dirty="0" smtClean="0"/>
              <a:t>This week our focus is QUESTION 1</a:t>
            </a:r>
            <a:endParaRPr lang="en-GB" sz="3600" dirty="0"/>
          </a:p>
        </p:txBody>
      </p:sp>
    </p:spTree>
    <p:extLst>
      <p:ext uri="{BB962C8B-B14F-4D97-AF65-F5344CB8AC3E}">
        <p14:creationId xmlns:p14="http://schemas.microsoft.com/office/powerpoint/2010/main" val="1430020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43000" y="3766145"/>
            <a:ext cx="8824913" cy="1518643"/>
          </a:xfrm>
        </p:spPr>
        <p:txBody>
          <a:bodyPr/>
          <a:lstStyle/>
          <a:p>
            <a:r>
              <a:rPr lang="en-US" b="1" dirty="0"/>
              <a:t>Outline your initial response to the key extract and practitioner and track how it developed throughout the devising process (AO1) 500 words</a:t>
            </a:r>
            <a:endParaRPr lang="en-GB" dirty="0"/>
          </a:p>
        </p:txBody>
      </p:sp>
      <p:sp>
        <p:nvSpPr>
          <p:cNvPr id="2" name="Right Arrow 1"/>
          <p:cNvSpPr/>
          <p:nvPr/>
        </p:nvSpPr>
        <p:spPr>
          <a:xfrm rot="16200000">
            <a:off x="7581208" y="5228706"/>
            <a:ext cx="1753986" cy="498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39862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77240" y="3599890"/>
            <a:ext cx="4875415" cy="1518643"/>
          </a:xfrm>
        </p:spPr>
        <p:txBody>
          <a:bodyPr/>
          <a:lstStyle/>
          <a:p>
            <a:r>
              <a:rPr lang="en-US" sz="3200" b="1" dirty="0"/>
              <a:t>Outline your initial response to the key extract and practitioner and track how it developed throughout the devising process (AO1) 500 words</a:t>
            </a:r>
            <a:endParaRPr lang="en-GB" sz="3200" dirty="0"/>
          </a:p>
        </p:txBody>
      </p:sp>
      <p:sp>
        <p:nvSpPr>
          <p:cNvPr id="3" name="Rectangle 2"/>
          <p:cNvSpPr/>
          <p:nvPr/>
        </p:nvSpPr>
        <p:spPr>
          <a:xfrm>
            <a:off x="5004262" y="1687484"/>
            <a:ext cx="4813069" cy="6982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Ensure you are discussing EXTRACT and whole text as separate items</a:t>
            </a:r>
            <a:endParaRPr lang="en-GB" dirty="0"/>
          </a:p>
        </p:txBody>
      </p:sp>
      <p:sp>
        <p:nvSpPr>
          <p:cNvPr id="6" name="Rectangle 5"/>
          <p:cNvSpPr/>
          <p:nvPr/>
        </p:nvSpPr>
        <p:spPr>
          <a:xfrm>
            <a:off x="5652655" y="2643687"/>
            <a:ext cx="6434050" cy="6982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STATE WHY YOU CHOSE Frantic Assembly (not that you were just given them) AND NOTE THE CAPITAL LETTERS!!</a:t>
            </a:r>
            <a:endParaRPr lang="en-GB" dirty="0"/>
          </a:p>
        </p:txBody>
      </p:sp>
      <p:sp>
        <p:nvSpPr>
          <p:cNvPr id="7" name="Rectangle 6"/>
          <p:cNvSpPr/>
          <p:nvPr/>
        </p:nvSpPr>
        <p:spPr>
          <a:xfrm>
            <a:off x="5439295" y="3926618"/>
            <a:ext cx="6434050" cy="1191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We need to feel a sense of DEVELOPMENT – how ideas formed and how ideas were developed / </a:t>
            </a:r>
            <a:r>
              <a:rPr lang="en-GB" dirty="0" smtClean="0"/>
              <a:t>changed</a:t>
            </a:r>
          </a:p>
          <a:p>
            <a:pPr algn="ctr"/>
            <a:r>
              <a:rPr lang="en-GB" dirty="0" smtClean="0"/>
              <a:t>In this early stage of process you have already done enough / rejected enough o be able to do it</a:t>
            </a:r>
            <a:endParaRPr lang="en-GB" dirty="0"/>
          </a:p>
        </p:txBody>
      </p:sp>
    </p:spTree>
    <p:extLst>
      <p:ext uri="{BB962C8B-B14F-4D97-AF65-F5344CB8AC3E}">
        <p14:creationId xmlns:p14="http://schemas.microsoft.com/office/powerpoint/2010/main" val="1217634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THERE IS A DIFFERENCE BETWEEN …</a:t>
            </a:r>
            <a:br>
              <a:rPr lang="en-GB" dirty="0" smtClean="0"/>
            </a:br>
            <a:r>
              <a:rPr lang="en-GB" dirty="0"/>
              <a:t>	</a:t>
            </a:r>
            <a:r>
              <a:rPr lang="en-GB" sz="6000" dirty="0" smtClean="0"/>
              <a:t>Extract </a:t>
            </a:r>
            <a:br>
              <a:rPr lang="en-GB" sz="6000" dirty="0" smtClean="0"/>
            </a:br>
            <a:r>
              <a:rPr lang="en-GB" sz="6000" dirty="0"/>
              <a:t>	</a:t>
            </a:r>
            <a:r>
              <a:rPr lang="en-GB" sz="6000" dirty="0" smtClean="0"/>
              <a:t>Whole play text</a:t>
            </a:r>
            <a:br>
              <a:rPr lang="en-GB" sz="6000" dirty="0" smtClean="0"/>
            </a:br>
            <a:endParaRPr lang="en-GB" dirty="0"/>
          </a:p>
        </p:txBody>
      </p:sp>
      <p:sp>
        <p:nvSpPr>
          <p:cNvPr id="3" name="Text Placeholder 2"/>
          <p:cNvSpPr>
            <a:spLocks noGrp="1"/>
          </p:cNvSpPr>
          <p:nvPr>
            <p:ph type="body" idx="1"/>
          </p:nvPr>
        </p:nvSpPr>
        <p:spPr/>
        <p:txBody>
          <a:bodyPr>
            <a:normAutofit fontScale="92500"/>
          </a:bodyPr>
          <a:lstStyle/>
          <a:p>
            <a:r>
              <a:rPr lang="en-GB" dirty="0" smtClean="0"/>
              <a:t>Refer to them as these two different elements.</a:t>
            </a:r>
          </a:p>
          <a:p>
            <a:r>
              <a:rPr lang="en-GB" dirty="0" smtClean="0"/>
              <a:t>You are devising from THE EXTRACT making reference to THE WHOLE TEXT</a:t>
            </a:r>
            <a:endParaRPr lang="en-GB" dirty="0"/>
          </a:p>
        </p:txBody>
      </p:sp>
    </p:spTree>
    <p:extLst>
      <p:ext uri="{BB962C8B-B14F-4D97-AF65-F5344CB8AC3E}">
        <p14:creationId xmlns:p14="http://schemas.microsoft.com/office/powerpoint/2010/main" val="38787214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890A33B2DDFA44AF370DB4FE28EBC2" ma:contentTypeVersion="1" ma:contentTypeDescription="Create a new document." ma:contentTypeScope="" ma:versionID="8f6ea807d170e26dcbdb698926d04e24">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12C870-E86E-4799-BA61-DBDEEF048D0A}">
  <ds:schemaRefs>
    <ds:schemaRef ds:uri="http://schemas.openxmlformats.org/package/2006/metadata/core-properties"/>
    <ds:schemaRef ds:uri="http://schemas.microsoft.com/sharepoint/v3"/>
    <ds:schemaRef ds:uri="http://purl.org/dc/dcmitype/"/>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B2993807-778A-4EA4-89F0-50E11C3D46FC}">
  <ds:schemaRefs>
    <ds:schemaRef ds:uri="http://schemas.microsoft.com/sharepoint/v3/contenttype/forms"/>
  </ds:schemaRefs>
</ds:datastoreItem>
</file>

<file path=customXml/itemProps3.xml><?xml version="1.0" encoding="utf-8"?>
<ds:datastoreItem xmlns:ds="http://schemas.openxmlformats.org/officeDocument/2006/customXml" ds:itemID="{BAB64D68-3E10-41B8-9522-7C18B983B2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Template>
  <TotalTime>110</TotalTime>
  <Words>1039</Words>
  <Application>Microsoft Office PowerPoint</Application>
  <PresentationFormat>Widescreen</PresentationFormat>
  <Paragraphs>112</Paragraphs>
  <Slides>21</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Century Gothic</vt:lpstr>
      <vt:lpstr>Square721 BT</vt:lpstr>
      <vt:lpstr>Times New Roman</vt:lpstr>
      <vt:lpstr>Wingdings 3</vt:lpstr>
      <vt:lpstr>Ion</vt:lpstr>
      <vt:lpstr>COMPONENT 1 Portfolio Requirements</vt:lpstr>
      <vt:lpstr>SPELLING, GRAMMAR SENTENCE STRUCTURE</vt:lpstr>
      <vt:lpstr>PowerPoint Presentation</vt:lpstr>
      <vt:lpstr>PowerPoint Presentation</vt:lpstr>
      <vt:lpstr>FOOTNOTES</vt:lpstr>
      <vt:lpstr>PowerPoint Presentation</vt:lpstr>
      <vt:lpstr>Outline your initial response to the key extract and practitioner and track how it developed throughout the devising process (AO1) 500 words</vt:lpstr>
      <vt:lpstr>Outline your initial response to the key extract and practitioner and track how it developed throughout the devising process (AO1) 500 words</vt:lpstr>
      <vt:lpstr>THERE IS A DIFFERENCE BETWEEN …  Extract   Whole play text </vt:lpstr>
      <vt:lpstr>PowerPoint Presentation</vt:lpstr>
      <vt:lpstr>Outline your initial response to the key extract and practitioner and track how it developed throughout the devising process (AO1) 500 words  This draft will obviously focus on YOUR INITIAL RESPONSES. When you come back to edit and improve this draft after performance, you will then add in the THROUGHOUT THE PROCESS information as your piece continues to develop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You are to upload a DRAFT of question ONE (answering as many of the sub questions as you have word count for) by a deadline that your lead tutor for C1 sets you. GoL upload</vt:lpstr>
      <vt:lpstr>PowerPoint Presentation</vt:lpstr>
      <vt:lpstr>Think about your responses to the text – how did you feel when you first read it</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Portfolio Requirements</dc:title>
  <dc:creator>Andy Pullen</dc:creator>
  <cp:lastModifiedBy>Andy Pullen</cp:lastModifiedBy>
  <cp:revision>21</cp:revision>
  <dcterms:created xsi:type="dcterms:W3CDTF">2017-01-08T16:42:19Z</dcterms:created>
  <dcterms:modified xsi:type="dcterms:W3CDTF">2022-01-23T17:44:44Z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0x010100B6890A33B2DDFA44AF370DB4FE28EBC2</vt:lpwstr>
  </property>
</Properties>
</file>