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WHICH THEORIES FOR WHICH TEXTS?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A-LEVEL MEDIA STUDIES</a:t>
            </a:r>
          </a:p>
        </p:txBody>
      </p:sp>
    </p:spTree>
    <p:extLst>
      <p:ext uri="{BB962C8B-B14F-4D97-AF65-F5344CB8AC3E}">
        <p14:creationId xmlns:p14="http://schemas.microsoft.com/office/powerpoint/2010/main" val="124000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075807"/>
              </p:ext>
            </p:extLst>
          </p:nvPr>
        </p:nvGraphicFramePr>
        <p:xfrm>
          <a:off x="534569" y="604912"/>
          <a:ext cx="11155682" cy="5457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4835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COMPONENT 1: INVESTIGATING THE MEDIA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Advertising and Marketing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Films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Music Videos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Newspapers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Radio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Video Game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7030A0"/>
                          </a:solidFill>
                          <a:effectLst/>
                        </a:rPr>
                        <a:t>Theoretical Framework</a:t>
                      </a: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Kiss of the Vampire, Tide, WaterAid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Black Panther/I, Daniel Blake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Formation/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Riptide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Daily Mirror/The Times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Late Night Woman’s Hour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Assassins Creed: Valhalla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</a:rPr>
                        <a:t>Media Language 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</a:rPr>
                        <a:t>Representation 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Industries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Audiences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Contexts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06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04429"/>
              </p:ext>
            </p:extLst>
          </p:nvPr>
        </p:nvGraphicFramePr>
        <p:xfrm>
          <a:off x="534569" y="604912"/>
          <a:ext cx="11155682" cy="5988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4835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COMPONENT 1: INVESTIGATING THE MEDIA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Advertising and Marketing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Films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Music Videos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Newspapers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Radio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effectLst/>
                        </a:rPr>
                        <a:t>Video Game</a:t>
                      </a:r>
                      <a:endParaRPr lang="en-US" sz="16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7030A0"/>
                          </a:solidFill>
                          <a:effectLst/>
                        </a:rPr>
                        <a:t>Text</a:t>
                      </a:r>
                      <a:r>
                        <a:rPr lang="en-GB" sz="1600" kern="1200" baseline="0" dirty="0">
                          <a:solidFill>
                            <a:srgbClr val="7030A0"/>
                          </a:solidFill>
                          <a:effectLst/>
                        </a:rPr>
                        <a:t> and theorists</a:t>
                      </a: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Kiss of the Vampire, Tide, WaterAid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Black Panther/I, Daniel Blake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Formation/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Riptide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Daily Mirror/The Times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Late Night Woman’s Hour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Assassins Creed: Valhalla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002060"/>
                          </a:solidFill>
                          <a:effectLst/>
                        </a:rPr>
                        <a:t>Media Language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</a:rPr>
                        <a:t>Semiotics</a:t>
                      </a:r>
                      <a:r>
                        <a:rPr lang="en-GB" sz="1600" kern="1200" baseline="0" dirty="0">
                          <a:effectLst/>
                        </a:rPr>
                        <a:t> (Barthes)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>
                          <a:effectLst/>
                          <a:latin typeface="Calibri" charset="0"/>
                          <a:ea typeface="Times New Roman" charset="0"/>
                        </a:rPr>
                        <a:t>Genre (Neale)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>
                          <a:effectLst/>
                          <a:latin typeface="Calibri" charset="0"/>
                          <a:ea typeface="Times New Roman" charset="0"/>
                        </a:rPr>
                        <a:t>Structuralism (Levi-Strauss)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>
                          <a:effectLst/>
                          <a:latin typeface="Calibri" charset="0"/>
                          <a:ea typeface="Times New Roman" charset="0"/>
                        </a:rPr>
                        <a:t>Narratology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>
                          <a:effectLst/>
                          <a:latin typeface="Calibri" charset="0"/>
                          <a:ea typeface="Times New Roman" charset="0"/>
                        </a:rPr>
                        <a:t>(</a:t>
                      </a:r>
                      <a:r>
                        <a:rPr lang="en-GB" sz="1600" kern="1200" baseline="0" dirty="0" err="1">
                          <a:effectLst/>
                          <a:latin typeface="Calibri" charset="0"/>
                          <a:ea typeface="Times New Roman" charset="0"/>
                        </a:rPr>
                        <a:t>Todorov</a:t>
                      </a:r>
                      <a:r>
                        <a:rPr lang="en-GB" sz="1600" kern="1200" baseline="0" dirty="0">
                          <a:effectLst/>
                          <a:latin typeface="Calibri" charset="0"/>
                          <a:ea typeface="Times New Roman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>
                          <a:effectLst/>
                          <a:latin typeface="Calibri" charset="0"/>
                          <a:ea typeface="Times New Roman" charset="0"/>
                        </a:rPr>
                        <a:t>Post Modernism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baseline="0" dirty="0">
                          <a:effectLst/>
                          <a:latin typeface="Calibri" charset="0"/>
                          <a:ea typeface="Times New Roman" charset="0"/>
                        </a:rPr>
                        <a:t>(</a:t>
                      </a:r>
                      <a:r>
                        <a:rPr lang="en-GB" sz="1600" kern="1200" baseline="0" dirty="0" err="1">
                          <a:effectLst/>
                          <a:latin typeface="Calibri" charset="0"/>
                          <a:ea typeface="Times New Roman" charset="0"/>
                        </a:rPr>
                        <a:t>Baudrillard</a:t>
                      </a:r>
                      <a:r>
                        <a:rPr lang="en-GB" sz="1600" kern="1200" baseline="0" dirty="0">
                          <a:effectLst/>
                          <a:latin typeface="Calibri" charset="0"/>
                          <a:ea typeface="Times New Roman" charset="0"/>
                        </a:rPr>
                        <a:t>)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002060"/>
                          </a:solidFill>
                          <a:effectLst/>
                        </a:rPr>
                        <a:t>Representation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</a:rPr>
                        <a:t>Hall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 err="1">
                          <a:effectLst/>
                        </a:rPr>
                        <a:t>Gauntlett</a:t>
                      </a:r>
                      <a:endParaRPr lang="en-GB" sz="1600" kern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</a:rPr>
                        <a:t>van </a:t>
                      </a:r>
                      <a:r>
                        <a:rPr lang="en-GB" sz="1600" kern="1200" dirty="0" err="1">
                          <a:effectLst/>
                        </a:rPr>
                        <a:t>Zoonen</a:t>
                      </a:r>
                      <a:r>
                        <a:rPr lang="en-GB" sz="1600" kern="1200" dirty="0">
                          <a:effectLst/>
                        </a:rPr>
                        <a:t> and hooks </a:t>
                      </a:r>
                      <a:endParaRPr lang="en-US" sz="16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19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753598"/>
              </p:ext>
            </p:extLst>
          </p:nvPr>
        </p:nvGraphicFramePr>
        <p:xfrm>
          <a:off x="534569" y="604912"/>
          <a:ext cx="11155682" cy="6005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6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37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4835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COMPONENT 1: INVESTIGATING THE MEDIA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effectLst/>
                        </a:rPr>
                        <a:t>Advertising and Marketing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effectLst/>
                        </a:rPr>
                        <a:t>Films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effectLst/>
                        </a:rPr>
                        <a:t>Music Videos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effectLst/>
                        </a:rPr>
                        <a:t>Newspapers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effectLst/>
                        </a:rPr>
                        <a:t>Radio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effectLst/>
                        </a:rPr>
                        <a:t>Video Game</a:t>
                      </a:r>
                      <a:endParaRPr lang="en-US" sz="1400" b="0" i="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7030A0"/>
                          </a:solidFill>
                          <a:effectLst/>
                        </a:rPr>
                        <a:t>Text</a:t>
                      </a:r>
                      <a:r>
                        <a:rPr lang="en-GB" sz="1600" kern="1200" baseline="0" dirty="0">
                          <a:solidFill>
                            <a:srgbClr val="7030A0"/>
                          </a:solidFill>
                          <a:effectLst/>
                        </a:rPr>
                        <a:t> and theorists</a:t>
                      </a: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Kiss of the Vampire, Tide, WaterAid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Black Panther/I, Daniel Blake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Formation/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Riptide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Daily Mirror/The Times 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Late Night Woman’s Hour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</a:rPr>
                        <a:t>Assassins Creed: Valhalla</a:t>
                      </a:r>
                      <a:endParaRPr lang="en-US" sz="1600" i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2060"/>
                          </a:solidFill>
                          <a:effectLst/>
                        </a:rPr>
                        <a:t>Industries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Curran and Seaton (Powe</a:t>
                      </a:r>
                      <a:r>
                        <a:rPr lang="en-GB" sz="1400" kern="12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 and media industries)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Regulation (Livingston &amp; Lunt)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Cultural Industries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(</a:t>
                      </a:r>
                      <a:r>
                        <a:rPr lang="en-GB" sz="1400" kern="1200" baseline="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Hesmondhalgh</a:t>
                      </a:r>
                      <a:r>
                        <a:rPr lang="en-GB" sz="1400" kern="120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)</a:t>
                      </a:r>
                      <a:endParaRPr lang="en-GB" sz="1400" kern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</a:rPr>
                        <a:t>Audiences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</a:rPr>
                        <a:t>Media effects (Bandura)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</a:rPr>
                        <a:t>Cultivation theory (</a:t>
                      </a:r>
                      <a:r>
                        <a:rPr lang="en-GB" sz="1400" dirty="0" err="1">
                          <a:effectLst/>
                          <a:latin typeface="Calibri" charset="0"/>
                          <a:ea typeface="Times New Roman" charset="0"/>
                        </a:rPr>
                        <a:t>Gerbner</a:t>
                      </a: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</a:rPr>
                        <a:t>Reception theory (Hall)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</a:rPr>
                        <a:t>Fandom (Jenkins)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</a:rPr>
                        <a:t>‘End of Audience’ (</a:t>
                      </a:r>
                      <a:r>
                        <a:rPr lang="en-GB" sz="1400" dirty="0" err="1">
                          <a:effectLst/>
                          <a:latin typeface="Calibri" charset="0"/>
                          <a:ea typeface="Times New Roman" charset="0"/>
                        </a:rPr>
                        <a:t>Shirky</a:t>
                      </a:r>
                      <a:r>
                        <a:rPr lang="en-GB" sz="1400" dirty="0">
                          <a:effectLst/>
                          <a:latin typeface="Calibri" charset="0"/>
                          <a:ea typeface="Times New Roman" charset="0"/>
                        </a:rPr>
                        <a:t>)</a:t>
                      </a:r>
                      <a:endParaRPr lang="en-US" sz="1400" dirty="0">
                        <a:effectLst/>
                        <a:latin typeface="Calibri" charset="0"/>
                        <a:ea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15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677508"/>
              </p:ext>
            </p:extLst>
          </p:nvPr>
        </p:nvGraphicFramePr>
        <p:xfrm>
          <a:off x="115913" y="135998"/>
          <a:ext cx="11786145" cy="653164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67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7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7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1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5136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Component 2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038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Theoretical Framework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Theorist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Prompts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TV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Magazines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Online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114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</a:rPr>
                        <a:t>Humans/The Returned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</a:rPr>
                        <a:t>Vogue </a:t>
                      </a:r>
                      <a:r>
                        <a:rPr lang="en-GB" sz="1600" i="0" dirty="0">
                          <a:effectLst/>
                          <a:latin typeface="+mn-lt"/>
                        </a:rPr>
                        <a:t>(1965)/</a:t>
                      </a:r>
                      <a:r>
                        <a:rPr lang="en-GB" sz="1600" i="1" dirty="0">
                          <a:effectLst/>
                          <a:latin typeface="+mn-lt"/>
                        </a:rPr>
                        <a:t>The</a:t>
                      </a:r>
                      <a:r>
                        <a:rPr lang="en-GB" sz="1600" i="1" baseline="0" dirty="0">
                          <a:effectLst/>
                          <a:latin typeface="+mn-lt"/>
                        </a:rPr>
                        <a:t> Big Issue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  <a:latin typeface="+mn-lt"/>
                        </a:rPr>
                        <a:t>Zoella</a:t>
                      </a:r>
                      <a:r>
                        <a:rPr lang="en-GB" sz="1600" i="1" dirty="0">
                          <a:effectLst/>
                          <a:latin typeface="+mn-lt"/>
                        </a:rPr>
                        <a:t>/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</a:rPr>
                        <a:t>attitude.co.uk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076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Media Language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Roland Barthes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(semiotics)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 5 codes (SEARS)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Y</a:t>
                      </a:r>
                      <a:endParaRPr lang="en-US" sz="16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0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Tzvetan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Todorov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Narrative &amp; Equilibrium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0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Steve Neale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Genre and change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076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Levi-Strauss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(structuralism)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076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Baudrillard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(postmodernism)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038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Representation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Stuart Hall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Stereotyping and inequality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Y</a:t>
                      </a:r>
                      <a:endParaRPr lang="en-US" sz="16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0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David Gauntlett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Identity theory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7114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bell hooks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van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Zoonen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Feminist theory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275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Butler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Gender performativity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27114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Gilroy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Ethnicity and postcolonial theory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56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606388"/>
              </p:ext>
            </p:extLst>
          </p:nvPr>
        </p:nvGraphicFramePr>
        <p:xfrm>
          <a:off x="661182" y="379829"/>
          <a:ext cx="10944663" cy="604380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05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2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2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5770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Component 2</a:t>
                      </a:r>
                      <a:endParaRPr lang="en-US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3DA8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770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Theoretical Framework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Theorist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Prompts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TV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Magazines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Online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770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</a:rPr>
                        <a:t>Humans/The Returned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</a:rPr>
                        <a:t>Vogue </a:t>
                      </a:r>
                      <a:r>
                        <a:rPr lang="en-GB" sz="1600" i="0" dirty="0">
                          <a:effectLst/>
                          <a:latin typeface="+mn-lt"/>
                        </a:rPr>
                        <a:t>(1965)/</a:t>
                      </a:r>
                      <a:r>
                        <a:rPr lang="en-GB" sz="1600" i="1" dirty="0">
                          <a:effectLst/>
                          <a:latin typeface="+mn-lt"/>
                        </a:rPr>
                        <a:t>The</a:t>
                      </a:r>
                      <a:r>
                        <a:rPr lang="en-GB" sz="1600" i="1" baseline="0" dirty="0">
                          <a:effectLst/>
                          <a:latin typeface="+mn-lt"/>
                        </a:rPr>
                        <a:t> Big Issue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  <a:latin typeface="+mn-lt"/>
                        </a:rPr>
                        <a:t>Zoella</a:t>
                      </a:r>
                      <a:r>
                        <a:rPr lang="en-GB" sz="1600" i="1" dirty="0">
                          <a:effectLst/>
                          <a:latin typeface="+mn-lt"/>
                        </a:rPr>
                        <a:t>/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attitude.co.uk</a:t>
                      </a:r>
                      <a:endParaRPr lang="en-US" sz="1600" i="1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>
                    <a:solidFill>
                      <a:srgbClr val="99C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843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Industries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Curran and Seaton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Power and media industries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Livingstone and Lunt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Regulation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Hesmondhalgh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Cultural industries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843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Audience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Albert Bandura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Media Effects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George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Gerbner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Cultivation theory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Stuart Hall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Reception theory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Y</a:t>
                      </a:r>
                      <a:endParaRPr lang="en-US" sz="160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Y</a:t>
                      </a: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Shirky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‘End of audience’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1843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Jenkins</a:t>
                      </a: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Fandom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3DA8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</a:txBody>
                  <a:tcPr marL="61232" marR="61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1232" marR="6123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87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508</Words>
  <Application>Microsoft Office PowerPoint</Application>
  <PresentationFormat>Widescreen</PresentationFormat>
  <Paragraphs>254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Tw Cen MT Condensed</vt:lpstr>
      <vt:lpstr>Wingdings 3</vt:lpstr>
      <vt:lpstr>Integral</vt:lpstr>
      <vt:lpstr>WHICH THEORIES FOR WHICH TEXTS?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Donnelly</dc:creator>
  <cp:lastModifiedBy>Tina Donnelly</cp:lastModifiedBy>
  <cp:revision>14</cp:revision>
  <dcterms:created xsi:type="dcterms:W3CDTF">2017-12-13T10:29:50Z</dcterms:created>
  <dcterms:modified xsi:type="dcterms:W3CDTF">2022-01-28T14:07:24Z</dcterms:modified>
</cp:coreProperties>
</file>