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8" r:id="rId4"/>
    <p:sldId id="279" r:id="rId5"/>
    <p:sldId id="263" r:id="rId6"/>
    <p:sldId id="274" r:id="rId7"/>
    <p:sldId id="264" r:id="rId8"/>
    <p:sldId id="272" r:id="rId9"/>
    <p:sldId id="268" r:id="rId10"/>
    <p:sldId id="266" r:id="rId11"/>
    <p:sldId id="275" r:id="rId12"/>
    <p:sldId id="270" r:id="rId13"/>
    <p:sldId id="284" r:id="rId14"/>
    <p:sldId id="276" r:id="rId15"/>
    <p:sldId id="260" r:id="rId16"/>
    <p:sldId id="277" r:id="rId17"/>
    <p:sldId id="261" r:id="rId18"/>
    <p:sldId id="269" r:id="rId19"/>
    <p:sldId id="280" r:id="rId20"/>
    <p:sldId id="281" r:id="rId21"/>
    <p:sldId id="282"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33259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71517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75899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3C3FB37-8BC7-4E3E-88E4-790A3716E16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94545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C3FB37-8BC7-4E3E-88E4-790A3716E161}" type="datetimeFigureOut">
              <a:rPr lang="en-GB" smtClean="0"/>
              <a:t>11/02/2022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4142887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3C3FB37-8BC7-4E3E-88E4-790A3716E16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24825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3C3FB37-8BC7-4E3E-88E4-790A3716E161}" type="datetimeFigureOut">
              <a:rPr lang="en-GB" smtClean="0"/>
              <a:t>11/02/2022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98136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3C3FB37-8BC7-4E3E-88E4-790A3716E161}" type="datetimeFigureOut">
              <a:rPr lang="en-GB" smtClean="0"/>
              <a:t>11/02/2022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142850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C3FB37-8BC7-4E3E-88E4-790A3716E161}" type="datetimeFigureOut">
              <a:rPr lang="en-GB" smtClean="0"/>
              <a:t>11/02/2022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400375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FB37-8BC7-4E3E-88E4-790A3716E16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297809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C3FB37-8BC7-4E3E-88E4-790A3716E161}" type="datetimeFigureOut">
              <a:rPr lang="en-GB" smtClean="0"/>
              <a:t>11/02/2022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9CF0D5-5DB4-49CA-AC1F-70DBE9C60CDA}" type="slidenum">
              <a:rPr lang="en-GB" smtClean="0"/>
              <a:t>‹#›</a:t>
            </a:fld>
            <a:endParaRPr lang="en-GB"/>
          </a:p>
        </p:txBody>
      </p:sp>
    </p:spTree>
    <p:extLst>
      <p:ext uri="{BB962C8B-B14F-4D97-AF65-F5344CB8AC3E}">
        <p14:creationId xmlns:p14="http://schemas.microsoft.com/office/powerpoint/2010/main" val="375044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3FB37-8BC7-4E3E-88E4-790A3716E161}" type="datetimeFigureOut">
              <a:rPr lang="en-GB" smtClean="0"/>
              <a:t>11/02/2022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CF0D5-5DB4-49CA-AC1F-70DBE9C60CDA}" type="slidenum">
              <a:rPr lang="en-GB" smtClean="0"/>
              <a:t>‹#›</a:t>
            </a:fld>
            <a:endParaRPr lang="en-GB"/>
          </a:p>
        </p:txBody>
      </p:sp>
    </p:spTree>
    <p:extLst>
      <p:ext uri="{BB962C8B-B14F-4D97-AF65-F5344CB8AC3E}">
        <p14:creationId xmlns:p14="http://schemas.microsoft.com/office/powerpoint/2010/main" val="971810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tream.godalming.ac.uk/Default.aspx?search=3495&amp;page=1&amp;fp=0"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1504" y="0"/>
            <a:ext cx="9124319" cy="1800199"/>
          </a:xfrm>
        </p:spPr>
        <p:style>
          <a:lnRef idx="3">
            <a:schemeClr val="lt1"/>
          </a:lnRef>
          <a:fillRef idx="1">
            <a:schemeClr val="accent1"/>
          </a:fillRef>
          <a:effectRef idx="1">
            <a:schemeClr val="accent1"/>
          </a:effectRef>
          <a:fontRef idx="minor">
            <a:schemeClr val="lt1"/>
          </a:fontRef>
        </p:style>
        <p:txBody>
          <a:bodyPr>
            <a:noAutofit/>
          </a:bodyPr>
          <a:lstStyle/>
          <a:p>
            <a:r>
              <a:rPr lang="en-GB" sz="2800" b="1" u="sng" dirty="0" err="1"/>
              <a:t>Powerpoint</a:t>
            </a:r>
            <a:r>
              <a:rPr lang="en-GB" sz="2800" b="1" u="sng" dirty="0"/>
              <a:t> 2</a:t>
            </a:r>
            <a:br>
              <a:rPr lang="en-GB" sz="2800" b="1" u="sng" dirty="0"/>
            </a:br>
            <a:r>
              <a:rPr lang="en-GB" sz="2800" b="1" u="sng" dirty="0"/>
              <a:t>3.1.1.3 Carbon Cycle</a:t>
            </a:r>
            <a:r>
              <a:rPr lang="en-GB" sz="2800" dirty="0"/>
              <a:t/>
            </a:r>
            <a:br>
              <a:rPr lang="en-GB" sz="2800" dirty="0"/>
            </a:br>
            <a:endParaRPr lang="en-GB" sz="2800" dirty="0"/>
          </a:p>
        </p:txBody>
      </p:sp>
      <p:sp>
        <p:nvSpPr>
          <p:cNvPr id="3" name="Subtitle 2"/>
          <p:cNvSpPr>
            <a:spLocks noGrp="1"/>
          </p:cNvSpPr>
          <p:nvPr>
            <p:ph type="subTitle" idx="1"/>
          </p:nvPr>
        </p:nvSpPr>
        <p:spPr>
          <a:xfrm>
            <a:off x="1631504" y="1988840"/>
            <a:ext cx="8856984" cy="1656184"/>
          </a:xfrm>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en-GB" dirty="0">
                <a:solidFill>
                  <a:schemeClr val="bg1"/>
                </a:solidFill>
              </a:rPr>
              <a:t>Learning Objectives</a:t>
            </a:r>
          </a:p>
          <a:p>
            <a:r>
              <a:rPr lang="en-GB" dirty="0">
                <a:solidFill>
                  <a:schemeClr val="bg1"/>
                </a:solidFill>
              </a:rPr>
              <a:t>Factors driving change in the magnitude of these stores over time and space - photosynthesis, respiration, decomposition, combustion, carbon sequestration in oceans and sediments, weathering. To include flows and transfers at plant, sere and continental scales. </a:t>
            </a:r>
          </a:p>
        </p:txBody>
      </p:sp>
      <p:sp>
        <p:nvSpPr>
          <p:cNvPr id="4" name="TextBox 3"/>
          <p:cNvSpPr txBox="1"/>
          <p:nvPr/>
        </p:nvSpPr>
        <p:spPr>
          <a:xfrm>
            <a:off x="1536724" y="4007752"/>
            <a:ext cx="2543053" cy="203132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b="1" u="sng" dirty="0"/>
              <a:t>Key words</a:t>
            </a:r>
            <a:r>
              <a:rPr lang="en-GB" dirty="0"/>
              <a:t>:</a:t>
            </a:r>
          </a:p>
          <a:p>
            <a:r>
              <a:rPr lang="en-GB" dirty="0"/>
              <a:t>Lithosphere</a:t>
            </a:r>
          </a:p>
          <a:p>
            <a:r>
              <a:rPr lang="en-GB" dirty="0"/>
              <a:t>Hydrosphere</a:t>
            </a:r>
          </a:p>
          <a:p>
            <a:r>
              <a:rPr lang="en-GB" dirty="0"/>
              <a:t>Cryosphere</a:t>
            </a:r>
          </a:p>
          <a:p>
            <a:r>
              <a:rPr lang="en-GB" dirty="0"/>
              <a:t>Biosphere</a:t>
            </a:r>
          </a:p>
          <a:p>
            <a:r>
              <a:rPr lang="en-GB" dirty="0"/>
              <a:t>Atmosphere</a:t>
            </a:r>
          </a:p>
          <a:p>
            <a:r>
              <a:rPr lang="en-GB" dirty="0"/>
              <a:t>Pedosphere</a:t>
            </a:r>
          </a:p>
        </p:txBody>
      </p:sp>
      <p:sp>
        <p:nvSpPr>
          <p:cNvPr id="5" name="TextBox 4"/>
          <p:cNvSpPr txBox="1"/>
          <p:nvPr/>
        </p:nvSpPr>
        <p:spPr>
          <a:xfrm>
            <a:off x="4223792" y="3789041"/>
            <a:ext cx="6336704"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b="1" u="sng" dirty="0"/>
              <a:t>Concept Checker</a:t>
            </a:r>
            <a:r>
              <a:rPr lang="en-GB" dirty="0"/>
              <a:t>:</a:t>
            </a:r>
          </a:p>
          <a:p>
            <a:endParaRPr lang="en-GB" dirty="0"/>
          </a:p>
          <a:p>
            <a:pPr marL="285750" indent="-285750">
              <a:buFont typeface="Wingdings" panose="05000000000000000000" pitchFamily="2" charset="2"/>
              <a:buChar char="v"/>
            </a:pPr>
            <a:r>
              <a:rPr lang="en-GB" dirty="0"/>
              <a:t>To describe and explain the flows and transfers of carbon on a local (plant) sere and continental scale</a:t>
            </a:r>
          </a:p>
          <a:p>
            <a:pPr marL="285750" indent="-285750">
              <a:buFont typeface="Wingdings" panose="05000000000000000000" pitchFamily="2" charset="2"/>
              <a:buChar char="v"/>
            </a:pPr>
            <a:r>
              <a:rPr lang="en-GB" dirty="0"/>
              <a:t>To describe and explain the processes involved in the transfers of carbon to include fast and slow transfers</a:t>
            </a:r>
          </a:p>
          <a:p>
            <a:pPr marL="285750" indent="-285750">
              <a:buFont typeface="Wingdings" panose="05000000000000000000" pitchFamily="2" charset="2"/>
              <a:buChar char="v"/>
            </a:pPr>
            <a:endParaRPr lang="en-GB" dirty="0"/>
          </a:p>
        </p:txBody>
      </p:sp>
    </p:spTree>
    <p:extLst>
      <p:ext uri="{BB962C8B-B14F-4D97-AF65-F5344CB8AC3E}">
        <p14:creationId xmlns:p14="http://schemas.microsoft.com/office/powerpoint/2010/main" val="305761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taide.com/png/images/carbonCycle2.jpg">
            <a:extLst>
              <a:ext uri="{FF2B5EF4-FFF2-40B4-BE49-F238E27FC236}">
                <a16:creationId xmlns:a16="http://schemas.microsoft.com/office/drawing/2014/main" id="{E736EBBE-3ED9-4DDC-B31F-71256724A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1624" y="1233796"/>
            <a:ext cx="7632848" cy="5624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D404BF-4207-405E-9FB9-2F4837AD02F7}"/>
              </a:ext>
            </a:extLst>
          </p:cNvPr>
          <p:cNvSpPr txBox="1"/>
          <p:nvPr/>
        </p:nvSpPr>
        <p:spPr>
          <a:xfrm>
            <a:off x="967409" y="0"/>
            <a:ext cx="5433391" cy="1446550"/>
          </a:xfrm>
          <a:prstGeom prst="rect">
            <a:avLst/>
          </a:prstGeom>
          <a:noFill/>
        </p:spPr>
        <p:txBody>
          <a:bodyPr wrap="square" rtlCol="0">
            <a:spAutoFit/>
          </a:bodyPr>
          <a:lstStyle/>
          <a:p>
            <a:r>
              <a:rPr lang="en-GB" sz="2200" dirty="0"/>
              <a:t>The </a:t>
            </a:r>
            <a:r>
              <a:rPr lang="en-GB" sz="2200" b="1" u="sng" dirty="0"/>
              <a:t>geological carbon pump </a:t>
            </a:r>
            <a:r>
              <a:rPr lang="en-GB" sz="2200" dirty="0"/>
              <a:t>is a natural cycle that moves carbon between land, oceans and atmosphere and is part of the slow carbon cycle</a:t>
            </a:r>
          </a:p>
        </p:txBody>
      </p:sp>
      <p:sp>
        <p:nvSpPr>
          <p:cNvPr id="2" name="TextBox 1"/>
          <p:cNvSpPr txBox="1"/>
          <p:nvPr/>
        </p:nvSpPr>
        <p:spPr>
          <a:xfrm>
            <a:off x="362000" y="1737976"/>
            <a:ext cx="2071396" cy="1477328"/>
          </a:xfrm>
          <a:prstGeom prst="rect">
            <a:avLst/>
          </a:prstGeom>
          <a:noFill/>
          <a:ln>
            <a:solidFill>
              <a:schemeClr val="tx1"/>
            </a:solidFill>
          </a:ln>
        </p:spPr>
        <p:txBody>
          <a:bodyPr wrap="square" rtlCol="0">
            <a:spAutoFit/>
          </a:bodyPr>
          <a:lstStyle/>
          <a:p>
            <a:r>
              <a:rPr lang="en-GB" b="1" dirty="0">
                <a:solidFill>
                  <a:srgbClr val="FF0000"/>
                </a:solidFill>
              </a:rPr>
              <a:t>Explain the role of volcanoes and weathering in the geological carbon cycle (6 marks)</a:t>
            </a:r>
          </a:p>
        </p:txBody>
      </p:sp>
    </p:spTree>
    <p:extLst>
      <p:ext uri="{BB962C8B-B14F-4D97-AF65-F5344CB8AC3E}">
        <p14:creationId xmlns:p14="http://schemas.microsoft.com/office/powerpoint/2010/main" val="1577154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Weathering is the weakening and breakdown of rocks in situ. Chemical weathering occurs when CO2 combines with rain to form carbonic acid. This acid then dissolves the rocks and releases carbon into the atmosphere. Rivers can also carry the carbon into the sea which is then taken in by animals to form shells. The shells are later deposited on the sea bed and become carbonate rocks. Over time, these carbonate rocks could be subducted at a destructive plate margin and when the plate melts CO2 is released through volcanic activity. This is part of the geological carbon cycle. </a:t>
            </a:r>
          </a:p>
          <a:p>
            <a:endParaRPr lang="en-GB" dirty="0"/>
          </a:p>
        </p:txBody>
      </p:sp>
    </p:spTree>
    <p:extLst>
      <p:ext uri="{BB962C8B-B14F-4D97-AF65-F5344CB8AC3E}">
        <p14:creationId xmlns:p14="http://schemas.microsoft.com/office/powerpoint/2010/main" val="2763153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069D-3976-421E-8C17-A740466DE251}"/>
              </a:ext>
            </a:extLst>
          </p:cNvPr>
          <p:cNvSpPr>
            <a:spLocks noGrp="1"/>
          </p:cNvSpPr>
          <p:nvPr>
            <p:ph type="title"/>
          </p:nvPr>
        </p:nvSpPr>
        <p:spPr/>
        <p:txBody>
          <a:bodyPr/>
          <a:lstStyle/>
          <a:p>
            <a:r>
              <a:rPr lang="en-GB" dirty="0"/>
              <a:t>Carbon sequestration</a:t>
            </a:r>
          </a:p>
        </p:txBody>
      </p:sp>
      <p:sp>
        <p:nvSpPr>
          <p:cNvPr id="3" name="Content Placeholder 2">
            <a:extLst>
              <a:ext uri="{FF2B5EF4-FFF2-40B4-BE49-F238E27FC236}">
                <a16:creationId xmlns:a16="http://schemas.microsoft.com/office/drawing/2014/main" id="{E894EE1B-A47E-40E3-9B0A-8CEB1884EB71}"/>
              </a:ext>
            </a:extLst>
          </p:cNvPr>
          <p:cNvSpPr>
            <a:spLocks noGrp="1"/>
          </p:cNvSpPr>
          <p:nvPr>
            <p:ph idx="1"/>
          </p:nvPr>
        </p:nvSpPr>
        <p:spPr/>
        <p:txBody>
          <a:bodyPr>
            <a:normAutofit fontScale="92500" lnSpcReduction="20000"/>
          </a:bodyPr>
          <a:lstStyle/>
          <a:p>
            <a:r>
              <a:rPr lang="en-GB" dirty="0"/>
              <a:t>The process of sequestration involves capturing CO2 from the atmosphere and putting it into long-term storage. </a:t>
            </a:r>
          </a:p>
          <a:p>
            <a:r>
              <a:rPr lang="en-GB" dirty="0"/>
              <a:t>Terrestrial or biologic sequestration occurs when plants capture CO2 from the atmosphere and store it in the stems and roots of the plants as well as the soil. The peatlands of the River Exe is a good example of sequestration.</a:t>
            </a:r>
          </a:p>
          <a:p>
            <a:r>
              <a:rPr lang="en-GB" dirty="0"/>
              <a:t>Ocean carbon sequestration occurs through the atmosphere-ocean exchange and through photosynthesis of phytoplankton.</a:t>
            </a:r>
          </a:p>
          <a:p>
            <a:pPr marL="0" indent="0">
              <a:buNone/>
            </a:pPr>
            <a:endParaRPr lang="en-GB" dirty="0"/>
          </a:p>
          <a:p>
            <a:pPr marL="0" indent="0">
              <a:buNone/>
            </a:pPr>
            <a:r>
              <a:rPr lang="en-GB" dirty="0"/>
              <a:t>(There is another form of carbon sequestration called carbon capture. This is when CO2 is captured at source e.g. from power plant emissions and then injected in liquid form into stores underground. This will be discussed further in a later lesson)</a:t>
            </a:r>
          </a:p>
          <a:p>
            <a:pPr lvl="1"/>
            <a:endParaRPr lang="en-GB" dirty="0"/>
          </a:p>
        </p:txBody>
      </p:sp>
    </p:spTree>
    <p:extLst>
      <p:ext uri="{BB962C8B-B14F-4D97-AF65-F5344CB8AC3E}">
        <p14:creationId xmlns:p14="http://schemas.microsoft.com/office/powerpoint/2010/main" val="22831438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limate change: pulling CO2 out of the air could be a trillion-dollar  business - V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32756"/>
            <a:ext cx="9640350" cy="579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18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84" y="73143"/>
            <a:ext cx="10515600" cy="1325563"/>
          </a:xfrm>
        </p:spPr>
        <p:txBody>
          <a:bodyPr>
            <a:normAutofit fontScale="90000"/>
          </a:bodyPr>
          <a:lstStyle/>
          <a:p>
            <a:r>
              <a:rPr lang="en-GB" dirty="0"/>
              <a:t>The carbon </a:t>
            </a:r>
            <a:r>
              <a:rPr lang="en-GB" dirty="0" smtClean="0"/>
              <a:t>budget – the balance of exchanges between the four major stores of carbon</a:t>
            </a:r>
            <a:endParaRPr lang="en-GB" dirty="0"/>
          </a:p>
        </p:txBody>
      </p:sp>
      <p:sp>
        <p:nvSpPr>
          <p:cNvPr id="3" name="Content Placeholder 2"/>
          <p:cNvSpPr>
            <a:spLocks noGrp="1"/>
          </p:cNvSpPr>
          <p:nvPr>
            <p:ph idx="1"/>
          </p:nvPr>
        </p:nvSpPr>
        <p:spPr>
          <a:xfrm>
            <a:off x="349313" y="1382005"/>
            <a:ext cx="10515600" cy="4351338"/>
          </a:xfrm>
        </p:spPr>
        <p:txBody>
          <a:bodyPr/>
          <a:lstStyle/>
          <a:p>
            <a:r>
              <a:rPr lang="en-GB" dirty="0"/>
              <a:t>The carbon budget uses data to describe the amount of carbon that is stored and transferred within the carbon cycle. If the amount coming in and the amount going out is the same then the carbon cycle is in equilibrium.</a:t>
            </a:r>
          </a:p>
          <a:p>
            <a:pPr marL="0" indent="0">
              <a:buNone/>
            </a:pPr>
            <a:endParaRPr lang="en-GB" dirty="0"/>
          </a:p>
        </p:txBody>
      </p:sp>
      <p:pic>
        <p:nvPicPr>
          <p:cNvPr id="4" name="Picture 3"/>
          <p:cNvPicPr>
            <a:picLocks noChangeAspect="1"/>
          </p:cNvPicPr>
          <p:nvPr/>
        </p:nvPicPr>
        <p:blipFill>
          <a:blip r:embed="rId2"/>
          <a:stretch>
            <a:fillRect/>
          </a:stretch>
        </p:blipFill>
        <p:spPr>
          <a:xfrm>
            <a:off x="8500222" y="2569093"/>
            <a:ext cx="3048264" cy="3810330"/>
          </a:xfrm>
          <a:prstGeom prst="rect">
            <a:avLst/>
          </a:prstGeom>
        </p:spPr>
      </p:pic>
      <p:pic>
        <p:nvPicPr>
          <p:cNvPr id="5" name="Content Placeholder 3"/>
          <p:cNvPicPr>
            <a:picLocks/>
          </p:cNvPicPr>
          <p:nvPr/>
        </p:nvPicPr>
        <p:blipFill>
          <a:blip r:embed="rId3" cstate="print"/>
          <a:srcRect t="9071"/>
          <a:stretch>
            <a:fillRect/>
          </a:stretch>
        </p:blipFill>
        <p:spPr bwMode="auto">
          <a:xfrm>
            <a:off x="742384" y="3051017"/>
            <a:ext cx="5078993" cy="3114393"/>
          </a:xfrm>
          <a:prstGeom prst="rect">
            <a:avLst/>
          </a:prstGeom>
          <a:noFill/>
          <a:ln w="9525">
            <a:noFill/>
            <a:miter lim="800000"/>
            <a:headEnd/>
            <a:tailEnd/>
          </a:ln>
        </p:spPr>
      </p:pic>
    </p:spTree>
    <p:extLst>
      <p:ext uri="{BB962C8B-B14F-4D97-AF65-F5344CB8AC3E}">
        <p14:creationId xmlns:p14="http://schemas.microsoft.com/office/powerpoint/2010/main" val="373225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0"/>
            <a:ext cx="10515600" cy="1325563"/>
          </a:xfrm>
        </p:spPr>
        <p:txBody>
          <a:bodyPr>
            <a:normAutofit/>
          </a:bodyPr>
          <a:lstStyle/>
          <a:p>
            <a:r>
              <a:rPr lang="en-GB" sz="3200" dirty="0"/>
              <a:t>The transfer between the carbon stores can occur at a range of scales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36" y="1146567"/>
            <a:ext cx="3430178" cy="2738924"/>
          </a:xfrm>
        </p:spPr>
      </p:pic>
      <p:sp>
        <p:nvSpPr>
          <p:cNvPr id="5" name="TextBox 4"/>
          <p:cNvSpPr txBox="1"/>
          <p:nvPr/>
        </p:nvSpPr>
        <p:spPr>
          <a:xfrm>
            <a:off x="7686996" y="662781"/>
            <a:ext cx="4935894" cy="738664"/>
          </a:xfrm>
          <a:prstGeom prst="rect">
            <a:avLst/>
          </a:prstGeom>
          <a:noFill/>
        </p:spPr>
        <p:txBody>
          <a:bodyPr wrap="square" rtlCol="0">
            <a:spAutoFit/>
          </a:bodyPr>
          <a:lstStyle/>
          <a:p>
            <a:r>
              <a:rPr lang="en-GB" sz="2400" b="1" u="sng" dirty="0">
                <a:solidFill>
                  <a:srgbClr val="FF0000"/>
                </a:solidFill>
              </a:rPr>
              <a:t>Local scale</a:t>
            </a:r>
            <a:endParaRPr lang="en-GB" u="sng" dirty="0"/>
          </a:p>
          <a:p>
            <a:endParaRPr lang="en-GB" dirty="0"/>
          </a:p>
        </p:txBody>
      </p:sp>
      <p:sp>
        <p:nvSpPr>
          <p:cNvPr id="6" name="TextBox 1">
            <a:extLst>
              <a:ext uri="{FF2B5EF4-FFF2-40B4-BE49-F238E27FC236}">
                <a16:creationId xmlns:a16="http://schemas.microsoft.com/office/drawing/2014/main" id="{2BDDA877-1CC8-40A2-A685-AA42AE230C76}"/>
              </a:ext>
            </a:extLst>
          </p:cNvPr>
          <p:cNvSpPr txBox="1"/>
          <p:nvPr/>
        </p:nvSpPr>
        <p:spPr>
          <a:xfrm>
            <a:off x="7686996" y="1146567"/>
            <a:ext cx="4023049" cy="4524315"/>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Carbon fixation is the process that turns gaseous CO2 into living organic compounds that grow. The amount of carbon stored within a tree, woodland or forest depends on the balance between photosynthesis and respiration</a:t>
            </a:r>
          </a:p>
          <a:p>
            <a:endParaRPr lang="en-GB" dirty="0"/>
          </a:p>
          <a:p>
            <a:r>
              <a:rPr lang="en-GB" dirty="0">
                <a:solidFill>
                  <a:srgbClr val="FF0000"/>
                </a:solidFill>
              </a:rPr>
              <a:t>Think back to what you have already studied. What might cause a tree to be a net carbon sink or a net carbon source?</a:t>
            </a:r>
          </a:p>
          <a:p>
            <a:endParaRPr lang="en-GB" dirty="0">
              <a:solidFill>
                <a:srgbClr val="FF0000"/>
              </a:solidFill>
            </a:endParaRPr>
          </a:p>
          <a:p>
            <a:r>
              <a:rPr lang="en-GB" dirty="0">
                <a:solidFill>
                  <a:srgbClr val="FF0000"/>
                </a:solidFill>
              </a:rPr>
              <a:t>What different stores of carbon are there on these diagrams?</a:t>
            </a:r>
          </a:p>
          <a:p>
            <a:endParaRPr lang="en-GB" dirty="0">
              <a:solidFill>
                <a:srgbClr val="FF0000"/>
              </a:solidFill>
            </a:endParaRPr>
          </a:p>
          <a:p>
            <a:r>
              <a:rPr lang="en-GB" dirty="0">
                <a:solidFill>
                  <a:srgbClr val="FF0000"/>
                </a:solidFill>
              </a:rPr>
              <a:t>Why is the role of soil important in the carbon cycle?</a:t>
            </a:r>
          </a:p>
        </p:txBody>
      </p:sp>
      <p:pic>
        <p:nvPicPr>
          <p:cNvPr id="7" name="Picture 6"/>
          <p:cNvPicPr/>
          <p:nvPr/>
        </p:nvPicPr>
        <p:blipFill rotWithShape="1">
          <a:blip r:embed="rId3"/>
          <a:srcRect l="14105" r="17388"/>
          <a:stretch/>
        </p:blipFill>
        <p:spPr bwMode="auto">
          <a:xfrm>
            <a:off x="3748250" y="2516029"/>
            <a:ext cx="3938746" cy="33239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1629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typical forest succession">
            <a:extLst>
              <a:ext uri="{FF2B5EF4-FFF2-40B4-BE49-F238E27FC236}">
                <a16:creationId xmlns:a16="http://schemas.microsoft.com/office/drawing/2014/main" id="{4E57D1EE-7D6D-4702-B856-E4D8E88FBF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1309" y="336873"/>
            <a:ext cx="8870803" cy="3534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9ED263-0886-4162-A42A-129C22FA6CE2}"/>
              </a:ext>
            </a:extLst>
          </p:cNvPr>
          <p:cNvSpPr txBox="1"/>
          <p:nvPr/>
        </p:nvSpPr>
        <p:spPr>
          <a:xfrm>
            <a:off x="964755" y="945889"/>
            <a:ext cx="2686050" cy="923330"/>
          </a:xfrm>
          <a:prstGeom prst="rect">
            <a:avLst/>
          </a:prstGeom>
          <a:noFill/>
        </p:spPr>
        <p:txBody>
          <a:bodyPr wrap="square" rtlCol="0">
            <a:spAutoFit/>
          </a:bodyPr>
          <a:lstStyle/>
          <a:p>
            <a:r>
              <a:rPr lang="en-GB" dirty="0"/>
              <a:t>Plants take in CO2 from the atmosphere and stores it as biomass</a:t>
            </a:r>
          </a:p>
        </p:txBody>
      </p:sp>
      <p:cxnSp>
        <p:nvCxnSpPr>
          <p:cNvPr id="6" name="Straight Arrow Connector 5">
            <a:extLst>
              <a:ext uri="{FF2B5EF4-FFF2-40B4-BE49-F238E27FC236}">
                <a16:creationId xmlns:a16="http://schemas.microsoft.com/office/drawing/2014/main" id="{E1870FD0-FDBE-4F2D-8BD3-06D85EE4621E}"/>
              </a:ext>
            </a:extLst>
          </p:cNvPr>
          <p:cNvCxnSpPr/>
          <p:nvPr/>
        </p:nvCxnSpPr>
        <p:spPr>
          <a:xfrm>
            <a:off x="1759225" y="1869219"/>
            <a:ext cx="714375" cy="85685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F173C5-A2B8-4F7F-BA59-97F9507D1292}"/>
              </a:ext>
            </a:extLst>
          </p:cNvPr>
          <p:cNvCxnSpPr>
            <a:cxnSpLocks/>
          </p:cNvCxnSpPr>
          <p:nvPr/>
        </p:nvCxnSpPr>
        <p:spPr>
          <a:xfrm>
            <a:off x="3230838" y="3429000"/>
            <a:ext cx="0" cy="4108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23241C-F6F5-45A4-9921-173EFD8BCF18}"/>
              </a:ext>
            </a:extLst>
          </p:cNvPr>
          <p:cNvSpPr txBox="1"/>
          <p:nvPr/>
        </p:nvSpPr>
        <p:spPr>
          <a:xfrm>
            <a:off x="2160669" y="3945332"/>
            <a:ext cx="2686041" cy="1200329"/>
          </a:xfrm>
          <a:prstGeom prst="rect">
            <a:avLst/>
          </a:prstGeom>
          <a:noFill/>
        </p:spPr>
        <p:txBody>
          <a:bodyPr wrap="square" rtlCol="0">
            <a:spAutoFit/>
          </a:bodyPr>
          <a:lstStyle/>
          <a:p>
            <a:r>
              <a:rPr lang="en-GB" dirty="0"/>
              <a:t>Carbon is transferred to the soil via leaf litter, roots and plant debris upon decomposition</a:t>
            </a:r>
          </a:p>
        </p:txBody>
      </p:sp>
      <p:cxnSp>
        <p:nvCxnSpPr>
          <p:cNvPr id="11" name="Straight Arrow Connector 10">
            <a:extLst>
              <a:ext uri="{FF2B5EF4-FFF2-40B4-BE49-F238E27FC236}">
                <a16:creationId xmlns:a16="http://schemas.microsoft.com/office/drawing/2014/main" id="{C47B0AA3-2900-4352-9533-4669B037A897}"/>
              </a:ext>
            </a:extLst>
          </p:cNvPr>
          <p:cNvCxnSpPr/>
          <p:nvPr/>
        </p:nvCxnSpPr>
        <p:spPr>
          <a:xfrm flipV="1">
            <a:off x="4354788" y="1722783"/>
            <a:ext cx="0" cy="1669775"/>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C03D45BA-521E-48A7-A223-4345E04EB51E}"/>
              </a:ext>
            </a:extLst>
          </p:cNvPr>
          <p:cNvSpPr txBox="1"/>
          <p:nvPr/>
        </p:nvSpPr>
        <p:spPr>
          <a:xfrm>
            <a:off x="4280451" y="336873"/>
            <a:ext cx="1986984" cy="1477328"/>
          </a:xfrm>
          <a:prstGeom prst="rect">
            <a:avLst/>
          </a:prstGeom>
          <a:noFill/>
        </p:spPr>
        <p:txBody>
          <a:bodyPr wrap="square" rtlCol="0">
            <a:spAutoFit/>
          </a:bodyPr>
          <a:lstStyle/>
          <a:p>
            <a:r>
              <a:rPr lang="en-GB" dirty="0"/>
              <a:t>Bacterial decomposition releases CO2 back into the atmosphere</a:t>
            </a:r>
          </a:p>
        </p:txBody>
      </p:sp>
      <p:pic>
        <p:nvPicPr>
          <p:cNvPr id="14" name="Picture 13">
            <a:extLst>
              <a:ext uri="{FF2B5EF4-FFF2-40B4-BE49-F238E27FC236}">
                <a16:creationId xmlns:a16="http://schemas.microsoft.com/office/drawing/2014/main" id="{2283DD38-824D-4DB4-B944-FDBAA1600D38}"/>
              </a:ext>
            </a:extLst>
          </p:cNvPr>
          <p:cNvPicPr>
            <a:picLocks noChangeAspect="1"/>
          </p:cNvPicPr>
          <p:nvPr/>
        </p:nvPicPr>
        <p:blipFill>
          <a:blip r:embed="rId3"/>
          <a:stretch>
            <a:fillRect/>
          </a:stretch>
        </p:blipFill>
        <p:spPr>
          <a:xfrm>
            <a:off x="6515101" y="3971427"/>
            <a:ext cx="5334000" cy="2755900"/>
          </a:xfrm>
          <a:prstGeom prst="rect">
            <a:avLst/>
          </a:prstGeom>
        </p:spPr>
      </p:pic>
      <p:sp>
        <p:nvSpPr>
          <p:cNvPr id="15" name="TextBox 14">
            <a:extLst>
              <a:ext uri="{FF2B5EF4-FFF2-40B4-BE49-F238E27FC236}">
                <a16:creationId xmlns:a16="http://schemas.microsoft.com/office/drawing/2014/main" id="{5FBE6666-86B7-45F1-8C28-A2AA20D6F29C}"/>
              </a:ext>
            </a:extLst>
          </p:cNvPr>
          <p:cNvSpPr txBox="1"/>
          <p:nvPr/>
        </p:nvSpPr>
        <p:spPr>
          <a:xfrm>
            <a:off x="371475" y="5457825"/>
            <a:ext cx="5200650" cy="923330"/>
          </a:xfrm>
          <a:prstGeom prst="rect">
            <a:avLst/>
          </a:prstGeom>
          <a:noFill/>
          <a:ln>
            <a:solidFill>
              <a:schemeClr val="tx1"/>
            </a:solidFill>
          </a:ln>
        </p:spPr>
        <p:txBody>
          <a:bodyPr wrap="square" rtlCol="0">
            <a:spAutoFit/>
          </a:bodyPr>
          <a:lstStyle/>
          <a:p>
            <a:r>
              <a:rPr lang="en-GB" dirty="0"/>
              <a:t>As the amount of soil builds up each new seral stage will show an increase in both the height of the plants and in the number of species. </a:t>
            </a:r>
          </a:p>
        </p:txBody>
      </p:sp>
      <p:sp>
        <p:nvSpPr>
          <p:cNvPr id="16" name="TextBox 15">
            <a:extLst>
              <a:ext uri="{FF2B5EF4-FFF2-40B4-BE49-F238E27FC236}">
                <a16:creationId xmlns:a16="http://schemas.microsoft.com/office/drawing/2014/main" id="{DFC6CE16-B760-4AFD-8B3A-2FF9CF6CC2C8}"/>
              </a:ext>
            </a:extLst>
          </p:cNvPr>
          <p:cNvSpPr txBox="1"/>
          <p:nvPr/>
        </p:nvSpPr>
        <p:spPr>
          <a:xfrm>
            <a:off x="9758363" y="685800"/>
            <a:ext cx="2022328" cy="1292662"/>
          </a:xfrm>
          <a:prstGeom prst="rect">
            <a:avLst/>
          </a:prstGeom>
          <a:noFill/>
        </p:spPr>
        <p:txBody>
          <a:bodyPr wrap="square" rtlCol="0">
            <a:spAutoFit/>
          </a:bodyPr>
          <a:lstStyle/>
          <a:p>
            <a:r>
              <a:rPr lang="en-GB" sz="2400" u="sng" dirty="0"/>
              <a:t>A seral scale </a:t>
            </a:r>
            <a:r>
              <a:rPr lang="en-GB" dirty="0"/>
              <a:t>(complete vegetation succession)</a:t>
            </a:r>
          </a:p>
        </p:txBody>
      </p:sp>
    </p:spTree>
    <p:extLst>
      <p:ext uri="{BB962C8B-B14F-4D97-AF65-F5344CB8AC3E}">
        <p14:creationId xmlns:p14="http://schemas.microsoft.com/office/powerpoint/2010/main" val="376367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10750" cy="1325563"/>
          </a:xfrm>
        </p:spPr>
        <p:txBody>
          <a:bodyPr/>
          <a:lstStyle/>
          <a:p>
            <a:r>
              <a:rPr lang="en-GB" dirty="0" err="1"/>
              <a:t>Seres</a:t>
            </a:r>
            <a:r>
              <a:rPr lang="en-GB" dirty="0"/>
              <a:t> – a transfer of carbon </a:t>
            </a:r>
            <a:r>
              <a:rPr lang="en-GB" b="1" dirty="0">
                <a:solidFill>
                  <a:srgbClr val="FF0000"/>
                </a:solidFill>
              </a:rPr>
              <a:t>(</a:t>
            </a:r>
            <a:r>
              <a:rPr lang="en-GB" b="1" u="sng" dirty="0">
                <a:solidFill>
                  <a:srgbClr val="FF0000"/>
                </a:solidFill>
              </a:rPr>
              <a:t>seral scale)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56504"/>
            <a:ext cx="3920015" cy="232097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176" b="42740"/>
          <a:stretch/>
        </p:blipFill>
        <p:spPr>
          <a:xfrm>
            <a:off x="576943" y="4245430"/>
            <a:ext cx="6076950" cy="1828800"/>
          </a:xfrm>
          <a:prstGeom prst="rect">
            <a:avLst/>
          </a:prstGeom>
        </p:spPr>
      </p:pic>
      <p:sp>
        <p:nvSpPr>
          <p:cNvPr id="6" name="TextBox 5"/>
          <p:cNvSpPr txBox="1"/>
          <p:nvPr/>
        </p:nvSpPr>
        <p:spPr>
          <a:xfrm>
            <a:off x="6456784" y="795451"/>
            <a:ext cx="5094515" cy="2308324"/>
          </a:xfrm>
          <a:prstGeom prst="rect">
            <a:avLst/>
          </a:prstGeom>
          <a:noFill/>
        </p:spPr>
        <p:txBody>
          <a:bodyPr wrap="square" rtlCol="0">
            <a:spAutoFit/>
          </a:bodyPr>
          <a:lstStyle/>
          <a:p>
            <a:r>
              <a:rPr lang="en-GB" dirty="0"/>
              <a:t>This sequence of changes is called a vegetation succession.</a:t>
            </a:r>
          </a:p>
          <a:p>
            <a:r>
              <a:rPr lang="en-GB" dirty="0"/>
              <a:t>A succession that relates to a specific environment is called a sere.</a:t>
            </a:r>
          </a:p>
          <a:p>
            <a:r>
              <a:rPr lang="en-GB" dirty="0"/>
              <a:t>A </a:t>
            </a:r>
            <a:r>
              <a:rPr lang="en-GB" dirty="0" err="1"/>
              <a:t>lithosere</a:t>
            </a:r>
            <a:r>
              <a:rPr lang="en-GB" dirty="0"/>
              <a:t> is a vegetation succession that occurs on bare rock.</a:t>
            </a:r>
          </a:p>
          <a:p>
            <a:r>
              <a:rPr lang="en-GB" dirty="0"/>
              <a:t>A </a:t>
            </a:r>
            <a:r>
              <a:rPr lang="en-GB" dirty="0" err="1"/>
              <a:t>psammosere</a:t>
            </a:r>
            <a:r>
              <a:rPr lang="en-GB" dirty="0"/>
              <a:t> is a vegetation succession that occurs on a coastal sand dune.</a:t>
            </a:r>
          </a:p>
        </p:txBody>
      </p:sp>
      <p:sp>
        <p:nvSpPr>
          <p:cNvPr id="7" name="TextBox 6"/>
          <p:cNvSpPr txBox="1"/>
          <p:nvPr/>
        </p:nvSpPr>
        <p:spPr>
          <a:xfrm>
            <a:off x="7249886" y="3564294"/>
            <a:ext cx="3704253" cy="2862322"/>
          </a:xfrm>
          <a:prstGeom prst="rect">
            <a:avLst/>
          </a:prstGeom>
          <a:noFill/>
        </p:spPr>
        <p:txBody>
          <a:bodyPr wrap="square" rtlCol="0">
            <a:spAutoFit/>
          </a:bodyPr>
          <a:lstStyle/>
          <a:p>
            <a:r>
              <a:rPr lang="en-GB" dirty="0"/>
              <a:t>Eventually the final stage of a sere is reached when a state of environmental equilibrium or balance is achieved. This is usually in response to the climate and is therefore termed the climatic climax.</a:t>
            </a:r>
          </a:p>
          <a:p>
            <a:endParaRPr lang="en-GB" dirty="0"/>
          </a:p>
          <a:p>
            <a:r>
              <a:rPr lang="en-GB" dirty="0"/>
              <a:t>The climax vegetation for a </a:t>
            </a:r>
            <a:r>
              <a:rPr lang="en-GB" dirty="0" err="1"/>
              <a:t>lithosere</a:t>
            </a:r>
            <a:r>
              <a:rPr lang="en-GB" dirty="0"/>
              <a:t> in the UK will usually be a deciduous woodland.</a:t>
            </a:r>
          </a:p>
        </p:txBody>
      </p:sp>
    </p:spTree>
    <p:extLst>
      <p:ext uri="{BB962C8B-B14F-4D97-AF65-F5344CB8AC3E}">
        <p14:creationId xmlns:p14="http://schemas.microsoft.com/office/powerpoint/2010/main" val="1288788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p:cNvPicPr>
          <p:nvPr>
            <p:ph idx="1"/>
          </p:nvPr>
        </p:nvPicPr>
        <p:blipFill>
          <a:blip r:embed="rId2" cstate="print"/>
          <a:srcRect t="9071"/>
          <a:stretch>
            <a:fillRect/>
          </a:stretch>
        </p:blipFill>
        <p:spPr bwMode="auto">
          <a:xfrm>
            <a:off x="457200" y="200025"/>
            <a:ext cx="7526336" cy="5811838"/>
          </a:xfrm>
          <a:prstGeom prst="rect">
            <a:avLst/>
          </a:prstGeom>
          <a:noFill/>
          <a:ln w="9525">
            <a:noFill/>
            <a:miter lim="800000"/>
            <a:headEnd/>
            <a:tailEnd/>
          </a:ln>
        </p:spPr>
      </p:pic>
      <p:sp>
        <p:nvSpPr>
          <p:cNvPr id="5" name="TextBox 4"/>
          <p:cNvSpPr txBox="1"/>
          <p:nvPr/>
        </p:nvSpPr>
        <p:spPr>
          <a:xfrm>
            <a:off x="8352828" y="2182614"/>
            <a:ext cx="3073400" cy="646331"/>
          </a:xfrm>
          <a:prstGeom prst="rect">
            <a:avLst/>
          </a:prstGeom>
          <a:noFill/>
        </p:spPr>
        <p:txBody>
          <a:bodyPr wrap="square" rtlCol="0">
            <a:spAutoFit/>
          </a:bodyPr>
          <a:lstStyle/>
          <a:p>
            <a:r>
              <a:rPr lang="en-GB" b="1" u="sng" dirty="0">
                <a:solidFill>
                  <a:srgbClr val="FF0000"/>
                </a:solidFill>
              </a:rPr>
              <a:t>The Global Scale</a:t>
            </a:r>
          </a:p>
          <a:p>
            <a:endParaRPr lang="en-GB" b="1" dirty="0">
              <a:solidFill>
                <a:srgbClr val="FF0000"/>
              </a:solidFill>
            </a:endParaRPr>
          </a:p>
        </p:txBody>
      </p:sp>
    </p:spTree>
    <p:extLst>
      <p:ext uri="{BB962C8B-B14F-4D97-AF65-F5344CB8AC3E}">
        <p14:creationId xmlns:p14="http://schemas.microsoft.com/office/powerpoint/2010/main" val="13028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5"/>
          <p:cNvPicPr>
            <a:picLocks noGrp="1"/>
          </p:cNvPicPr>
          <p:nvPr>
            <p:ph idx="1"/>
          </p:nvPr>
        </p:nvPicPr>
        <p:blipFill rotWithShape="1">
          <a:blip r:embed="rId2"/>
          <a:srcRect l="24940" t="51668" r="23204" b="15918"/>
          <a:stretch/>
        </p:blipFill>
        <p:spPr bwMode="auto">
          <a:xfrm>
            <a:off x="1231777" y="262551"/>
            <a:ext cx="9152548" cy="408310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124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6865"/>
            <a:ext cx="10515600" cy="1325563"/>
          </a:xfrm>
        </p:spPr>
        <p:txBody>
          <a:bodyPr/>
          <a:lstStyle/>
          <a:p>
            <a:r>
              <a:rPr lang="en-GB" dirty="0"/>
              <a:t>Movement of carbon</a:t>
            </a:r>
          </a:p>
        </p:txBody>
      </p:sp>
      <p:sp>
        <p:nvSpPr>
          <p:cNvPr id="3" name="Content Placeholder 2"/>
          <p:cNvSpPr>
            <a:spLocks noGrp="1"/>
          </p:cNvSpPr>
          <p:nvPr>
            <p:ph idx="1"/>
          </p:nvPr>
        </p:nvSpPr>
        <p:spPr>
          <a:xfrm>
            <a:off x="838200" y="1088506"/>
            <a:ext cx="10515600" cy="4351338"/>
          </a:xfrm>
        </p:spPr>
        <p:txBody>
          <a:bodyPr/>
          <a:lstStyle/>
          <a:p>
            <a:r>
              <a:rPr lang="en-GB" dirty="0"/>
              <a:t>Carbon moves from one source to another in a continuous cycle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571" y="1674846"/>
            <a:ext cx="6910302" cy="5182726"/>
          </a:xfrm>
          <a:prstGeom prst="rect">
            <a:avLst/>
          </a:prstGeom>
        </p:spPr>
      </p:pic>
      <p:sp>
        <p:nvSpPr>
          <p:cNvPr id="5" name="TextBox 4"/>
          <p:cNvSpPr txBox="1"/>
          <p:nvPr/>
        </p:nvSpPr>
        <p:spPr>
          <a:xfrm>
            <a:off x="8434873" y="1987420"/>
            <a:ext cx="3144417" cy="2862322"/>
          </a:xfrm>
          <a:prstGeom prst="rect">
            <a:avLst/>
          </a:prstGeom>
          <a:noFill/>
        </p:spPr>
        <p:txBody>
          <a:bodyPr wrap="square" rtlCol="0">
            <a:spAutoFit/>
          </a:bodyPr>
          <a:lstStyle/>
          <a:p>
            <a:r>
              <a:rPr lang="en-GB" dirty="0"/>
              <a:t>The processes by which carbon moves between these stores are known as </a:t>
            </a:r>
            <a:r>
              <a:rPr lang="en-GB" u="sng" dirty="0"/>
              <a:t>transfers or fluxes.</a:t>
            </a:r>
            <a:r>
              <a:rPr lang="en-GB" dirty="0"/>
              <a:t> If more carbon enters a store than leaves it, that store is considered a </a:t>
            </a:r>
            <a:r>
              <a:rPr lang="en-GB" u="sng" dirty="0"/>
              <a:t>net carbon sink. </a:t>
            </a:r>
            <a:r>
              <a:rPr lang="en-GB" dirty="0"/>
              <a:t>If more carbon  leaves a store than enters it, that store is considered a </a:t>
            </a:r>
            <a:r>
              <a:rPr lang="en-GB" u="sng" dirty="0"/>
              <a:t>net carbon source.</a:t>
            </a:r>
          </a:p>
        </p:txBody>
      </p:sp>
      <p:sp>
        <p:nvSpPr>
          <p:cNvPr id="6" name="TextBox 5"/>
          <p:cNvSpPr txBox="1"/>
          <p:nvPr/>
        </p:nvSpPr>
        <p:spPr>
          <a:xfrm>
            <a:off x="1295400" y="3543300"/>
            <a:ext cx="584200" cy="130644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12917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7452" t="11975" r="11284" b="27637"/>
          <a:stretch/>
        </p:blipFill>
        <p:spPr bwMode="auto">
          <a:xfrm>
            <a:off x="628485" y="675835"/>
            <a:ext cx="1040992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3115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967" t="29618" r="21045" b="16286"/>
          <a:stretch/>
        </p:blipFill>
        <p:spPr>
          <a:xfrm>
            <a:off x="1339913" y="1239089"/>
            <a:ext cx="8836182" cy="4898525"/>
          </a:xfrm>
          <a:prstGeom prst="rect">
            <a:avLst/>
          </a:prstGeom>
        </p:spPr>
      </p:pic>
    </p:spTree>
    <p:extLst>
      <p:ext uri="{BB962C8B-B14F-4D97-AF65-F5344CB8AC3E}">
        <p14:creationId xmlns:p14="http://schemas.microsoft.com/office/powerpoint/2010/main" val="278964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2358" t="22179" r="22607" b="11795"/>
          <a:stretch/>
        </p:blipFill>
        <p:spPr bwMode="auto">
          <a:xfrm>
            <a:off x="588958" y="141680"/>
            <a:ext cx="8075208" cy="64220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112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E66C-B400-4552-9CAA-ADB5B9549EEF}"/>
              </a:ext>
            </a:extLst>
          </p:cNvPr>
          <p:cNvSpPr>
            <a:spLocks noGrp="1"/>
          </p:cNvSpPr>
          <p:nvPr>
            <p:ph type="title"/>
          </p:nvPr>
        </p:nvSpPr>
        <p:spPr/>
        <p:txBody>
          <a:bodyPr/>
          <a:lstStyle/>
          <a:p>
            <a:r>
              <a:rPr lang="en-GB" dirty="0"/>
              <a:t>The factors driving change in the carbon cycle are:-</a:t>
            </a:r>
          </a:p>
        </p:txBody>
      </p:sp>
      <p:sp>
        <p:nvSpPr>
          <p:cNvPr id="11" name="Content Placeholder 10">
            <a:extLst>
              <a:ext uri="{FF2B5EF4-FFF2-40B4-BE49-F238E27FC236}">
                <a16:creationId xmlns:a16="http://schemas.microsoft.com/office/drawing/2014/main" id="{8AE29017-D4E1-4AC9-B99D-E95303B1CDE6}"/>
              </a:ext>
            </a:extLst>
          </p:cNvPr>
          <p:cNvSpPr>
            <a:spLocks noGrp="1"/>
          </p:cNvSpPr>
          <p:nvPr>
            <p:ph idx="1"/>
          </p:nvPr>
        </p:nvSpPr>
        <p:spPr/>
        <p:txBody>
          <a:bodyPr>
            <a:normAutofit lnSpcReduction="10000"/>
          </a:bodyPr>
          <a:lstStyle/>
          <a:p>
            <a:r>
              <a:rPr lang="en-GB" dirty="0"/>
              <a:t>Photosynthesis</a:t>
            </a:r>
          </a:p>
          <a:p>
            <a:r>
              <a:rPr lang="en-GB" dirty="0"/>
              <a:t>Respiration</a:t>
            </a:r>
          </a:p>
          <a:p>
            <a:r>
              <a:rPr lang="en-GB" dirty="0"/>
              <a:t>Decomposition</a:t>
            </a:r>
          </a:p>
          <a:p>
            <a:r>
              <a:rPr lang="en-GB" dirty="0"/>
              <a:t>Combustion</a:t>
            </a:r>
          </a:p>
          <a:p>
            <a:r>
              <a:rPr lang="en-GB" dirty="0"/>
              <a:t>Ocean-atmosphere exchange</a:t>
            </a:r>
          </a:p>
          <a:p>
            <a:r>
              <a:rPr lang="en-GB" dirty="0"/>
              <a:t>Biological carbon pump</a:t>
            </a:r>
          </a:p>
          <a:p>
            <a:r>
              <a:rPr lang="en-GB" dirty="0"/>
              <a:t>Carbon sequestration in oceans and sediments</a:t>
            </a:r>
          </a:p>
          <a:p>
            <a:pPr marL="0" indent="0">
              <a:buNone/>
            </a:pPr>
            <a:r>
              <a:rPr lang="en-GB" dirty="0"/>
              <a:t>(Burial and compaction)</a:t>
            </a:r>
          </a:p>
          <a:p>
            <a:r>
              <a:rPr lang="en-GB" dirty="0"/>
              <a:t>Weathering</a:t>
            </a:r>
          </a:p>
        </p:txBody>
      </p:sp>
      <p:sp>
        <p:nvSpPr>
          <p:cNvPr id="9" name="TextBox 8">
            <a:extLst>
              <a:ext uri="{FF2B5EF4-FFF2-40B4-BE49-F238E27FC236}">
                <a16:creationId xmlns:a16="http://schemas.microsoft.com/office/drawing/2014/main" id="{2A44E6CE-458F-42A5-8ABB-AC74DF12C6A2}"/>
              </a:ext>
            </a:extLst>
          </p:cNvPr>
          <p:cNvSpPr txBox="1"/>
          <p:nvPr/>
        </p:nvSpPr>
        <p:spPr>
          <a:xfrm>
            <a:off x="5636419" y="2971800"/>
            <a:ext cx="914400" cy="5632311"/>
          </a:xfrm>
          <a:prstGeom prst="rect">
            <a:avLst/>
          </a:prstGeom>
          <a:noFill/>
        </p:spPr>
        <p:txBody>
          <a:bodyPr wrap="square" rtlCol="0">
            <a:spAutoFit/>
          </a:bodyPr>
          <a:lstStyle/>
          <a:p>
            <a:r>
              <a:rPr lang="en-GB" dirty="0">
                <a:solidFill>
                  <a:schemeClr val="bg1"/>
                </a:solidFill>
              </a:rPr>
              <a:t>photosynthesis, respiration, decomposition, combustion, carbon sequestration in oceans and sediments, weathering</a:t>
            </a:r>
            <a:endParaRPr lang="en-GB" dirty="0"/>
          </a:p>
        </p:txBody>
      </p:sp>
    </p:spTree>
    <p:extLst>
      <p:ext uri="{BB962C8B-B14F-4D97-AF65-F5344CB8AC3E}">
        <p14:creationId xmlns:p14="http://schemas.microsoft.com/office/powerpoint/2010/main" val="1225970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74545-94F1-42B6-BB3E-2D40263A7056}"/>
              </a:ext>
            </a:extLst>
          </p:cNvPr>
          <p:cNvSpPr>
            <a:spLocks noGrp="1"/>
          </p:cNvSpPr>
          <p:nvPr>
            <p:ph type="title"/>
          </p:nvPr>
        </p:nvSpPr>
        <p:spPr/>
        <p:txBody>
          <a:bodyPr/>
          <a:lstStyle/>
          <a:p>
            <a:r>
              <a:rPr lang="en-GB" dirty="0"/>
              <a:t>The fast and slow carbon cycles</a:t>
            </a:r>
          </a:p>
        </p:txBody>
      </p:sp>
      <p:graphicFrame>
        <p:nvGraphicFramePr>
          <p:cNvPr id="4" name="Table 4">
            <a:extLst>
              <a:ext uri="{FF2B5EF4-FFF2-40B4-BE49-F238E27FC236}">
                <a16:creationId xmlns:a16="http://schemas.microsoft.com/office/drawing/2014/main" id="{C706DB61-6D33-4810-98FD-12F397D867BF}"/>
              </a:ext>
            </a:extLst>
          </p:cNvPr>
          <p:cNvGraphicFramePr>
            <a:graphicFrameLocks noGrp="1"/>
          </p:cNvGraphicFramePr>
          <p:nvPr>
            <p:ph idx="1"/>
            <p:extLst>
              <p:ext uri="{D42A27DB-BD31-4B8C-83A1-F6EECF244321}">
                <p14:modId xmlns:p14="http://schemas.microsoft.com/office/powerpoint/2010/main" val="1281115529"/>
              </p:ext>
            </p:extLst>
          </p:nvPr>
        </p:nvGraphicFramePr>
        <p:xfrm>
          <a:off x="838200" y="1825625"/>
          <a:ext cx="10515600" cy="2108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30194401"/>
                    </a:ext>
                  </a:extLst>
                </a:gridCol>
                <a:gridCol w="5257800">
                  <a:extLst>
                    <a:ext uri="{9D8B030D-6E8A-4147-A177-3AD203B41FA5}">
                      <a16:colId xmlns:a16="http://schemas.microsoft.com/office/drawing/2014/main" val="3577768634"/>
                    </a:ext>
                  </a:extLst>
                </a:gridCol>
              </a:tblGrid>
              <a:tr h="370840">
                <a:tc>
                  <a:txBody>
                    <a:bodyPr/>
                    <a:lstStyle/>
                    <a:p>
                      <a:r>
                        <a:rPr lang="en-GB" dirty="0"/>
                        <a:t>Fast carbon cycle</a:t>
                      </a:r>
                    </a:p>
                  </a:txBody>
                  <a:tcPr/>
                </a:tc>
                <a:tc>
                  <a:txBody>
                    <a:bodyPr/>
                    <a:lstStyle/>
                    <a:p>
                      <a:r>
                        <a:rPr lang="en-GB" dirty="0"/>
                        <a:t>Slow carbon cycle</a:t>
                      </a:r>
                    </a:p>
                  </a:txBody>
                  <a:tcPr/>
                </a:tc>
                <a:extLst>
                  <a:ext uri="{0D108BD9-81ED-4DB2-BD59-A6C34878D82A}">
                    <a16:rowId xmlns:a16="http://schemas.microsoft.com/office/drawing/2014/main" val="2013155734"/>
                  </a:ext>
                </a:extLst>
              </a:tr>
              <a:tr h="370840">
                <a:tc>
                  <a:txBody>
                    <a:bodyPr/>
                    <a:lstStyle/>
                    <a:p>
                      <a:r>
                        <a:rPr lang="en-GB" sz="1800" dirty="0"/>
                        <a:t>The time it takes carbon to move through the </a:t>
                      </a:r>
                      <a:r>
                        <a:rPr lang="en-GB" sz="1800" b="1" dirty="0"/>
                        <a:t>fast carbon cycle</a:t>
                      </a:r>
                      <a:r>
                        <a:rPr lang="en-GB" sz="1800" dirty="0"/>
                        <a:t> is measured in a lifespan.</a:t>
                      </a:r>
                      <a:br>
                        <a:rPr lang="en-GB" sz="1800" dirty="0"/>
                      </a:br>
                      <a:r>
                        <a:rPr lang="en-GB" dirty="0"/>
                        <a:t/>
                      </a:r>
                      <a:br>
                        <a:rPr lang="en-GB" dirty="0"/>
                      </a:br>
                      <a:r>
                        <a:rPr lang="en-GB" dirty="0"/>
                        <a:t>Includes - </a:t>
                      </a:r>
                      <a:r>
                        <a:rPr lang="en-GB" sz="1800" dirty="0"/>
                        <a:t>photosynthesis, respiration, decomposition, biomass combustion, ocean-atmosphere exchange and biological carbon pump</a:t>
                      </a:r>
                      <a:endParaRPr lang="en-GB" dirty="0"/>
                    </a:p>
                  </a:txBody>
                  <a:tcPr/>
                </a:tc>
                <a:tc>
                  <a:txBody>
                    <a:bodyPr/>
                    <a:lstStyle/>
                    <a:p>
                      <a:r>
                        <a:rPr lang="en-GB" dirty="0"/>
                        <a:t>This can take place over many tens and hundreds of million years </a:t>
                      </a:r>
                    </a:p>
                    <a:p>
                      <a:endParaRPr lang="en-GB" dirty="0"/>
                    </a:p>
                    <a:p>
                      <a:r>
                        <a:rPr lang="en-GB" dirty="0"/>
                        <a:t>Includes - burial and compaction,</a:t>
                      </a:r>
                    </a:p>
                    <a:p>
                      <a:r>
                        <a:rPr lang="en-GB" dirty="0"/>
                        <a:t>geological carbon cycle and weathering</a:t>
                      </a:r>
                    </a:p>
                    <a:p>
                      <a:endParaRPr lang="en-GB" dirty="0"/>
                    </a:p>
                  </a:txBody>
                  <a:tcPr/>
                </a:tc>
                <a:extLst>
                  <a:ext uri="{0D108BD9-81ED-4DB2-BD59-A6C34878D82A}">
                    <a16:rowId xmlns:a16="http://schemas.microsoft.com/office/drawing/2014/main" val="3467092659"/>
                  </a:ext>
                </a:extLst>
              </a:tr>
            </a:tbl>
          </a:graphicData>
        </a:graphic>
      </p:graphicFrame>
    </p:spTree>
    <p:extLst>
      <p:ext uri="{BB962C8B-B14F-4D97-AF65-F5344CB8AC3E}">
        <p14:creationId xmlns:p14="http://schemas.microsoft.com/office/powerpoint/2010/main" val="597257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
            </a:r>
            <a:br>
              <a:rPr lang="en-GB" dirty="0"/>
            </a:br>
            <a:r>
              <a:rPr lang="en-GB" dirty="0"/>
              <a:t/>
            </a:r>
            <a:br>
              <a:rPr lang="en-GB" dirty="0"/>
            </a:br>
            <a:endParaRPr lang="en-GB" sz="2800" dirty="0"/>
          </a:p>
        </p:txBody>
      </p:sp>
      <p:sp>
        <p:nvSpPr>
          <p:cNvPr id="3" name="Content Placeholder 2"/>
          <p:cNvSpPr>
            <a:spLocks noGrp="1"/>
          </p:cNvSpPr>
          <p:nvPr>
            <p:ph idx="1"/>
          </p:nvPr>
        </p:nvSpPr>
        <p:spPr>
          <a:xfrm>
            <a:off x="838200" y="746904"/>
            <a:ext cx="10515600" cy="2718539"/>
          </a:xfrm>
        </p:spPr>
        <p:txBody>
          <a:bodyPr>
            <a:normAutofit fontScale="92500" lnSpcReduction="10000"/>
          </a:bodyPr>
          <a:lstStyle/>
          <a:p>
            <a:pPr marL="0" indent="0">
              <a:buNone/>
            </a:pPr>
            <a:r>
              <a:rPr lang="en-GB" dirty="0"/>
              <a:t>Make notes on the following using Oxford p27-28</a:t>
            </a:r>
          </a:p>
          <a:p>
            <a:pPr marL="0" indent="0">
              <a:buNone/>
            </a:pPr>
            <a:endParaRPr lang="en-GB" dirty="0"/>
          </a:p>
          <a:p>
            <a:pPr marL="514350" indent="-514350">
              <a:buAutoNum type="arabicParenR"/>
            </a:pPr>
            <a:r>
              <a:rPr lang="en-GB" dirty="0"/>
              <a:t>Photosynthesis </a:t>
            </a:r>
            <a:r>
              <a:rPr lang="pt-BR" b="1" dirty="0"/>
              <a:t>6CO2 + 6H2O + light energy = C6H12O6 (glucose) + 6O2</a:t>
            </a:r>
            <a:endParaRPr lang="en-GB" dirty="0"/>
          </a:p>
          <a:p>
            <a:pPr marL="514350" indent="-514350">
              <a:buAutoNum type="arabicParenR"/>
            </a:pPr>
            <a:r>
              <a:rPr lang="en-GB" dirty="0"/>
              <a:t>Respiration </a:t>
            </a:r>
            <a:r>
              <a:rPr lang="pt-BR" b="1" dirty="0"/>
              <a:t>C6H12O6+602 = 6CO2 + 6H2O + energy </a:t>
            </a:r>
            <a:endParaRPr lang="en-GB" dirty="0"/>
          </a:p>
          <a:p>
            <a:pPr marL="514350" indent="-514350">
              <a:buAutoNum type="arabicParenR"/>
            </a:pPr>
            <a:r>
              <a:rPr lang="en-GB" dirty="0"/>
              <a:t>Decomposition</a:t>
            </a:r>
          </a:p>
          <a:p>
            <a:pPr marL="514350" indent="-514350">
              <a:buAutoNum type="arabicParenR"/>
            </a:pPr>
            <a:r>
              <a:rPr lang="en-GB" dirty="0"/>
              <a:t>Biomass combustion</a:t>
            </a:r>
          </a:p>
        </p:txBody>
      </p:sp>
    </p:spTree>
    <p:extLst>
      <p:ext uri="{BB962C8B-B14F-4D97-AF65-F5344CB8AC3E}">
        <p14:creationId xmlns:p14="http://schemas.microsoft.com/office/powerpoint/2010/main" val="1439269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625E3-1A96-42EE-9FBA-0E217D0588C5}"/>
              </a:ext>
            </a:extLst>
          </p:cNvPr>
          <p:cNvSpPr>
            <a:spLocks noGrp="1"/>
          </p:cNvSpPr>
          <p:nvPr>
            <p:ph type="title"/>
          </p:nvPr>
        </p:nvSpPr>
        <p:spPr/>
        <p:txBody>
          <a:bodyPr/>
          <a:lstStyle/>
          <a:p>
            <a:r>
              <a:rPr lang="en-GB" dirty="0"/>
              <a:t>Carbon pump definition</a:t>
            </a:r>
          </a:p>
        </p:txBody>
      </p:sp>
      <p:sp>
        <p:nvSpPr>
          <p:cNvPr id="3" name="Content Placeholder 2">
            <a:extLst>
              <a:ext uri="{FF2B5EF4-FFF2-40B4-BE49-F238E27FC236}">
                <a16:creationId xmlns:a16="http://schemas.microsoft.com/office/drawing/2014/main" id="{0949A846-0433-4B0F-86F7-01A933E3646F}"/>
              </a:ext>
            </a:extLst>
          </p:cNvPr>
          <p:cNvSpPr>
            <a:spLocks noGrp="1"/>
          </p:cNvSpPr>
          <p:nvPr>
            <p:ph idx="1"/>
          </p:nvPr>
        </p:nvSpPr>
        <p:spPr/>
        <p:txBody>
          <a:bodyPr/>
          <a:lstStyle/>
          <a:p>
            <a:r>
              <a:rPr lang="en-GB" dirty="0"/>
              <a:t>A mechanism that drives carbon from one zone to another . It generates transfers of carbon from place to place and possibly from one carbon store to another.</a:t>
            </a:r>
          </a:p>
          <a:p>
            <a:r>
              <a:rPr lang="en-GB" dirty="0"/>
              <a:t>There are two pumps that you need to know about that are part of the fast carbon cycle.</a:t>
            </a:r>
          </a:p>
          <a:p>
            <a:pPr lvl="1"/>
            <a:r>
              <a:rPr lang="en-GB" dirty="0"/>
              <a:t>The ocean-atmosphere exchange</a:t>
            </a:r>
          </a:p>
          <a:p>
            <a:pPr lvl="1"/>
            <a:r>
              <a:rPr lang="en-GB" dirty="0"/>
              <a:t>The biological carbon pump </a:t>
            </a:r>
          </a:p>
          <a:p>
            <a:endParaRPr lang="en-GB" dirty="0"/>
          </a:p>
          <a:p>
            <a:endParaRPr lang="en-GB" dirty="0"/>
          </a:p>
        </p:txBody>
      </p:sp>
    </p:spTree>
    <p:extLst>
      <p:ext uri="{BB962C8B-B14F-4D97-AF65-F5344CB8AC3E}">
        <p14:creationId xmlns:p14="http://schemas.microsoft.com/office/powerpoint/2010/main" val="418492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FF2BF4-8D70-4E05-8663-CEEDAB390298}"/>
              </a:ext>
            </a:extLst>
          </p:cNvPr>
          <p:cNvSpPr txBox="1"/>
          <p:nvPr/>
        </p:nvSpPr>
        <p:spPr>
          <a:xfrm>
            <a:off x="2171564" y="33672"/>
            <a:ext cx="7848872" cy="1200329"/>
          </a:xfrm>
          <a:prstGeom prst="rect">
            <a:avLst/>
          </a:prstGeom>
          <a:noFill/>
        </p:spPr>
        <p:txBody>
          <a:bodyPr wrap="square" rtlCol="0">
            <a:spAutoFit/>
          </a:bodyPr>
          <a:lstStyle/>
          <a:p>
            <a:r>
              <a:rPr lang="en-GB" dirty="0"/>
              <a:t>Water is able to dissolve CO2. At the surface of the ocean there is always an exchange of CO2; some dissolves into the water and some is vented out into the air above. </a:t>
            </a:r>
            <a:r>
              <a:rPr lang="en-GB" b="1" u="sng" dirty="0"/>
              <a:t>This is known as the </a:t>
            </a:r>
            <a:r>
              <a:rPr lang="en-GB" b="1" u="sng" dirty="0">
                <a:solidFill>
                  <a:srgbClr val="FF0000"/>
                </a:solidFill>
              </a:rPr>
              <a:t>oceanic carbon pump</a:t>
            </a:r>
            <a:r>
              <a:rPr lang="en-GB" dirty="0">
                <a:solidFill>
                  <a:srgbClr val="FF0000"/>
                </a:solidFill>
              </a:rPr>
              <a:t>. </a:t>
            </a:r>
            <a:r>
              <a:rPr lang="en-GB" dirty="0"/>
              <a:t>Carbon is carried by the oceans on the </a:t>
            </a:r>
            <a:r>
              <a:rPr lang="en-GB" b="1" dirty="0">
                <a:solidFill>
                  <a:srgbClr val="FF0000"/>
                </a:solidFill>
              </a:rPr>
              <a:t>thermohaline circulation/cycle</a:t>
            </a:r>
            <a:r>
              <a:rPr lang="en-GB" dirty="0">
                <a:solidFill>
                  <a:srgbClr val="FF0000"/>
                </a:solidFill>
              </a:rPr>
              <a:t>.</a:t>
            </a:r>
          </a:p>
        </p:txBody>
      </p:sp>
      <p:sp>
        <p:nvSpPr>
          <p:cNvPr id="2" name="TextBox 1">
            <a:extLst>
              <a:ext uri="{FF2B5EF4-FFF2-40B4-BE49-F238E27FC236}">
                <a16:creationId xmlns:a16="http://schemas.microsoft.com/office/drawing/2014/main" id="{AF08DDC4-CD26-4B2D-90B7-4127A7F93523}"/>
              </a:ext>
            </a:extLst>
          </p:cNvPr>
          <p:cNvSpPr txBox="1"/>
          <p:nvPr/>
        </p:nvSpPr>
        <p:spPr>
          <a:xfrm>
            <a:off x="225287" y="198783"/>
            <a:ext cx="1694249" cy="1015663"/>
          </a:xfrm>
          <a:prstGeom prst="rect">
            <a:avLst/>
          </a:prstGeom>
          <a:noFill/>
          <a:ln>
            <a:solidFill>
              <a:schemeClr val="tx1"/>
            </a:solidFill>
          </a:ln>
        </p:spPr>
        <p:txBody>
          <a:bodyPr wrap="square" rtlCol="0">
            <a:spAutoFit/>
          </a:bodyPr>
          <a:lstStyle/>
          <a:p>
            <a:r>
              <a:rPr lang="en-GB" sz="2000" b="1" dirty="0">
                <a:solidFill>
                  <a:srgbClr val="FF0000"/>
                </a:solidFill>
              </a:rPr>
              <a:t>The ocean – atmosphere exchange</a:t>
            </a:r>
          </a:p>
        </p:txBody>
      </p:sp>
      <p:pic>
        <p:nvPicPr>
          <p:cNvPr id="8" name="Picture 2" descr="Image result for thermohaline circulation">
            <a:extLst>
              <a:ext uri="{FF2B5EF4-FFF2-40B4-BE49-F238E27FC236}">
                <a16:creationId xmlns:a16="http://schemas.microsoft.com/office/drawing/2014/main" id="{D66821EC-7A39-46E0-9639-351441768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76" y="1680131"/>
            <a:ext cx="6740269" cy="380627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FCCA25-370F-4ABD-A9EC-D9CE28F75FE2}"/>
              </a:ext>
            </a:extLst>
          </p:cNvPr>
          <p:cNvSpPr/>
          <p:nvPr/>
        </p:nvSpPr>
        <p:spPr>
          <a:xfrm>
            <a:off x="46063" y="5388353"/>
            <a:ext cx="4672013" cy="2031325"/>
          </a:xfrm>
          <a:prstGeom prst="rect">
            <a:avLst/>
          </a:prstGeom>
        </p:spPr>
        <p:txBody>
          <a:bodyPr wrap="square">
            <a:spAutoFit/>
          </a:bodyPr>
          <a:lstStyle/>
          <a:p>
            <a:r>
              <a:rPr lang="en-GB" dirty="0">
                <a:solidFill>
                  <a:srgbClr val="002060"/>
                </a:solidFill>
              </a:rPr>
              <a:t>Watch the clip about ocean currents from the DVD ‘Power of the Planet – Ocean’ (</a:t>
            </a:r>
            <a:r>
              <a:rPr lang="en-GB" dirty="0" err="1">
                <a:solidFill>
                  <a:srgbClr val="002060"/>
                </a:solidFill>
              </a:rPr>
              <a:t>estream</a:t>
            </a:r>
            <a:r>
              <a:rPr lang="en-GB" dirty="0">
                <a:solidFill>
                  <a:srgbClr val="002060"/>
                </a:solidFill>
              </a:rPr>
              <a:t> 3495) 33 – 40 minutes </a:t>
            </a:r>
            <a:r>
              <a:rPr lang="en-GB" dirty="0">
                <a:solidFill>
                  <a:srgbClr val="002060"/>
                </a:solidFill>
                <a:hlinkClick r:id="rId3"/>
              </a:rPr>
              <a:t>https://</a:t>
            </a:r>
            <a:r>
              <a:rPr lang="en-GB" dirty="0" smtClean="0">
                <a:solidFill>
                  <a:srgbClr val="002060"/>
                </a:solidFill>
                <a:hlinkClick r:id="rId3"/>
              </a:rPr>
              <a:t>estream.godalming.ac.uk/Default.aspx?search=3495&amp;page=1&amp;fp=0</a:t>
            </a:r>
            <a:endParaRPr lang="en-GB" dirty="0" smtClean="0">
              <a:solidFill>
                <a:srgbClr val="002060"/>
              </a:solidFill>
            </a:endParaRPr>
          </a:p>
          <a:p>
            <a:endParaRPr lang="en-GB" dirty="0">
              <a:solidFill>
                <a:srgbClr val="002060"/>
              </a:solidFill>
            </a:endParaRPr>
          </a:p>
          <a:p>
            <a:endParaRPr lang="en-GB" dirty="0"/>
          </a:p>
        </p:txBody>
      </p:sp>
      <p:sp>
        <p:nvSpPr>
          <p:cNvPr id="6" name="TextBox 5">
            <a:extLst>
              <a:ext uri="{FF2B5EF4-FFF2-40B4-BE49-F238E27FC236}">
                <a16:creationId xmlns:a16="http://schemas.microsoft.com/office/drawing/2014/main" id="{E14A2BB8-62DD-421B-8D0E-E3B6BF3FAE83}"/>
              </a:ext>
            </a:extLst>
          </p:cNvPr>
          <p:cNvSpPr txBox="1"/>
          <p:nvPr/>
        </p:nvSpPr>
        <p:spPr>
          <a:xfrm>
            <a:off x="7072313" y="1057275"/>
            <a:ext cx="4672012" cy="4524315"/>
          </a:xfrm>
          <a:prstGeom prst="rect">
            <a:avLst/>
          </a:prstGeom>
          <a:noFill/>
        </p:spPr>
        <p:txBody>
          <a:bodyPr wrap="square" rtlCol="0">
            <a:spAutoFit/>
          </a:bodyPr>
          <a:lstStyle/>
          <a:p>
            <a:pPr marL="342900" indent="-342900">
              <a:buAutoNum type="arabicParenR"/>
            </a:pPr>
            <a:r>
              <a:rPr lang="en-GB" dirty="0"/>
              <a:t>There is a negative correlation between the temperature of the water and the amount of CO2 that can be dissolved. </a:t>
            </a:r>
          </a:p>
          <a:p>
            <a:pPr marL="342900" indent="-342900">
              <a:buAutoNum type="arabicParenR"/>
            </a:pPr>
            <a:r>
              <a:rPr lang="en-GB" dirty="0"/>
              <a:t>Warm water in oceanic surface currents is carried from the warm tropics to the cold polar regions. Here the water is cooled, making it dense enough to sink below the surface layer (downwelling), sometimes all the way to the ocean bed (vertical mixing). </a:t>
            </a:r>
          </a:p>
          <a:p>
            <a:pPr marL="342900" indent="-342900">
              <a:buAutoNum type="arabicParenR"/>
            </a:pPr>
            <a:r>
              <a:rPr lang="en-GB" dirty="0"/>
              <a:t>When cold water returns to the surface (upwelling) and warms up again, it loses carbon dioxide to the atmosphere.</a:t>
            </a:r>
          </a:p>
          <a:p>
            <a:pPr marL="342900" indent="-342900">
              <a:buAutoNum type="arabicParenR"/>
            </a:pPr>
            <a:r>
              <a:rPr lang="en-GB" dirty="0"/>
              <a:t>This enormous carbon pump gives the ocean a lot more carbon than it would have if the surface water was not being constantly replenished.</a:t>
            </a:r>
          </a:p>
        </p:txBody>
      </p:sp>
      <p:sp>
        <p:nvSpPr>
          <p:cNvPr id="10" name="TextBox 9">
            <a:extLst>
              <a:ext uri="{FF2B5EF4-FFF2-40B4-BE49-F238E27FC236}">
                <a16:creationId xmlns:a16="http://schemas.microsoft.com/office/drawing/2014/main" id="{4814214D-4357-4D59-BAC3-39932845FD33}"/>
              </a:ext>
            </a:extLst>
          </p:cNvPr>
          <p:cNvSpPr txBox="1"/>
          <p:nvPr/>
        </p:nvSpPr>
        <p:spPr>
          <a:xfrm>
            <a:off x="5119688" y="5581590"/>
            <a:ext cx="7072312" cy="1323439"/>
          </a:xfrm>
          <a:prstGeom prst="rect">
            <a:avLst/>
          </a:prstGeom>
          <a:noFill/>
        </p:spPr>
        <p:txBody>
          <a:bodyPr wrap="square" rtlCol="0">
            <a:spAutoFit/>
          </a:bodyPr>
          <a:lstStyle/>
          <a:p>
            <a:r>
              <a:rPr lang="en-GB" sz="2000" b="1" dirty="0">
                <a:solidFill>
                  <a:schemeClr val="tx2"/>
                </a:solidFill>
              </a:rPr>
              <a:t>There is evidence that the thermohaline cycle is weakening. </a:t>
            </a:r>
            <a:r>
              <a:rPr lang="en-GB" sz="2000" b="1" dirty="0">
                <a:solidFill>
                  <a:srgbClr val="FF0000"/>
                </a:solidFill>
              </a:rPr>
              <a:t>What effect might this have on carbon storage in the oceans?</a:t>
            </a:r>
          </a:p>
          <a:p>
            <a:r>
              <a:rPr lang="en-GB" sz="2000" b="1" dirty="0">
                <a:solidFill>
                  <a:srgbClr val="FF0000"/>
                </a:solidFill>
              </a:rPr>
              <a:t>What impact might global warming have on oceanic carbon stores?</a:t>
            </a:r>
          </a:p>
        </p:txBody>
      </p:sp>
    </p:spTree>
    <p:extLst>
      <p:ext uri="{BB962C8B-B14F-4D97-AF65-F5344CB8AC3E}">
        <p14:creationId xmlns:p14="http://schemas.microsoft.com/office/powerpoint/2010/main" val="179630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ological carbon pump">
            <a:extLst>
              <a:ext uri="{FF2B5EF4-FFF2-40B4-BE49-F238E27FC236}">
                <a16:creationId xmlns:a16="http://schemas.microsoft.com/office/drawing/2014/main" id="{160E46CD-151E-44E7-9796-4E9F983A9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650" y="1120167"/>
            <a:ext cx="5560324" cy="40395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591AFB-5A6B-4DD4-9709-806102F42908}"/>
              </a:ext>
            </a:extLst>
          </p:cNvPr>
          <p:cNvSpPr txBox="1"/>
          <p:nvPr/>
        </p:nvSpPr>
        <p:spPr>
          <a:xfrm>
            <a:off x="7418648" y="552726"/>
            <a:ext cx="4428795" cy="6186309"/>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GB" dirty="0"/>
              <a:t>Living things in the ocean move carbon from the atmosphere into surface waters then down into the deeper ocean and then eventually into rocks</a:t>
            </a:r>
          </a:p>
          <a:p>
            <a:pPr marL="285750" indent="-285750">
              <a:buFont typeface="Arial" panose="020B0604020202020204" pitchFamily="34" charset="0"/>
              <a:buChar char="•"/>
            </a:pPr>
            <a:r>
              <a:rPr lang="en-GB" dirty="0"/>
              <a:t>This action of organisms moving carbon in one direction is often called a </a:t>
            </a:r>
            <a:r>
              <a:rPr lang="en-GB" dirty="0">
                <a:solidFill>
                  <a:srgbClr val="FF0000"/>
                </a:solidFill>
              </a:rPr>
              <a:t>biological pump</a:t>
            </a:r>
          </a:p>
          <a:p>
            <a:pPr marL="285750" indent="-285750">
              <a:buFont typeface="Arial" panose="020B0604020202020204" pitchFamily="34" charset="0"/>
              <a:buChar char="•"/>
            </a:pPr>
            <a:r>
              <a:rPr lang="en-GB" dirty="0"/>
              <a:t>Carbon gets incorporated into marine organisms as organic matter or structural calcium carbonate</a:t>
            </a:r>
          </a:p>
          <a:p>
            <a:pPr marL="285750" indent="-285750">
              <a:buFont typeface="Arial" panose="020B0604020202020204" pitchFamily="34" charset="0"/>
              <a:buChar char="•"/>
            </a:pPr>
            <a:r>
              <a:rPr lang="en-GB" dirty="0"/>
              <a:t>When organisms die, their dead cells, shells and other parts sink to the deep water. Some material sinks right to the bottom, where it forms layers of carbon-rich sediments.</a:t>
            </a:r>
          </a:p>
          <a:p>
            <a:pPr marL="285750" indent="-285750">
              <a:buFont typeface="Arial" panose="020B0604020202020204" pitchFamily="34" charset="0"/>
              <a:buChar char="•"/>
            </a:pPr>
            <a:r>
              <a:rPr lang="en-GB" dirty="0"/>
              <a:t>Over millions of years, chemical and physical processes may turn these sediments into rocks. This part of the carbon cycle can lock up carbon for millions of years. (This part of the biological carbon pump is part of the slow carbon cycle)</a:t>
            </a:r>
          </a:p>
        </p:txBody>
      </p:sp>
      <p:sp>
        <p:nvSpPr>
          <p:cNvPr id="7" name="TextBox 6">
            <a:extLst>
              <a:ext uri="{FF2B5EF4-FFF2-40B4-BE49-F238E27FC236}">
                <a16:creationId xmlns:a16="http://schemas.microsoft.com/office/drawing/2014/main" id="{4F799E05-FC7C-4DC6-BE1C-EEDC52B01164}"/>
              </a:ext>
            </a:extLst>
          </p:cNvPr>
          <p:cNvSpPr txBox="1"/>
          <p:nvPr/>
        </p:nvSpPr>
        <p:spPr>
          <a:xfrm>
            <a:off x="1775520" y="5373217"/>
            <a:ext cx="5256584" cy="1200329"/>
          </a:xfrm>
          <a:prstGeom prst="rect">
            <a:avLst/>
          </a:prstGeom>
          <a:noFill/>
        </p:spPr>
        <p:txBody>
          <a:bodyPr wrap="square" rtlCol="0">
            <a:spAutoFit/>
          </a:bodyPr>
          <a:lstStyle/>
          <a:p>
            <a:r>
              <a:rPr lang="en-GB" dirty="0"/>
              <a:t>Phytoplankton require nutrients in vast quantities and rely on the existing ocean temperatures and currents to maintain this supply. This is done through the </a:t>
            </a:r>
            <a:r>
              <a:rPr lang="en-GB" b="1" dirty="0">
                <a:solidFill>
                  <a:srgbClr val="FF0000"/>
                </a:solidFill>
              </a:rPr>
              <a:t>thermohaline circulation</a:t>
            </a:r>
            <a:endParaRPr lang="en-GB" dirty="0"/>
          </a:p>
        </p:txBody>
      </p:sp>
      <p:sp>
        <p:nvSpPr>
          <p:cNvPr id="2" name="TextBox 1">
            <a:extLst>
              <a:ext uri="{FF2B5EF4-FFF2-40B4-BE49-F238E27FC236}">
                <a16:creationId xmlns:a16="http://schemas.microsoft.com/office/drawing/2014/main" id="{AF08DDC4-CD26-4B2D-90B7-4127A7F93523}"/>
              </a:ext>
            </a:extLst>
          </p:cNvPr>
          <p:cNvSpPr txBox="1"/>
          <p:nvPr/>
        </p:nvSpPr>
        <p:spPr>
          <a:xfrm>
            <a:off x="225287" y="198783"/>
            <a:ext cx="1694249" cy="707886"/>
          </a:xfrm>
          <a:prstGeom prst="rect">
            <a:avLst/>
          </a:prstGeom>
          <a:noFill/>
          <a:ln>
            <a:solidFill>
              <a:schemeClr val="tx1"/>
            </a:solidFill>
          </a:ln>
        </p:spPr>
        <p:txBody>
          <a:bodyPr wrap="square" rtlCol="0">
            <a:spAutoFit/>
          </a:bodyPr>
          <a:lstStyle/>
          <a:p>
            <a:r>
              <a:rPr lang="en-GB" sz="2000" b="1" dirty="0">
                <a:solidFill>
                  <a:srgbClr val="FF0000"/>
                </a:solidFill>
              </a:rPr>
              <a:t>The biological carbon pump</a:t>
            </a:r>
          </a:p>
        </p:txBody>
      </p:sp>
    </p:spTree>
    <p:extLst>
      <p:ext uri="{BB962C8B-B14F-4D97-AF65-F5344CB8AC3E}">
        <p14:creationId xmlns:p14="http://schemas.microsoft.com/office/powerpoint/2010/main" val="2317424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Burial and compaction (Slow carbon cycle)</a:t>
            </a:r>
          </a:p>
        </p:txBody>
      </p:sp>
      <p:sp>
        <p:nvSpPr>
          <p:cNvPr id="3" name="Content Placeholder 2"/>
          <p:cNvSpPr>
            <a:spLocks noGrp="1"/>
          </p:cNvSpPr>
          <p:nvPr>
            <p:ph idx="1"/>
          </p:nvPr>
        </p:nvSpPr>
        <p:spPr/>
        <p:txBody>
          <a:bodyPr/>
          <a:lstStyle/>
          <a:p>
            <a:r>
              <a:rPr lang="en-GB" dirty="0"/>
              <a:t>This is where organic matter is buried by sediments and becomes compacted. Over millions of years, these organic sediments containing carbon may form </a:t>
            </a:r>
            <a:r>
              <a:rPr lang="en-GB" u="sng" dirty="0"/>
              <a:t>hydrocarbons</a:t>
            </a:r>
            <a:r>
              <a:rPr lang="en-GB" dirty="0"/>
              <a:t> such as coals and oil.</a:t>
            </a:r>
          </a:p>
          <a:p>
            <a:r>
              <a:rPr lang="en-GB" dirty="0"/>
              <a:t>Coral and shelled organisms take up carbon dioxide from the water and convert it to calcium carbonate, used to build their shells. When they die, the shells accumulate on the seabed. Some of the carbonates dissolve, releasing carbon dioxide. The rest become compacted to form limestone, storing carbon for millions of years.</a:t>
            </a:r>
          </a:p>
        </p:txBody>
      </p:sp>
    </p:spTree>
    <p:extLst>
      <p:ext uri="{BB962C8B-B14F-4D97-AF65-F5344CB8AC3E}">
        <p14:creationId xmlns:p14="http://schemas.microsoft.com/office/powerpoint/2010/main" val="217240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TotalTime>
  <Words>1501</Words>
  <Application>Microsoft Office PowerPoint</Application>
  <PresentationFormat>Widescreen</PresentationFormat>
  <Paragraphs>101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Powerpoint 2 3.1.1.3 Carbon Cycle </vt:lpstr>
      <vt:lpstr>Movement of carbon</vt:lpstr>
      <vt:lpstr>The factors driving change in the carbon cycle are:-</vt:lpstr>
      <vt:lpstr>The fast and slow carbon cycles</vt:lpstr>
      <vt:lpstr>    </vt:lpstr>
      <vt:lpstr>Carbon pump definition</vt:lpstr>
      <vt:lpstr>PowerPoint Presentation</vt:lpstr>
      <vt:lpstr>PowerPoint Presentation</vt:lpstr>
      <vt:lpstr>Burial and compaction (Slow carbon cycle)</vt:lpstr>
      <vt:lpstr>PowerPoint Presentation</vt:lpstr>
      <vt:lpstr>PowerPoint Presentation</vt:lpstr>
      <vt:lpstr>Carbon sequestration</vt:lpstr>
      <vt:lpstr>PowerPoint Presentation</vt:lpstr>
      <vt:lpstr>The carbon budget – the balance of exchanges between the four major stores of carbon</vt:lpstr>
      <vt:lpstr>The transfer between the carbon stores can occur at a range of scales</vt:lpstr>
      <vt:lpstr>PowerPoint Presentation</vt:lpstr>
      <vt:lpstr>Seres – a transfer of carbon (seral scale)</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2 3.1.1.3 Carbon Cycle</dc:title>
  <dc:creator>Alison Martin</dc:creator>
  <cp:lastModifiedBy>Alison Martin</cp:lastModifiedBy>
  <cp:revision>43</cp:revision>
  <dcterms:created xsi:type="dcterms:W3CDTF">2018-07-04T14:48:23Z</dcterms:created>
  <dcterms:modified xsi:type="dcterms:W3CDTF">2022-02-11T13:27:30Z</dcterms:modified>
</cp:coreProperties>
</file>