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98" r:id="rId2"/>
    <p:sldId id="258" r:id="rId3"/>
    <p:sldId id="257" r:id="rId4"/>
    <p:sldId id="305" r:id="rId5"/>
    <p:sldId id="259" r:id="rId6"/>
    <p:sldId id="261" r:id="rId7"/>
    <p:sldId id="260" r:id="rId8"/>
    <p:sldId id="300" r:id="rId9"/>
    <p:sldId id="301" r:id="rId10"/>
    <p:sldId id="302" r:id="rId11"/>
    <p:sldId id="303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BED03-93F8-4EF3-930E-50D0CE34F95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EC71FAC-25A5-407F-9E43-B0DA107EEC46}">
      <dgm:prSet phldrT="[Text]" custT="1"/>
      <dgm:spPr/>
      <dgm:t>
        <a:bodyPr/>
        <a:lstStyle/>
        <a:p>
          <a:r>
            <a:rPr lang="en-GB" sz="3000" dirty="0"/>
            <a:t>Rank (&amp; justify selection) the following carbon stores in terms of their current rate of change where 1 is fastest and 4 is slowest rate of change</a:t>
          </a:r>
        </a:p>
      </dgm:t>
    </dgm:pt>
    <dgm:pt modelId="{C4E96804-B87C-430A-A106-9FD71414759C}" type="parTrans" cxnId="{D4429715-3572-4207-B6C7-6586D846DFDC}">
      <dgm:prSet/>
      <dgm:spPr/>
      <dgm:t>
        <a:bodyPr/>
        <a:lstStyle/>
        <a:p>
          <a:endParaRPr lang="en-GB"/>
        </a:p>
      </dgm:t>
    </dgm:pt>
    <dgm:pt modelId="{C47E1A21-297A-4367-A299-912D0AFD5532}" type="sibTrans" cxnId="{D4429715-3572-4207-B6C7-6586D846DFDC}">
      <dgm:prSet/>
      <dgm:spPr/>
      <dgm:t>
        <a:bodyPr/>
        <a:lstStyle/>
        <a:p>
          <a:endParaRPr lang="en-GB"/>
        </a:p>
      </dgm:t>
    </dgm:pt>
    <dgm:pt modelId="{AFF07794-1C05-4AE9-869D-959B21651FEE}">
      <dgm:prSet phldrT="[Text]" custT="1"/>
      <dgm:spPr/>
      <dgm:t>
        <a:bodyPr/>
        <a:lstStyle/>
        <a:p>
          <a:r>
            <a:rPr lang="en-GB" sz="3000" dirty="0"/>
            <a:t>Cryosphere</a:t>
          </a:r>
        </a:p>
      </dgm:t>
    </dgm:pt>
    <dgm:pt modelId="{8B5E5D3E-9505-4A8D-95EA-B3EDEEE99E74}" type="parTrans" cxnId="{2DAC1C8F-7A03-48E0-A514-0A21AA3A251D}">
      <dgm:prSet/>
      <dgm:spPr/>
      <dgm:t>
        <a:bodyPr/>
        <a:lstStyle/>
        <a:p>
          <a:endParaRPr lang="en-GB"/>
        </a:p>
      </dgm:t>
    </dgm:pt>
    <dgm:pt modelId="{ABEDD71F-E5E9-4AB4-8E5B-436656E8F372}" type="sibTrans" cxnId="{2DAC1C8F-7A03-48E0-A514-0A21AA3A251D}">
      <dgm:prSet/>
      <dgm:spPr/>
      <dgm:t>
        <a:bodyPr/>
        <a:lstStyle/>
        <a:p>
          <a:endParaRPr lang="en-GB"/>
        </a:p>
      </dgm:t>
    </dgm:pt>
    <dgm:pt modelId="{EDAAD0E5-6A80-4A37-80C8-E83EC28BA842}">
      <dgm:prSet phldrT="[Text]" custT="1"/>
      <dgm:spPr/>
      <dgm:t>
        <a:bodyPr/>
        <a:lstStyle/>
        <a:p>
          <a:r>
            <a:rPr lang="en-GB" sz="3000" dirty="0"/>
            <a:t>Hydrosphere</a:t>
          </a:r>
        </a:p>
      </dgm:t>
    </dgm:pt>
    <dgm:pt modelId="{06ADDBBC-9A78-4076-A1B1-7E0F01F28D6A}" type="parTrans" cxnId="{9AC99036-7FB6-45BC-A400-6A8B1E22E88A}">
      <dgm:prSet/>
      <dgm:spPr/>
      <dgm:t>
        <a:bodyPr/>
        <a:lstStyle/>
        <a:p>
          <a:endParaRPr lang="en-GB"/>
        </a:p>
      </dgm:t>
    </dgm:pt>
    <dgm:pt modelId="{7E213FC4-C6E5-452E-ADEC-425A1F7FEF4E}" type="sibTrans" cxnId="{9AC99036-7FB6-45BC-A400-6A8B1E22E88A}">
      <dgm:prSet/>
      <dgm:spPr/>
      <dgm:t>
        <a:bodyPr/>
        <a:lstStyle/>
        <a:p>
          <a:endParaRPr lang="en-GB"/>
        </a:p>
      </dgm:t>
    </dgm:pt>
    <dgm:pt modelId="{A59C6EE5-ED40-486D-941F-ED4B3965F0BD}">
      <dgm:prSet phldrT="[Text]" custT="1"/>
      <dgm:spPr/>
      <dgm:t>
        <a:bodyPr/>
        <a:lstStyle/>
        <a:p>
          <a:r>
            <a:rPr lang="en-GB" sz="3000" dirty="0"/>
            <a:t>Atmosphere</a:t>
          </a:r>
        </a:p>
      </dgm:t>
    </dgm:pt>
    <dgm:pt modelId="{701DA4FA-5EF8-4382-A6BC-E3E563B3416B}" type="parTrans" cxnId="{4184F8F7-E837-4CCB-9354-6F099CFFB162}">
      <dgm:prSet/>
      <dgm:spPr/>
      <dgm:t>
        <a:bodyPr/>
        <a:lstStyle/>
        <a:p>
          <a:endParaRPr lang="en-GB"/>
        </a:p>
      </dgm:t>
    </dgm:pt>
    <dgm:pt modelId="{B8A8E229-6DCE-4B94-B941-106F93A814CD}" type="sibTrans" cxnId="{4184F8F7-E837-4CCB-9354-6F099CFFB162}">
      <dgm:prSet/>
      <dgm:spPr/>
      <dgm:t>
        <a:bodyPr/>
        <a:lstStyle/>
        <a:p>
          <a:endParaRPr lang="en-GB"/>
        </a:p>
      </dgm:t>
    </dgm:pt>
    <dgm:pt modelId="{8D1D395B-6CC9-4463-9CA9-C0B3EC83CA46}">
      <dgm:prSet phldrT="[Text]" custT="1"/>
      <dgm:spPr/>
      <dgm:t>
        <a:bodyPr/>
        <a:lstStyle/>
        <a:p>
          <a:r>
            <a:rPr lang="en-GB" sz="3000" dirty="0"/>
            <a:t>Biosphere</a:t>
          </a:r>
        </a:p>
      </dgm:t>
    </dgm:pt>
    <dgm:pt modelId="{D03CDE3C-EA3C-4451-AD66-CC330E8621A4}" type="parTrans" cxnId="{DC2132E3-9D3A-4D4D-A254-2B5BBFF93B56}">
      <dgm:prSet/>
      <dgm:spPr/>
      <dgm:t>
        <a:bodyPr/>
        <a:lstStyle/>
        <a:p>
          <a:endParaRPr lang="en-GB"/>
        </a:p>
      </dgm:t>
    </dgm:pt>
    <dgm:pt modelId="{B84BE74D-EEFC-4EDA-992F-88BAFA92A54C}" type="sibTrans" cxnId="{DC2132E3-9D3A-4D4D-A254-2B5BBFF93B56}">
      <dgm:prSet/>
      <dgm:spPr/>
      <dgm:t>
        <a:bodyPr/>
        <a:lstStyle/>
        <a:p>
          <a:endParaRPr lang="en-GB"/>
        </a:p>
      </dgm:t>
    </dgm:pt>
    <dgm:pt modelId="{66CA6E86-9D49-4AC7-9F54-368678FCE8E1}" type="pres">
      <dgm:prSet presAssocID="{DEFBED03-93F8-4EF3-930E-50D0CE34F956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910E4D2-E992-4AD9-8A88-092497DDFB4B}" type="pres">
      <dgm:prSet presAssocID="{DEFBED03-93F8-4EF3-930E-50D0CE34F956}" presName="matrix" presStyleCnt="0"/>
      <dgm:spPr/>
    </dgm:pt>
    <dgm:pt modelId="{5723E6E5-8582-4B62-87D2-24A3B9C36EFF}" type="pres">
      <dgm:prSet presAssocID="{DEFBED03-93F8-4EF3-930E-50D0CE34F956}" presName="tile1" presStyleLbl="node1" presStyleIdx="0" presStyleCnt="4" custLinFactNeighborX="-240" custLinFactNeighborY="-491"/>
      <dgm:spPr/>
    </dgm:pt>
    <dgm:pt modelId="{DC2C9498-2B1C-4B1C-922C-2FD401E05CFD}" type="pres">
      <dgm:prSet presAssocID="{DEFBED03-93F8-4EF3-930E-50D0CE34F95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4A03EE0-41E0-42F9-B786-D3022382E4E0}" type="pres">
      <dgm:prSet presAssocID="{DEFBED03-93F8-4EF3-930E-50D0CE34F956}" presName="tile2" presStyleLbl="node1" presStyleIdx="1" presStyleCnt="4"/>
      <dgm:spPr/>
    </dgm:pt>
    <dgm:pt modelId="{E2D23C33-6003-4DB1-9BEA-92D6ABCF3FDE}" type="pres">
      <dgm:prSet presAssocID="{DEFBED03-93F8-4EF3-930E-50D0CE34F95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71302C7-6270-49AE-B2FC-8F8A74A64DC8}" type="pres">
      <dgm:prSet presAssocID="{DEFBED03-93F8-4EF3-930E-50D0CE34F956}" presName="tile3" presStyleLbl="node1" presStyleIdx="2" presStyleCnt="4"/>
      <dgm:spPr/>
    </dgm:pt>
    <dgm:pt modelId="{B1238C2F-F49F-4787-8EDE-75D254B4F024}" type="pres">
      <dgm:prSet presAssocID="{DEFBED03-93F8-4EF3-930E-50D0CE34F95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4141E09-C7A8-47AD-9EA1-448140AE5A5B}" type="pres">
      <dgm:prSet presAssocID="{DEFBED03-93F8-4EF3-930E-50D0CE34F956}" presName="tile4" presStyleLbl="node1" presStyleIdx="3" presStyleCnt="4"/>
      <dgm:spPr/>
    </dgm:pt>
    <dgm:pt modelId="{88463BCD-E72D-44A6-83B1-5D7C889C98AD}" type="pres">
      <dgm:prSet presAssocID="{DEFBED03-93F8-4EF3-930E-50D0CE34F95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4B6013B-26F5-4D22-8560-4822F0F7FE17}" type="pres">
      <dgm:prSet presAssocID="{DEFBED03-93F8-4EF3-930E-50D0CE34F956}" presName="centerTile" presStyleLbl="fgShp" presStyleIdx="0" presStyleCnt="1" custScaleX="169923" custScaleY="162302">
        <dgm:presLayoutVars>
          <dgm:chMax val="0"/>
          <dgm:chPref val="0"/>
        </dgm:presLayoutVars>
      </dgm:prSet>
      <dgm:spPr/>
    </dgm:pt>
  </dgm:ptLst>
  <dgm:cxnLst>
    <dgm:cxn modelId="{D4429715-3572-4207-B6C7-6586D846DFDC}" srcId="{DEFBED03-93F8-4EF3-930E-50D0CE34F956}" destId="{3EC71FAC-25A5-407F-9E43-B0DA107EEC46}" srcOrd="0" destOrd="0" parTransId="{C4E96804-B87C-430A-A106-9FD71414759C}" sibTransId="{C47E1A21-297A-4367-A299-912D0AFD5532}"/>
    <dgm:cxn modelId="{5F9C9F30-FA8C-4FE6-9F4A-A0B40050277F}" type="presOf" srcId="{EDAAD0E5-6A80-4A37-80C8-E83EC28BA842}" destId="{F4A03EE0-41E0-42F9-B786-D3022382E4E0}" srcOrd="0" destOrd="0" presId="urn:microsoft.com/office/officeart/2005/8/layout/matrix1"/>
    <dgm:cxn modelId="{9AC99036-7FB6-45BC-A400-6A8B1E22E88A}" srcId="{3EC71FAC-25A5-407F-9E43-B0DA107EEC46}" destId="{EDAAD0E5-6A80-4A37-80C8-E83EC28BA842}" srcOrd="1" destOrd="0" parTransId="{06ADDBBC-9A78-4076-A1B1-7E0F01F28D6A}" sibTransId="{7E213FC4-C6E5-452E-ADEC-425A1F7FEF4E}"/>
    <dgm:cxn modelId="{112F2568-913A-47EF-A3BF-CD213E0C7930}" type="presOf" srcId="{A59C6EE5-ED40-486D-941F-ED4B3965F0BD}" destId="{371302C7-6270-49AE-B2FC-8F8A74A64DC8}" srcOrd="0" destOrd="0" presId="urn:microsoft.com/office/officeart/2005/8/layout/matrix1"/>
    <dgm:cxn modelId="{4E55EC69-86CB-4226-A8EC-AAA669A3A6FE}" type="presOf" srcId="{AFF07794-1C05-4AE9-869D-959B21651FEE}" destId="{DC2C9498-2B1C-4B1C-922C-2FD401E05CFD}" srcOrd="1" destOrd="0" presId="urn:microsoft.com/office/officeart/2005/8/layout/matrix1"/>
    <dgm:cxn modelId="{7B54B670-7C09-4B76-9DCD-E6E8AB477C05}" type="presOf" srcId="{DEFBED03-93F8-4EF3-930E-50D0CE34F956}" destId="{66CA6E86-9D49-4AC7-9F54-368678FCE8E1}" srcOrd="0" destOrd="0" presId="urn:microsoft.com/office/officeart/2005/8/layout/matrix1"/>
    <dgm:cxn modelId="{DDE99F56-3737-4B03-B880-E2512F63482F}" type="presOf" srcId="{8D1D395B-6CC9-4463-9CA9-C0B3EC83CA46}" destId="{24141E09-C7A8-47AD-9EA1-448140AE5A5B}" srcOrd="0" destOrd="0" presId="urn:microsoft.com/office/officeart/2005/8/layout/matrix1"/>
    <dgm:cxn modelId="{B0D20581-773A-4CCF-BC35-09988E20BD62}" type="presOf" srcId="{A59C6EE5-ED40-486D-941F-ED4B3965F0BD}" destId="{B1238C2F-F49F-4787-8EDE-75D254B4F024}" srcOrd="1" destOrd="0" presId="urn:microsoft.com/office/officeart/2005/8/layout/matrix1"/>
    <dgm:cxn modelId="{2DAC1C8F-7A03-48E0-A514-0A21AA3A251D}" srcId="{3EC71FAC-25A5-407F-9E43-B0DA107EEC46}" destId="{AFF07794-1C05-4AE9-869D-959B21651FEE}" srcOrd="0" destOrd="0" parTransId="{8B5E5D3E-9505-4A8D-95EA-B3EDEEE99E74}" sibTransId="{ABEDD71F-E5E9-4AB4-8E5B-436656E8F372}"/>
    <dgm:cxn modelId="{9E90E09E-D54D-4276-B393-54D257B683BF}" type="presOf" srcId="{AFF07794-1C05-4AE9-869D-959B21651FEE}" destId="{5723E6E5-8582-4B62-87D2-24A3B9C36EFF}" srcOrd="0" destOrd="0" presId="urn:microsoft.com/office/officeart/2005/8/layout/matrix1"/>
    <dgm:cxn modelId="{187CA2A3-C83A-4D3A-A988-B6BCCDCEF941}" type="presOf" srcId="{EDAAD0E5-6A80-4A37-80C8-E83EC28BA842}" destId="{E2D23C33-6003-4DB1-9BEA-92D6ABCF3FDE}" srcOrd="1" destOrd="0" presId="urn:microsoft.com/office/officeart/2005/8/layout/matrix1"/>
    <dgm:cxn modelId="{45C32FAE-4307-4D09-9011-F50C9C1F5894}" type="presOf" srcId="{3EC71FAC-25A5-407F-9E43-B0DA107EEC46}" destId="{B4B6013B-26F5-4D22-8560-4822F0F7FE17}" srcOrd="0" destOrd="0" presId="urn:microsoft.com/office/officeart/2005/8/layout/matrix1"/>
    <dgm:cxn modelId="{DC2132E3-9D3A-4D4D-A254-2B5BBFF93B56}" srcId="{3EC71FAC-25A5-407F-9E43-B0DA107EEC46}" destId="{8D1D395B-6CC9-4463-9CA9-C0B3EC83CA46}" srcOrd="3" destOrd="0" parTransId="{D03CDE3C-EA3C-4451-AD66-CC330E8621A4}" sibTransId="{B84BE74D-EEFC-4EDA-992F-88BAFA92A54C}"/>
    <dgm:cxn modelId="{4184F8F7-E837-4CCB-9354-6F099CFFB162}" srcId="{3EC71FAC-25A5-407F-9E43-B0DA107EEC46}" destId="{A59C6EE5-ED40-486D-941F-ED4B3965F0BD}" srcOrd="2" destOrd="0" parTransId="{701DA4FA-5EF8-4382-A6BC-E3E563B3416B}" sibTransId="{B8A8E229-6DCE-4B94-B941-106F93A814CD}"/>
    <dgm:cxn modelId="{74F36BF9-FB86-4148-8D75-75D1CE12ED18}" type="presOf" srcId="{8D1D395B-6CC9-4463-9CA9-C0B3EC83CA46}" destId="{88463BCD-E72D-44A6-83B1-5D7C889C98AD}" srcOrd="1" destOrd="0" presId="urn:microsoft.com/office/officeart/2005/8/layout/matrix1"/>
    <dgm:cxn modelId="{FE2579AC-296F-4E67-AB6A-63AC43308434}" type="presParOf" srcId="{66CA6E86-9D49-4AC7-9F54-368678FCE8E1}" destId="{3910E4D2-E992-4AD9-8A88-092497DDFB4B}" srcOrd="0" destOrd="0" presId="urn:microsoft.com/office/officeart/2005/8/layout/matrix1"/>
    <dgm:cxn modelId="{AC7444F7-AAFE-4E1D-8D68-E9762189A252}" type="presParOf" srcId="{3910E4D2-E992-4AD9-8A88-092497DDFB4B}" destId="{5723E6E5-8582-4B62-87D2-24A3B9C36EFF}" srcOrd="0" destOrd="0" presId="urn:microsoft.com/office/officeart/2005/8/layout/matrix1"/>
    <dgm:cxn modelId="{3FA681B7-15BE-4DDF-B461-E920A05AD611}" type="presParOf" srcId="{3910E4D2-E992-4AD9-8A88-092497DDFB4B}" destId="{DC2C9498-2B1C-4B1C-922C-2FD401E05CFD}" srcOrd="1" destOrd="0" presId="urn:microsoft.com/office/officeart/2005/8/layout/matrix1"/>
    <dgm:cxn modelId="{42F7792D-F057-4EC4-8669-E116591122AB}" type="presParOf" srcId="{3910E4D2-E992-4AD9-8A88-092497DDFB4B}" destId="{F4A03EE0-41E0-42F9-B786-D3022382E4E0}" srcOrd="2" destOrd="0" presId="urn:microsoft.com/office/officeart/2005/8/layout/matrix1"/>
    <dgm:cxn modelId="{5C0B7478-04D8-4EF4-9F2E-61AEDF0F9621}" type="presParOf" srcId="{3910E4D2-E992-4AD9-8A88-092497DDFB4B}" destId="{E2D23C33-6003-4DB1-9BEA-92D6ABCF3FDE}" srcOrd="3" destOrd="0" presId="urn:microsoft.com/office/officeart/2005/8/layout/matrix1"/>
    <dgm:cxn modelId="{0C2101D1-6CF5-4724-9A1A-02B504A3DCCF}" type="presParOf" srcId="{3910E4D2-E992-4AD9-8A88-092497DDFB4B}" destId="{371302C7-6270-49AE-B2FC-8F8A74A64DC8}" srcOrd="4" destOrd="0" presId="urn:microsoft.com/office/officeart/2005/8/layout/matrix1"/>
    <dgm:cxn modelId="{2D63E503-02EB-4386-A8AB-855DA7A3C26A}" type="presParOf" srcId="{3910E4D2-E992-4AD9-8A88-092497DDFB4B}" destId="{B1238C2F-F49F-4787-8EDE-75D254B4F024}" srcOrd="5" destOrd="0" presId="urn:microsoft.com/office/officeart/2005/8/layout/matrix1"/>
    <dgm:cxn modelId="{5F22A52D-2704-4B77-A62E-4A7C7CA9A10B}" type="presParOf" srcId="{3910E4D2-E992-4AD9-8A88-092497DDFB4B}" destId="{24141E09-C7A8-47AD-9EA1-448140AE5A5B}" srcOrd="6" destOrd="0" presId="urn:microsoft.com/office/officeart/2005/8/layout/matrix1"/>
    <dgm:cxn modelId="{FC28ADC4-7E9D-46B2-96D1-36EBEE2692E3}" type="presParOf" srcId="{3910E4D2-E992-4AD9-8A88-092497DDFB4B}" destId="{88463BCD-E72D-44A6-83B1-5D7C889C98AD}" srcOrd="7" destOrd="0" presId="urn:microsoft.com/office/officeart/2005/8/layout/matrix1"/>
    <dgm:cxn modelId="{1ABA268B-5A0A-4F83-8C14-37156C2D2DD4}" type="presParOf" srcId="{66CA6E86-9D49-4AC7-9F54-368678FCE8E1}" destId="{B4B6013B-26F5-4D22-8560-4822F0F7FE1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3E6E5-8582-4B62-87D2-24A3B9C36EFF}">
      <dsp:nvSpPr>
        <dsp:cNvPr id="0" name=""/>
        <dsp:cNvSpPr/>
      </dsp:nvSpPr>
      <dsp:spPr>
        <a:xfrm rot="16200000">
          <a:off x="1406421" y="-1406421"/>
          <a:ext cx="2698405" cy="551124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Cryosphere</a:t>
          </a:r>
        </a:p>
      </dsp:txBody>
      <dsp:txXfrm rot="5400000">
        <a:off x="0" y="0"/>
        <a:ext cx="5511248" cy="2023803"/>
      </dsp:txXfrm>
    </dsp:sp>
    <dsp:sp modelId="{F4A03EE0-41E0-42F9-B786-D3022382E4E0}">
      <dsp:nvSpPr>
        <dsp:cNvPr id="0" name=""/>
        <dsp:cNvSpPr/>
      </dsp:nvSpPr>
      <dsp:spPr>
        <a:xfrm>
          <a:off x="5511248" y="0"/>
          <a:ext cx="5511248" cy="269840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Hydrosphere</a:t>
          </a:r>
        </a:p>
      </dsp:txBody>
      <dsp:txXfrm>
        <a:off x="5511248" y="0"/>
        <a:ext cx="5511248" cy="2023803"/>
      </dsp:txXfrm>
    </dsp:sp>
    <dsp:sp modelId="{371302C7-6270-49AE-B2FC-8F8A74A64DC8}">
      <dsp:nvSpPr>
        <dsp:cNvPr id="0" name=""/>
        <dsp:cNvSpPr/>
      </dsp:nvSpPr>
      <dsp:spPr>
        <a:xfrm rot="10800000">
          <a:off x="0" y="2698405"/>
          <a:ext cx="5511248" cy="269840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Atmosphere</a:t>
          </a:r>
        </a:p>
      </dsp:txBody>
      <dsp:txXfrm rot="10800000">
        <a:off x="0" y="3373006"/>
        <a:ext cx="5511248" cy="2023803"/>
      </dsp:txXfrm>
    </dsp:sp>
    <dsp:sp modelId="{24141E09-C7A8-47AD-9EA1-448140AE5A5B}">
      <dsp:nvSpPr>
        <dsp:cNvPr id="0" name=""/>
        <dsp:cNvSpPr/>
      </dsp:nvSpPr>
      <dsp:spPr>
        <a:xfrm rot="5400000">
          <a:off x="6917669" y="1291983"/>
          <a:ext cx="2698405" cy="551124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Biosphere</a:t>
          </a:r>
        </a:p>
      </dsp:txBody>
      <dsp:txXfrm rot="-5400000">
        <a:off x="5511248" y="3373006"/>
        <a:ext cx="5511248" cy="2023803"/>
      </dsp:txXfrm>
    </dsp:sp>
    <dsp:sp modelId="{B4B6013B-26F5-4D22-8560-4822F0F7FE17}">
      <dsp:nvSpPr>
        <dsp:cNvPr id="0" name=""/>
        <dsp:cNvSpPr/>
      </dsp:nvSpPr>
      <dsp:spPr>
        <a:xfrm>
          <a:off x="2701784" y="1603513"/>
          <a:ext cx="5618926" cy="2189782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Rank (&amp; justify selection) the following carbon stores in terms of their current rate of change where 1 is fastest and 4 is slowest rate of change</a:t>
          </a:r>
        </a:p>
      </dsp:txBody>
      <dsp:txXfrm>
        <a:off x="2808680" y="1710409"/>
        <a:ext cx="5405134" cy="1975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1456F-EFF9-4D5A-BA3E-87523249EBAF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F1DDB-2317-4DE2-963B-97CEB89C0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735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4A796-EF15-4CF0-A226-BDEC59472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F75C3E-91F3-41D4-B4E7-3B441FD37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2960C-0DB2-442C-B121-7DE2F087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7AFC4-6F9B-4922-B76D-E4CC627F5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B8885-7FFE-42AD-B52D-75C8FC23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45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A6A1-6988-4855-BE7A-69ED8B921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BCD526-FBA7-4734-8634-440E7B0A1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A826F-FE6B-4E60-B433-97F9D7EE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7EE72-5FEF-499B-AF5E-90CBF25D8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CE48C-F687-433E-824A-92077CC58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48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1694E9-0379-4A46-B650-58C4DC555B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9A538-9C88-4CE2-BF78-2C5BFDFB3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6B6C7-7431-4966-938E-2DED0AB8A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B97CA-37CE-47D8-8424-03F3B0EC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B7A20-7AF3-4189-BFEC-C06FEBC70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4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F48D5-34B7-489D-931B-2DC858837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FC9FA-0575-4B71-AA8E-F76142B81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D8AD-A8C9-4F57-A4DA-573DC89C3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96BEF-6D83-44C1-8C15-70299AAF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66058-96A5-4D21-B898-B7BB5FF65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29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CE42-4920-4BF8-BB2E-C8D55D26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9E61A-4047-48FB-85FF-509BAA0C2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903EA-2832-4992-8D89-4C89FAF18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A8F15-334B-48EC-95D1-A045A6388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FFE5F-51A3-4880-B5FD-44FC1632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63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1890-BAC8-4111-9219-D3921ACE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EE9B4-F70D-4B84-AF0A-FB5E9A93C6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31286-0F37-4E75-9A47-46CB4FB54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3F349-6C02-4C2A-A1DD-ECFB3562E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9718-E187-4499-8741-3DB7AD567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A0632-80F8-47DE-A3DD-ED412DC0F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4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5C5F-17F8-4326-8433-4C975E6A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1605B-BC55-4AA4-BB95-57099319C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C6B6D-F098-40FB-B169-9828FE05B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556714-7DA7-47C8-BB25-FC386522DE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16097D-61F6-407E-95F6-050B29AE37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58DABC-C414-42F4-B1C7-BF3876ADD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0B9103-59A2-4C7A-A7E8-27EEEA3E7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76C7DC-9C34-4B8B-9705-B49555944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64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8D76-D2CA-4518-8257-A13B6967B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AEF6B1-4057-4C8F-8BB0-11B59479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DF0B7-7A96-404C-9A75-4F38A48BA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1D84DB-E9C6-480A-AD25-85ED498C7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77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3A8E5-1C65-4E19-9ED5-318E16363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DBEC00-47DC-475F-9F89-A1CEF54A3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68D46-8E3C-4530-B95D-6D9064001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01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E10D8-4422-43EF-97FE-EAA2E7232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14E3-FEC9-4FAE-A211-DD56399CC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D510F4-FDD9-4224-818E-577B46AF9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0F052-1AE7-4875-B8C8-95EE3FACF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F05B7-9FB5-4F09-9777-BE9CE4A3F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47620-4C84-4403-BA67-AE5EF9CBD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270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04559-79D0-4002-B36E-E7128B135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08D3C-F9E0-409F-BB7F-080A8A164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CA73A-2BF0-41D8-83BC-966CA6267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AAE71-E680-49D1-9E24-D3199B8EE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6A7C4-90D0-41C6-9AF8-47636E20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3FA61-FBA0-47E6-AFDF-FCB924EDA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3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7AAB9A-EF11-4B9C-9188-1BAB6E627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BEA99-0765-4A30-96CD-685791C38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46230-BF28-4E08-95D6-CBE807986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D3D1B-A31C-4133-8E00-BB7B6D49709C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9E96B-5E32-49B7-A5D0-2670D8379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99DFB-F257-471D-A0EB-68E158DD68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58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681" y="1"/>
            <a:ext cx="9124319" cy="180019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2800" b="1" u="sng" dirty="0"/>
              <a:t>3.1.1.3 Carbon Cycle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1504" y="1988840"/>
            <a:ext cx="8856984" cy="165618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Learning Objectives</a:t>
            </a:r>
          </a:p>
          <a:p>
            <a:r>
              <a:rPr lang="en-GB" dirty="0">
                <a:solidFill>
                  <a:schemeClr val="bg1"/>
                </a:solidFill>
              </a:rPr>
              <a:t>To able to describe, explain, analyse and comment on factors leading to change in the carbon cycle, including; wildfires, volcanic activity, natural climate change, hydrocarbon fuel extraction and land use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36724" y="4007752"/>
            <a:ext cx="2543053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u="sng" dirty="0"/>
              <a:t>Key words</a:t>
            </a:r>
            <a:r>
              <a:rPr lang="en-GB" dirty="0"/>
              <a:t>:</a:t>
            </a:r>
          </a:p>
          <a:p>
            <a:r>
              <a:rPr lang="en-GB" dirty="0"/>
              <a:t>Anthropogenic  causes</a:t>
            </a:r>
          </a:p>
          <a:p>
            <a:r>
              <a:rPr lang="en-GB" dirty="0"/>
              <a:t>Hydrocarbon fuels</a:t>
            </a:r>
          </a:p>
          <a:p>
            <a:r>
              <a:rPr lang="en-GB" dirty="0"/>
              <a:t>Tipping point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23792" y="3789041"/>
            <a:ext cx="6336704" cy="28623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u="sng" dirty="0"/>
              <a:t>Concept Checker</a:t>
            </a:r>
            <a:r>
              <a:rPr lang="en-GB" dirty="0"/>
              <a:t>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What is the relationship between forests and CO2 emissions and what impact does forest fire have on this relationship?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To what extent do volcanic emissions have an impact on global warming?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What impact does natural climate change have on the carbon cycle?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What are the anthropogenic causes of climate change and how significant are these?</a:t>
            </a:r>
          </a:p>
        </p:txBody>
      </p:sp>
    </p:spTree>
    <p:extLst>
      <p:ext uri="{BB962C8B-B14F-4D97-AF65-F5344CB8AC3E}">
        <p14:creationId xmlns:p14="http://schemas.microsoft.com/office/powerpoint/2010/main" val="3048422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E35E-7763-4D9F-9C2B-9A5BB3E11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	Cryosphere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ACDD7-4C55-4ADD-A87F-C573B5358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cryosphere is changing slowly, although this may be more rapid in future.</a:t>
            </a:r>
          </a:p>
          <a:p>
            <a:pPr marL="0" indent="0">
              <a:buNone/>
            </a:pPr>
            <a:r>
              <a:rPr lang="en-GB" dirty="0"/>
              <a:t>At the moment there is a net carbon sink in tundra areas as warmer, longer growing seasons stimulate vegetation growth.</a:t>
            </a:r>
          </a:p>
          <a:p>
            <a:pPr marL="0" indent="0">
              <a:buNone/>
            </a:pPr>
            <a:r>
              <a:rPr lang="en-GB" dirty="0"/>
              <a:t>Although CO2 and methane are being released from melting permafrost, the rate is still one of slow net absorption of carbon.</a:t>
            </a:r>
          </a:p>
          <a:p>
            <a:pPr marL="0" indent="0">
              <a:buNone/>
            </a:pPr>
            <a:r>
              <a:rPr lang="en-GB" dirty="0"/>
              <a:t>However, this may change to a net output if atmospheric temperatures increase rapidly.</a:t>
            </a:r>
          </a:p>
        </p:txBody>
      </p:sp>
    </p:spTree>
    <p:extLst>
      <p:ext uri="{BB962C8B-B14F-4D97-AF65-F5344CB8AC3E}">
        <p14:creationId xmlns:p14="http://schemas.microsoft.com/office/powerpoint/2010/main" val="1041997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17D80-F21D-4F9F-86EA-F4D52BBC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	Hydrosphere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CC338-F740-467F-A100-D8E0B50EF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oceans are one of the most stable carbon stores, exchanging surplus carbon with the atmosphere and recycling carbon through ocean currents, marine sediments and marine biomass.</a:t>
            </a:r>
          </a:p>
          <a:p>
            <a:pPr marL="0" indent="0">
              <a:buNone/>
            </a:pPr>
            <a:r>
              <a:rPr lang="en-GB" dirty="0"/>
              <a:t>However, there are signs that oceans are beginning to warm which will reduce their capacity to absorb CO2 from the atmosphere, limit the capacity for shell-forming marine organisms to absorb calcium carbonate and may inhibit marine biomass.</a:t>
            </a:r>
          </a:p>
        </p:txBody>
      </p:sp>
    </p:spTree>
    <p:extLst>
      <p:ext uri="{BB962C8B-B14F-4D97-AF65-F5344CB8AC3E}">
        <p14:creationId xmlns:p14="http://schemas.microsoft.com/office/powerpoint/2010/main" val="329154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3AA53-DE58-4E11-9AD2-C287EEB3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 – The Siberian Tundra and changes to the carbon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5D9EB-BE60-4E37-B56F-0DEE7C6B8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What are the effects of the melting tundra?</a:t>
            </a:r>
          </a:p>
          <a:p>
            <a:r>
              <a:rPr lang="en-GB" dirty="0"/>
              <a:t>What has caused a vast amount of carbon to be locked up in the permafrost?</a:t>
            </a:r>
          </a:p>
          <a:p>
            <a:r>
              <a:rPr lang="en-GB" dirty="0"/>
              <a:t>Explain the different conditions that result in the release of CO2 and methane</a:t>
            </a:r>
          </a:p>
          <a:p>
            <a:r>
              <a:rPr lang="en-GB" dirty="0"/>
              <a:t>Why is the </a:t>
            </a:r>
            <a:r>
              <a:rPr lang="en-GB" dirty="0" err="1"/>
              <a:t>Yedona</a:t>
            </a:r>
            <a:r>
              <a:rPr lang="en-GB" dirty="0"/>
              <a:t> region of Siberia important and how does it compare to global permafrost?</a:t>
            </a:r>
          </a:p>
          <a:p>
            <a:r>
              <a:rPr lang="en-GB" dirty="0"/>
              <a:t>Despite the release of CO2 and methane from melting permafrost, the tundra is acting as a carbon sink. Why is this?</a:t>
            </a:r>
          </a:p>
          <a:p>
            <a:r>
              <a:rPr lang="en-GB" dirty="0"/>
              <a:t>What are the future concerns and what might happen when the ‘tipping’ point is reached?</a:t>
            </a:r>
          </a:p>
        </p:txBody>
      </p:sp>
    </p:spTree>
    <p:extLst>
      <p:ext uri="{BB962C8B-B14F-4D97-AF65-F5344CB8AC3E}">
        <p14:creationId xmlns:p14="http://schemas.microsoft.com/office/powerpoint/2010/main" val="277356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D7A9C2-3CBF-441C-8072-77DAFD65CC42}"/>
              </a:ext>
            </a:extLst>
          </p:cNvPr>
          <p:cNvSpPr txBox="1"/>
          <p:nvPr/>
        </p:nvSpPr>
        <p:spPr>
          <a:xfrm>
            <a:off x="1575582" y="365760"/>
            <a:ext cx="8637563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FF0000"/>
                </a:solidFill>
              </a:rPr>
              <a:t>Use the Oxford and Hodder textbooks to make notes on the causes of change in the carbon cycle</a:t>
            </a:r>
          </a:p>
        </p:txBody>
      </p:sp>
      <p:pic>
        <p:nvPicPr>
          <p:cNvPr id="1028" name="Picture 4" descr="ea284f80972311e8b151a1229669e609.map.png (1054Ã396)">
            <a:extLst>
              <a:ext uri="{FF2B5EF4-FFF2-40B4-BE49-F238E27FC236}">
                <a16:creationId xmlns:a16="http://schemas.microsoft.com/office/drawing/2014/main" id="{FB078468-D2FE-4708-8604-3FF67C46C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543050"/>
            <a:ext cx="10039350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E25978-BDE9-477E-A36B-98809C204569}"/>
              </a:ext>
            </a:extLst>
          </p:cNvPr>
          <p:cNvSpPr txBox="1"/>
          <p:nvPr/>
        </p:nvSpPr>
        <p:spPr>
          <a:xfrm>
            <a:off x="821635" y="5565913"/>
            <a:ext cx="31142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Which are natural causes and which are human?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49F67-930D-4D5E-8C2A-90FC6A10BC2C}"/>
              </a:ext>
            </a:extLst>
          </p:cNvPr>
          <p:cNvSpPr txBox="1"/>
          <p:nvPr/>
        </p:nvSpPr>
        <p:spPr>
          <a:xfrm>
            <a:off x="1575582" y="2133600"/>
            <a:ext cx="128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Oxford p31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A7A42E-9B0F-4906-AD6E-90E77F891E2F}"/>
              </a:ext>
            </a:extLst>
          </p:cNvPr>
          <p:cNvSpPr txBox="1"/>
          <p:nvPr/>
        </p:nvSpPr>
        <p:spPr>
          <a:xfrm>
            <a:off x="1575582" y="2908816"/>
            <a:ext cx="128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Oxford p31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06947A-8399-4F24-9BE0-0C713684F5FA}"/>
              </a:ext>
            </a:extLst>
          </p:cNvPr>
          <p:cNvSpPr txBox="1"/>
          <p:nvPr/>
        </p:nvSpPr>
        <p:spPr>
          <a:xfrm>
            <a:off x="2761651" y="4305769"/>
            <a:ext cx="128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Oxford p31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92C93E-D137-409E-8762-69DE103C181C}"/>
              </a:ext>
            </a:extLst>
          </p:cNvPr>
          <p:cNvSpPr txBox="1"/>
          <p:nvPr/>
        </p:nvSpPr>
        <p:spPr>
          <a:xfrm>
            <a:off x="9320282" y="1543050"/>
            <a:ext cx="1303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Hodder p31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BEFF37-F99D-405A-A105-038C5F241D0F}"/>
              </a:ext>
            </a:extLst>
          </p:cNvPr>
          <p:cNvSpPr txBox="1"/>
          <p:nvPr/>
        </p:nvSpPr>
        <p:spPr>
          <a:xfrm>
            <a:off x="9312506" y="2163345"/>
            <a:ext cx="2124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Hodder p31 - 32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553538-91D4-4A74-822A-0CC598331F5A}"/>
              </a:ext>
            </a:extLst>
          </p:cNvPr>
          <p:cNvSpPr txBox="1"/>
          <p:nvPr/>
        </p:nvSpPr>
        <p:spPr>
          <a:xfrm>
            <a:off x="9312505" y="2783640"/>
            <a:ext cx="2481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Hodder p32-33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C1C5BA-6873-450E-8FF9-C0508DD74D61}"/>
              </a:ext>
            </a:extLst>
          </p:cNvPr>
          <p:cNvSpPr txBox="1"/>
          <p:nvPr/>
        </p:nvSpPr>
        <p:spPr>
          <a:xfrm>
            <a:off x="9013363" y="3793387"/>
            <a:ext cx="1610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Hodder p30-31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2FB58C-1A42-4550-A8C8-A80E690F09E7}"/>
              </a:ext>
            </a:extLst>
          </p:cNvPr>
          <p:cNvSpPr txBox="1"/>
          <p:nvPr/>
        </p:nvSpPr>
        <p:spPr>
          <a:xfrm>
            <a:off x="9028042" y="4493250"/>
            <a:ext cx="1303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Hodder p30</a:t>
            </a:r>
          </a:p>
        </p:txBody>
      </p:sp>
    </p:spTree>
    <p:extLst>
      <p:ext uri="{BB962C8B-B14F-4D97-AF65-F5344CB8AC3E}">
        <p14:creationId xmlns:p14="http://schemas.microsoft.com/office/powerpoint/2010/main" val="2859682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Assess the extent to which changes to carbon stores are a result of human action or natural systems (20 marks) Tutor 2 U</a:t>
            </a:r>
            <a:br>
              <a:rPr lang="en-GB" sz="3200" b="1" dirty="0">
                <a:solidFill>
                  <a:srgbClr val="FF0000"/>
                </a:solidFill>
              </a:rPr>
            </a:br>
            <a:r>
              <a:rPr lang="en-GB" sz="3000" dirty="0"/>
              <a:t> </a:t>
            </a:r>
            <a:br>
              <a:rPr lang="en-GB" sz="3000" dirty="0"/>
            </a:b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Remember to use the PEEL structure and quote key facts and figures to back up your argument.</a:t>
            </a:r>
            <a:endParaRPr lang="en-GB" dirty="0"/>
          </a:p>
          <a:p>
            <a:r>
              <a:rPr lang="en-GB" b="1" dirty="0"/>
              <a:t>In the conclusion you MUST state to what extent (small/large/partial) changes are a result of human or natural (physical) systems. </a:t>
            </a:r>
            <a:br>
              <a:rPr lang="en-GB" b="1" dirty="0"/>
            </a:b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10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E504E-066B-4C1A-9ED3-4C8832604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 p32 Oxford</a:t>
            </a:r>
          </a:p>
        </p:txBody>
      </p:sp>
      <p:pic>
        <p:nvPicPr>
          <p:cNvPr id="1026" name="Picture 2" descr="Image result for global temperature and carbon dioxide fluctuations over the last 800000 years">
            <a:extLst>
              <a:ext uri="{FF2B5EF4-FFF2-40B4-BE49-F238E27FC236}">
                <a16:creationId xmlns:a16="http://schemas.microsoft.com/office/drawing/2014/main" id="{D94AB814-1804-4CCF-8E00-74EF5D3EAB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6448865" cy="439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0DAA142-8BA1-4BD2-9289-D3FFBE82F338}"/>
              </a:ext>
            </a:extLst>
          </p:cNvPr>
          <p:cNvSpPr txBox="1"/>
          <p:nvPr/>
        </p:nvSpPr>
        <p:spPr>
          <a:xfrm>
            <a:off x="7747017" y="365125"/>
            <a:ext cx="395465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Describe the patterns of temperature and carbon dioxide over the last 800,000 years.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Describe the pattern of temperature during the last 450,000 years.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Suggest how the carbon cycle was affected by cold glacial periods during the Quaternary period. How did this affect the magnitude of the stores and the operation of the transfers?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How do volcanic eruptions contribute to the carbon cycle?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How can trees be both a carbon store and a carbon sink at different times or locations?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318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F0543-B0F8-4D60-BAB7-5FBB72B69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4492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Tutor2U </a:t>
            </a:r>
            <a:br>
              <a:rPr lang="en-GB" sz="3600" b="1" dirty="0"/>
            </a:br>
            <a:r>
              <a:rPr lang="en-GB" sz="3600" b="1" dirty="0"/>
              <a:t>Global carbon stores and changes in magnitude worksheet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1418E-B92F-4F6B-A9D4-CFCB57E55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271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Complete Q1-3</a:t>
            </a:r>
          </a:p>
        </p:txBody>
      </p:sp>
    </p:spTree>
    <p:extLst>
      <p:ext uri="{BB962C8B-B14F-4D97-AF65-F5344CB8AC3E}">
        <p14:creationId xmlns:p14="http://schemas.microsoft.com/office/powerpoint/2010/main" val="331967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8146609-F02A-48F7-AA14-96A9B46604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701486"/>
              </p:ext>
            </p:extLst>
          </p:nvPr>
        </p:nvGraphicFramePr>
        <p:xfrm>
          <a:off x="584752" y="1202773"/>
          <a:ext cx="11022496" cy="539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FE78755-03A0-42A6-A556-7E3A8DDD25EF}"/>
              </a:ext>
            </a:extLst>
          </p:cNvPr>
          <p:cNvSpPr txBox="1"/>
          <p:nvPr/>
        </p:nvSpPr>
        <p:spPr>
          <a:xfrm>
            <a:off x="1060174" y="265043"/>
            <a:ext cx="101379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/>
              <a:t>Discuss in groups:-</a:t>
            </a:r>
          </a:p>
        </p:txBody>
      </p:sp>
    </p:spTree>
    <p:extLst>
      <p:ext uri="{BB962C8B-B14F-4D97-AF65-F5344CB8AC3E}">
        <p14:creationId xmlns:p14="http://schemas.microsoft.com/office/powerpoint/2010/main" val="3869703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286A6-8FA0-4208-AEF0-353D7E6B2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	Atmosphere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8A9C8-F7C5-4EF1-8A52-253C6790C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Atmospheric CO2 is rising at an increasingly rapid rate.</a:t>
            </a:r>
          </a:p>
          <a:p>
            <a:pPr marL="0" indent="0">
              <a:buNone/>
            </a:pPr>
            <a:r>
              <a:rPr lang="en-GB" dirty="0"/>
              <a:t>The rate of change is greater than any other carbon store and the rate of increase is getting faster.</a:t>
            </a:r>
          </a:p>
          <a:p>
            <a:pPr marL="0" indent="0">
              <a:buNone/>
            </a:pPr>
            <a:r>
              <a:rPr lang="en-GB" dirty="0"/>
              <a:t>It is nearly all due to the burning of fossil-fuel hydrocarbons</a:t>
            </a:r>
          </a:p>
        </p:txBody>
      </p:sp>
    </p:spTree>
    <p:extLst>
      <p:ext uri="{BB962C8B-B14F-4D97-AF65-F5344CB8AC3E}">
        <p14:creationId xmlns:p14="http://schemas.microsoft.com/office/powerpoint/2010/main" val="59201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262DC-B5DE-454F-BA74-248AB99E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	Biosphere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024C4-C631-4D39-97D6-87BBAE590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may be a surprise is the increase in the </a:t>
            </a:r>
            <a:r>
              <a:rPr lang="en-GB" dirty="0" err="1"/>
              <a:t>biospheric</a:t>
            </a:r>
            <a:r>
              <a:rPr lang="en-GB" dirty="0"/>
              <a:t> carbon store as global vegetation mass actually increases (and marine biomass is largely stable).</a:t>
            </a:r>
          </a:p>
          <a:p>
            <a:pPr marL="0" indent="0">
              <a:buNone/>
            </a:pPr>
            <a:r>
              <a:rPr lang="en-GB" dirty="0"/>
              <a:t>Additional atmospheric CO2 is thought to be responsible for stimulating more vegetation growth on earth, despite widely reported forest loss.</a:t>
            </a:r>
          </a:p>
          <a:p>
            <a:pPr marL="0" indent="0">
              <a:buNone/>
            </a:pPr>
            <a:r>
              <a:rPr lang="en-GB" dirty="0"/>
              <a:t>The greening of previously farmed areas in Russia, and the deliberate afforestation of land in China and much of Africa is thought to be responsible also.</a:t>
            </a:r>
          </a:p>
        </p:txBody>
      </p:sp>
    </p:spTree>
    <p:extLst>
      <p:ext uri="{BB962C8B-B14F-4D97-AF65-F5344CB8AC3E}">
        <p14:creationId xmlns:p14="http://schemas.microsoft.com/office/powerpoint/2010/main" val="1437239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757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3.1.1.3 Carbon Cycle </vt:lpstr>
      <vt:lpstr>Case study – The Siberian Tundra and changes to the carbon store</vt:lpstr>
      <vt:lpstr>PowerPoint Presentation</vt:lpstr>
      <vt:lpstr>Assess the extent to which changes to carbon stores are a result of human action or natural systems (20 marks) Tutor 2 U   </vt:lpstr>
      <vt:lpstr>Activities p32 Oxford</vt:lpstr>
      <vt:lpstr>Tutor2U  Global carbon stores and changes in magnitude worksheet </vt:lpstr>
      <vt:lpstr>PowerPoint Presentation</vt:lpstr>
      <vt:lpstr>1 Atmosphere</vt:lpstr>
      <vt:lpstr>2 Biosphere</vt:lpstr>
      <vt:lpstr>3 Cryosphere</vt:lpstr>
      <vt:lpstr>4 Hydrosphere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Horsham Study Centre</cp:lastModifiedBy>
  <cp:revision>28</cp:revision>
  <cp:lastPrinted>2020-02-25T09:11:16Z</cp:lastPrinted>
  <dcterms:created xsi:type="dcterms:W3CDTF">2018-08-03T13:43:55Z</dcterms:created>
  <dcterms:modified xsi:type="dcterms:W3CDTF">2020-05-30T10:15:05Z</dcterms:modified>
</cp:coreProperties>
</file>