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4"/>
  </p:handoutMasterIdLst>
  <p:sldIdLst>
    <p:sldId id="298" r:id="rId5"/>
    <p:sldId id="299" r:id="rId6"/>
    <p:sldId id="300" r:id="rId7"/>
    <p:sldId id="301" r:id="rId8"/>
    <p:sldId id="303" r:id="rId9"/>
    <p:sldId id="304" r:id="rId10"/>
    <p:sldId id="305" r:id="rId11"/>
    <p:sldId id="306" r:id="rId12"/>
    <p:sldId id="307" r:id="rId13"/>
    <p:sldId id="302" r:id="rId14"/>
    <p:sldId id="308" r:id="rId15"/>
    <p:sldId id="309" r:id="rId16"/>
    <p:sldId id="310" r:id="rId17"/>
    <p:sldId id="312" r:id="rId18"/>
    <p:sldId id="259" r:id="rId19"/>
    <p:sldId id="260" r:id="rId20"/>
    <p:sldId id="313" r:id="rId21"/>
    <p:sldId id="314" r:id="rId22"/>
    <p:sldId id="315"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E2147-53DC-4917-9697-10DFE3947AE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167F4DB2-E822-4835-82F2-222A489F5CFA}">
      <dgm:prSet phldrT="[Text]" custT="1"/>
      <dgm:spPr/>
      <dgm:t>
        <a:bodyPr/>
        <a:lstStyle/>
        <a:p>
          <a:r>
            <a:rPr lang="en-GB" sz="1400" dirty="0"/>
            <a:t>Increased CO2 – increased vegetation (limited by water availability)</a:t>
          </a:r>
        </a:p>
      </dgm:t>
    </dgm:pt>
    <dgm:pt modelId="{BD4A0400-4932-4E97-8784-439E3B1168B6}" type="parTrans" cxnId="{F394E872-D6CE-4393-A0F5-3FB2E543935E}">
      <dgm:prSet/>
      <dgm:spPr/>
      <dgm:t>
        <a:bodyPr/>
        <a:lstStyle/>
        <a:p>
          <a:endParaRPr lang="en-GB"/>
        </a:p>
      </dgm:t>
    </dgm:pt>
    <dgm:pt modelId="{3516F3F0-2115-4841-8E60-34C988507CCD}" type="sibTrans" cxnId="{F394E872-D6CE-4393-A0F5-3FB2E543935E}">
      <dgm:prSet/>
      <dgm:spPr/>
      <dgm:t>
        <a:bodyPr/>
        <a:lstStyle/>
        <a:p>
          <a:endParaRPr lang="en-GB"/>
        </a:p>
      </dgm:t>
    </dgm:pt>
    <dgm:pt modelId="{879FE554-EB6C-4BA7-BF97-2B15D4B0BE6C}">
      <dgm:prSet phldrT="[Text]" custT="1"/>
      <dgm:spPr/>
      <dgm:t>
        <a:bodyPr/>
        <a:lstStyle/>
        <a:p>
          <a:r>
            <a:rPr lang="en-GB" sz="1400" dirty="0"/>
            <a:t>Global warming – increased global growing season  (limited by water availability)</a:t>
          </a:r>
        </a:p>
      </dgm:t>
    </dgm:pt>
    <dgm:pt modelId="{F883A45E-42E1-4708-BA9E-15C8A811F958}" type="parTrans" cxnId="{8D67A958-4153-4E32-8259-2A1C35BAD801}">
      <dgm:prSet/>
      <dgm:spPr/>
      <dgm:t>
        <a:bodyPr/>
        <a:lstStyle/>
        <a:p>
          <a:endParaRPr lang="en-GB"/>
        </a:p>
      </dgm:t>
    </dgm:pt>
    <dgm:pt modelId="{006D23E9-996B-4FF6-9DF2-35A269553658}" type="sibTrans" cxnId="{8D67A958-4153-4E32-8259-2A1C35BAD801}">
      <dgm:prSet/>
      <dgm:spPr/>
      <dgm:t>
        <a:bodyPr/>
        <a:lstStyle/>
        <a:p>
          <a:endParaRPr lang="en-GB"/>
        </a:p>
      </dgm:t>
    </dgm:pt>
    <dgm:pt modelId="{52DD2EBC-3BEB-4450-843A-B48E9766F0E6}">
      <dgm:prSet phldrT="[Text]" custT="1"/>
      <dgm:spPr/>
      <dgm:t>
        <a:bodyPr/>
        <a:lstStyle/>
        <a:p>
          <a:r>
            <a:rPr lang="en-GB" sz="1400" dirty="0"/>
            <a:t>Changing climate – increased risk of floods and droughts in some areas</a:t>
          </a:r>
        </a:p>
      </dgm:t>
    </dgm:pt>
    <dgm:pt modelId="{E1657C19-AD37-4EC0-91FE-8F7424FF8C5E}" type="parTrans" cxnId="{F79FE26F-FE6D-4B7E-B787-E2F9C73716E0}">
      <dgm:prSet/>
      <dgm:spPr/>
      <dgm:t>
        <a:bodyPr/>
        <a:lstStyle/>
        <a:p>
          <a:endParaRPr lang="en-GB"/>
        </a:p>
      </dgm:t>
    </dgm:pt>
    <dgm:pt modelId="{66E61EA5-BC85-4B57-AE7C-D1E15E68A584}" type="sibTrans" cxnId="{F79FE26F-FE6D-4B7E-B787-E2F9C73716E0}">
      <dgm:prSet/>
      <dgm:spPr/>
      <dgm:t>
        <a:bodyPr/>
        <a:lstStyle/>
        <a:p>
          <a:endParaRPr lang="en-GB"/>
        </a:p>
      </dgm:t>
    </dgm:pt>
    <dgm:pt modelId="{6D088775-56A8-4D3A-8334-66466C2B343F}">
      <dgm:prSet phldrT="[Text]"/>
      <dgm:spPr/>
      <dgm:t>
        <a:bodyPr/>
        <a:lstStyle/>
        <a:p>
          <a:r>
            <a:rPr lang="en-GB" dirty="0"/>
            <a:t>More wildfires</a:t>
          </a:r>
        </a:p>
      </dgm:t>
    </dgm:pt>
    <dgm:pt modelId="{0545B28D-F3A8-406D-AB66-6490C88DD224}" type="parTrans" cxnId="{E3E144EB-25B4-423C-A98E-DF8D0CB489C4}">
      <dgm:prSet/>
      <dgm:spPr/>
      <dgm:t>
        <a:bodyPr/>
        <a:lstStyle/>
        <a:p>
          <a:endParaRPr lang="en-GB"/>
        </a:p>
      </dgm:t>
    </dgm:pt>
    <dgm:pt modelId="{1E582981-C3A5-42D9-89BF-AD44C9077D62}" type="sibTrans" cxnId="{E3E144EB-25B4-423C-A98E-DF8D0CB489C4}">
      <dgm:prSet/>
      <dgm:spPr/>
      <dgm:t>
        <a:bodyPr/>
        <a:lstStyle/>
        <a:p>
          <a:endParaRPr lang="en-GB"/>
        </a:p>
      </dgm:t>
    </dgm:pt>
    <dgm:pt modelId="{855CCC0E-1C89-4698-A52E-77265815665A}">
      <dgm:prSet phldrT="[Text]"/>
      <dgm:spPr/>
      <dgm:t>
        <a:bodyPr/>
        <a:lstStyle/>
        <a:p>
          <a:r>
            <a:rPr lang="en-GB" dirty="0"/>
            <a:t>Increased temp – more decay and soils being formed</a:t>
          </a:r>
        </a:p>
      </dgm:t>
    </dgm:pt>
    <dgm:pt modelId="{3E9B3AE4-01C1-4022-B19D-8FF6FC5B3B71}" type="parTrans" cxnId="{E753B13C-C502-4CA8-BCBF-3B85F750A2D6}">
      <dgm:prSet/>
      <dgm:spPr/>
      <dgm:t>
        <a:bodyPr/>
        <a:lstStyle/>
        <a:p>
          <a:endParaRPr lang="en-GB"/>
        </a:p>
      </dgm:t>
    </dgm:pt>
    <dgm:pt modelId="{0864F0F1-DEC0-4F9B-8625-2AE051EE2AD5}" type="sibTrans" cxnId="{E753B13C-C502-4CA8-BCBF-3B85F750A2D6}">
      <dgm:prSet/>
      <dgm:spPr/>
      <dgm:t>
        <a:bodyPr/>
        <a:lstStyle/>
        <a:p>
          <a:endParaRPr lang="en-GB"/>
        </a:p>
      </dgm:t>
    </dgm:pt>
    <dgm:pt modelId="{1D300264-97F6-46CE-89FD-F19E4C6147EE}">
      <dgm:prSet/>
      <dgm:spPr/>
      <dgm:t>
        <a:bodyPr/>
        <a:lstStyle/>
        <a:p>
          <a:r>
            <a:rPr lang="en-GB" dirty="0"/>
            <a:t>Migration and/or extinction of some species e.g. polar bears</a:t>
          </a:r>
        </a:p>
      </dgm:t>
    </dgm:pt>
    <dgm:pt modelId="{40FF0353-057C-4355-82C8-8A9B6929A820}" type="parTrans" cxnId="{6B438CBE-43A0-45C9-B2FD-B21BB5422440}">
      <dgm:prSet/>
      <dgm:spPr/>
      <dgm:t>
        <a:bodyPr/>
        <a:lstStyle/>
        <a:p>
          <a:endParaRPr lang="en-GB"/>
        </a:p>
      </dgm:t>
    </dgm:pt>
    <dgm:pt modelId="{9E1C1C1F-0546-40CD-BD99-3639DD98F9AA}" type="sibTrans" cxnId="{6B438CBE-43A0-45C9-B2FD-B21BB5422440}">
      <dgm:prSet/>
      <dgm:spPr/>
      <dgm:t>
        <a:bodyPr/>
        <a:lstStyle/>
        <a:p>
          <a:endParaRPr lang="en-GB"/>
        </a:p>
      </dgm:t>
    </dgm:pt>
    <dgm:pt modelId="{46A3AB89-7625-44B6-B6FD-7576926D091A}">
      <dgm:prSet custT="1"/>
      <dgm:spPr/>
      <dgm:t>
        <a:bodyPr/>
        <a:lstStyle/>
        <a:p>
          <a:r>
            <a:rPr lang="en-GB" sz="1400" dirty="0"/>
            <a:t>Melting of permafrost – increased growth of vegetation</a:t>
          </a:r>
        </a:p>
      </dgm:t>
    </dgm:pt>
    <dgm:pt modelId="{1C4F4D13-4A35-4B7E-A1ED-B88F8F472AF8}" type="parTrans" cxnId="{B712399D-FA02-436A-B3E3-9392414ECBED}">
      <dgm:prSet/>
      <dgm:spPr/>
      <dgm:t>
        <a:bodyPr/>
        <a:lstStyle/>
        <a:p>
          <a:endParaRPr lang="en-GB"/>
        </a:p>
      </dgm:t>
    </dgm:pt>
    <dgm:pt modelId="{6A083A83-2A9B-463B-849D-AC78E300FA7B}" type="sibTrans" cxnId="{B712399D-FA02-436A-B3E3-9392414ECBED}">
      <dgm:prSet/>
      <dgm:spPr/>
      <dgm:t>
        <a:bodyPr/>
        <a:lstStyle/>
        <a:p>
          <a:endParaRPr lang="en-GB"/>
        </a:p>
      </dgm:t>
    </dgm:pt>
    <dgm:pt modelId="{DCED7D12-1835-46D1-BE73-6E9C1B23C692}" type="pres">
      <dgm:prSet presAssocID="{80FE2147-53DC-4917-9697-10DFE3947AEF}" presName="cycle" presStyleCnt="0">
        <dgm:presLayoutVars>
          <dgm:dir/>
          <dgm:resizeHandles val="exact"/>
        </dgm:presLayoutVars>
      </dgm:prSet>
      <dgm:spPr/>
      <dgm:t>
        <a:bodyPr/>
        <a:lstStyle/>
        <a:p>
          <a:endParaRPr lang="en-US"/>
        </a:p>
      </dgm:t>
    </dgm:pt>
    <dgm:pt modelId="{E8D400D1-5930-4554-9914-3BDD2024F427}" type="pres">
      <dgm:prSet presAssocID="{167F4DB2-E822-4835-82F2-222A489F5CFA}" presName="node" presStyleLbl="node1" presStyleIdx="0" presStyleCnt="7">
        <dgm:presLayoutVars>
          <dgm:bulletEnabled val="1"/>
        </dgm:presLayoutVars>
      </dgm:prSet>
      <dgm:spPr/>
      <dgm:t>
        <a:bodyPr/>
        <a:lstStyle/>
        <a:p>
          <a:endParaRPr lang="en-US"/>
        </a:p>
      </dgm:t>
    </dgm:pt>
    <dgm:pt modelId="{59E50B85-BE04-4AB1-936C-2902C13C8D5F}" type="pres">
      <dgm:prSet presAssocID="{167F4DB2-E822-4835-82F2-222A489F5CFA}" presName="spNode" presStyleCnt="0"/>
      <dgm:spPr/>
    </dgm:pt>
    <dgm:pt modelId="{D3D82CE8-AB09-40BE-99DB-F974A7DB76CA}" type="pres">
      <dgm:prSet presAssocID="{3516F3F0-2115-4841-8E60-34C988507CCD}" presName="sibTrans" presStyleLbl="sibTrans1D1" presStyleIdx="0" presStyleCnt="7"/>
      <dgm:spPr/>
      <dgm:t>
        <a:bodyPr/>
        <a:lstStyle/>
        <a:p>
          <a:endParaRPr lang="en-US"/>
        </a:p>
      </dgm:t>
    </dgm:pt>
    <dgm:pt modelId="{F3F1CF89-DA65-419C-AEBA-73FFD4A8F6BE}" type="pres">
      <dgm:prSet presAssocID="{879FE554-EB6C-4BA7-BF97-2B15D4B0BE6C}" presName="node" presStyleLbl="node1" presStyleIdx="1" presStyleCnt="7">
        <dgm:presLayoutVars>
          <dgm:bulletEnabled val="1"/>
        </dgm:presLayoutVars>
      </dgm:prSet>
      <dgm:spPr/>
      <dgm:t>
        <a:bodyPr/>
        <a:lstStyle/>
        <a:p>
          <a:endParaRPr lang="en-US"/>
        </a:p>
      </dgm:t>
    </dgm:pt>
    <dgm:pt modelId="{EFF5F96E-8DA3-4920-BC63-7E1C9C03CC75}" type="pres">
      <dgm:prSet presAssocID="{879FE554-EB6C-4BA7-BF97-2B15D4B0BE6C}" presName="spNode" presStyleCnt="0"/>
      <dgm:spPr/>
    </dgm:pt>
    <dgm:pt modelId="{34985B0A-D660-4CA9-BC01-C862B31EDD81}" type="pres">
      <dgm:prSet presAssocID="{006D23E9-996B-4FF6-9DF2-35A269553658}" presName="sibTrans" presStyleLbl="sibTrans1D1" presStyleIdx="1" presStyleCnt="7"/>
      <dgm:spPr/>
      <dgm:t>
        <a:bodyPr/>
        <a:lstStyle/>
        <a:p>
          <a:endParaRPr lang="en-US"/>
        </a:p>
      </dgm:t>
    </dgm:pt>
    <dgm:pt modelId="{39DDB2E0-02C2-4493-9032-518FA4CA0A31}" type="pres">
      <dgm:prSet presAssocID="{46A3AB89-7625-44B6-B6FD-7576926D091A}" presName="node" presStyleLbl="node1" presStyleIdx="2" presStyleCnt="7">
        <dgm:presLayoutVars>
          <dgm:bulletEnabled val="1"/>
        </dgm:presLayoutVars>
      </dgm:prSet>
      <dgm:spPr/>
      <dgm:t>
        <a:bodyPr/>
        <a:lstStyle/>
        <a:p>
          <a:endParaRPr lang="en-US"/>
        </a:p>
      </dgm:t>
    </dgm:pt>
    <dgm:pt modelId="{498A19E0-B080-4B9D-8C24-5AF5C2E12E4E}" type="pres">
      <dgm:prSet presAssocID="{46A3AB89-7625-44B6-B6FD-7576926D091A}" presName="spNode" presStyleCnt="0"/>
      <dgm:spPr/>
    </dgm:pt>
    <dgm:pt modelId="{4F6F1EF0-FBFB-4041-AC98-B4F01B662AA0}" type="pres">
      <dgm:prSet presAssocID="{6A083A83-2A9B-463B-849D-AC78E300FA7B}" presName="sibTrans" presStyleLbl="sibTrans1D1" presStyleIdx="2" presStyleCnt="7"/>
      <dgm:spPr/>
      <dgm:t>
        <a:bodyPr/>
        <a:lstStyle/>
        <a:p>
          <a:endParaRPr lang="en-US"/>
        </a:p>
      </dgm:t>
    </dgm:pt>
    <dgm:pt modelId="{34FA4EE3-7C23-4D76-BAC0-86CFF62968EA}" type="pres">
      <dgm:prSet presAssocID="{52DD2EBC-3BEB-4450-843A-B48E9766F0E6}" presName="node" presStyleLbl="node1" presStyleIdx="3" presStyleCnt="7">
        <dgm:presLayoutVars>
          <dgm:bulletEnabled val="1"/>
        </dgm:presLayoutVars>
      </dgm:prSet>
      <dgm:spPr/>
      <dgm:t>
        <a:bodyPr/>
        <a:lstStyle/>
        <a:p>
          <a:endParaRPr lang="en-US"/>
        </a:p>
      </dgm:t>
    </dgm:pt>
    <dgm:pt modelId="{5B3EA5EE-2CD0-4CEA-992E-3CE4C1DA69C8}" type="pres">
      <dgm:prSet presAssocID="{52DD2EBC-3BEB-4450-843A-B48E9766F0E6}" presName="spNode" presStyleCnt="0"/>
      <dgm:spPr/>
    </dgm:pt>
    <dgm:pt modelId="{B716937D-633C-4D44-81C9-922DA4F45674}" type="pres">
      <dgm:prSet presAssocID="{66E61EA5-BC85-4B57-AE7C-D1E15E68A584}" presName="sibTrans" presStyleLbl="sibTrans1D1" presStyleIdx="3" presStyleCnt="7"/>
      <dgm:spPr/>
      <dgm:t>
        <a:bodyPr/>
        <a:lstStyle/>
        <a:p>
          <a:endParaRPr lang="en-US"/>
        </a:p>
      </dgm:t>
    </dgm:pt>
    <dgm:pt modelId="{1BA5078D-C03A-4EC8-BFD9-C2B190029077}" type="pres">
      <dgm:prSet presAssocID="{6D088775-56A8-4D3A-8334-66466C2B343F}" presName="node" presStyleLbl="node1" presStyleIdx="4" presStyleCnt="7">
        <dgm:presLayoutVars>
          <dgm:bulletEnabled val="1"/>
        </dgm:presLayoutVars>
      </dgm:prSet>
      <dgm:spPr/>
      <dgm:t>
        <a:bodyPr/>
        <a:lstStyle/>
        <a:p>
          <a:endParaRPr lang="en-US"/>
        </a:p>
      </dgm:t>
    </dgm:pt>
    <dgm:pt modelId="{FE627904-A3D0-4911-AFED-128F91ECD4DD}" type="pres">
      <dgm:prSet presAssocID="{6D088775-56A8-4D3A-8334-66466C2B343F}" presName="spNode" presStyleCnt="0"/>
      <dgm:spPr/>
    </dgm:pt>
    <dgm:pt modelId="{B2E870FC-F7D9-4843-99A3-C97242C41FB1}" type="pres">
      <dgm:prSet presAssocID="{1E582981-C3A5-42D9-89BF-AD44C9077D62}" presName="sibTrans" presStyleLbl="sibTrans1D1" presStyleIdx="4" presStyleCnt="7"/>
      <dgm:spPr/>
      <dgm:t>
        <a:bodyPr/>
        <a:lstStyle/>
        <a:p>
          <a:endParaRPr lang="en-US"/>
        </a:p>
      </dgm:t>
    </dgm:pt>
    <dgm:pt modelId="{887CE470-EBDF-4FDF-B3AC-65DD1269D9FA}" type="pres">
      <dgm:prSet presAssocID="{855CCC0E-1C89-4698-A52E-77265815665A}" presName="node" presStyleLbl="node1" presStyleIdx="5" presStyleCnt="7">
        <dgm:presLayoutVars>
          <dgm:bulletEnabled val="1"/>
        </dgm:presLayoutVars>
      </dgm:prSet>
      <dgm:spPr/>
      <dgm:t>
        <a:bodyPr/>
        <a:lstStyle/>
        <a:p>
          <a:endParaRPr lang="en-US"/>
        </a:p>
      </dgm:t>
    </dgm:pt>
    <dgm:pt modelId="{69631954-A1BE-4172-A374-FC37151515A8}" type="pres">
      <dgm:prSet presAssocID="{855CCC0E-1C89-4698-A52E-77265815665A}" presName="spNode" presStyleCnt="0"/>
      <dgm:spPr/>
    </dgm:pt>
    <dgm:pt modelId="{B051DB61-38B0-4702-80A6-2FDB4ACDB060}" type="pres">
      <dgm:prSet presAssocID="{0864F0F1-DEC0-4F9B-8625-2AE051EE2AD5}" presName="sibTrans" presStyleLbl="sibTrans1D1" presStyleIdx="5" presStyleCnt="7"/>
      <dgm:spPr/>
      <dgm:t>
        <a:bodyPr/>
        <a:lstStyle/>
        <a:p>
          <a:endParaRPr lang="en-US"/>
        </a:p>
      </dgm:t>
    </dgm:pt>
    <dgm:pt modelId="{AEA283B0-6EB2-4064-A8C7-44D3A107FBAA}" type="pres">
      <dgm:prSet presAssocID="{1D300264-97F6-46CE-89FD-F19E4C6147EE}" presName="node" presStyleLbl="node1" presStyleIdx="6" presStyleCnt="7">
        <dgm:presLayoutVars>
          <dgm:bulletEnabled val="1"/>
        </dgm:presLayoutVars>
      </dgm:prSet>
      <dgm:spPr/>
      <dgm:t>
        <a:bodyPr/>
        <a:lstStyle/>
        <a:p>
          <a:endParaRPr lang="en-US"/>
        </a:p>
      </dgm:t>
    </dgm:pt>
    <dgm:pt modelId="{010C7D54-9025-4CEC-840B-774A6537696B}" type="pres">
      <dgm:prSet presAssocID="{1D300264-97F6-46CE-89FD-F19E4C6147EE}" presName="spNode" presStyleCnt="0"/>
      <dgm:spPr/>
    </dgm:pt>
    <dgm:pt modelId="{0937DF81-D6A2-4007-A0FD-8281B4803BE8}" type="pres">
      <dgm:prSet presAssocID="{9E1C1C1F-0546-40CD-BD99-3639DD98F9AA}" presName="sibTrans" presStyleLbl="sibTrans1D1" presStyleIdx="6" presStyleCnt="7"/>
      <dgm:spPr/>
      <dgm:t>
        <a:bodyPr/>
        <a:lstStyle/>
        <a:p>
          <a:endParaRPr lang="en-US"/>
        </a:p>
      </dgm:t>
    </dgm:pt>
  </dgm:ptLst>
  <dgm:cxnLst>
    <dgm:cxn modelId="{E3E144EB-25B4-423C-A98E-DF8D0CB489C4}" srcId="{80FE2147-53DC-4917-9697-10DFE3947AEF}" destId="{6D088775-56A8-4D3A-8334-66466C2B343F}" srcOrd="4" destOrd="0" parTransId="{0545B28D-F3A8-406D-AB66-6490C88DD224}" sibTransId="{1E582981-C3A5-42D9-89BF-AD44C9077D62}"/>
    <dgm:cxn modelId="{83AA5FD9-8920-4B77-A436-8D18D1E58348}" type="presOf" srcId="{1E582981-C3A5-42D9-89BF-AD44C9077D62}" destId="{B2E870FC-F7D9-4843-99A3-C97242C41FB1}" srcOrd="0" destOrd="0" presId="urn:microsoft.com/office/officeart/2005/8/layout/cycle6"/>
    <dgm:cxn modelId="{5BB3E17C-1572-4C4B-8653-76DA57F1DE49}" type="presOf" srcId="{167F4DB2-E822-4835-82F2-222A489F5CFA}" destId="{E8D400D1-5930-4554-9914-3BDD2024F427}" srcOrd="0" destOrd="0" presId="urn:microsoft.com/office/officeart/2005/8/layout/cycle6"/>
    <dgm:cxn modelId="{6B438CBE-43A0-45C9-B2FD-B21BB5422440}" srcId="{80FE2147-53DC-4917-9697-10DFE3947AEF}" destId="{1D300264-97F6-46CE-89FD-F19E4C6147EE}" srcOrd="6" destOrd="0" parTransId="{40FF0353-057C-4355-82C8-8A9B6929A820}" sibTransId="{9E1C1C1F-0546-40CD-BD99-3639DD98F9AA}"/>
    <dgm:cxn modelId="{CB05D845-2164-4959-8B0A-763D6098B0F0}" type="presOf" srcId="{1D300264-97F6-46CE-89FD-F19E4C6147EE}" destId="{AEA283B0-6EB2-4064-A8C7-44D3A107FBAA}" srcOrd="0" destOrd="0" presId="urn:microsoft.com/office/officeart/2005/8/layout/cycle6"/>
    <dgm:cxn modelId="{F98170A9-D0BF-4F17-82C9-341D121CF138}" type="presOf" srcId="{6A083A83-2A9B-463B-849D-AC78E300FA7B}" destId="{4F6F1EF0-FBFB-4041-AC98-B4F01B662AA0}" srcOrd="0" destOrd="0" presId="urn:microsoft.com/office/officeart/2005/8/layout/cycle6"/>
    <dgm:cxn modelId="{F394E872-D6CE-4393-A0F5-3FB2E543935E}" srcId="{80FE2147-53DC-4917-9697-10DFE3947AEF}" destId="{167F4DB2-E822-4835-82F2-222A489F5CFA}" srcOrd="0" destOrd="0" parTransId="{BD4A0400-4932-4E97-8784-439E3B1168B6}" sibTransId="{3516F3F0-2115-4841-8E60-34C988507CCD}"/>
    <dgm:cxn modelId="{D4A67754-FBCC-4E83-939A-05B52A6F26DC}" type="presOf" srcId="{006D23E9-996B-4FF6-9DF2-35A269553658}" destId="{34985B0A-D660-4CA9-BC01-C862B31EDD81}" srcOrd="0" destOrd="0" presId="urn:microsoft.com/office/officeart/2005/8/layout/cycle6"/>
    <dgm:cxn modelId="{EACA4365-1FE6-457F-B364-761B6C07869A}" type="presOf" srcId="{52DD2EBC-3BEB-4450-843A-B48E9766F0E6}" destId="{34FA4EE3-7C23-4D76-BAC0-86CFF62968EA}" srcOrd="0" destOrd="0" presId="urn:microsoft.com/office/officeart/2005/8/layout/cycle6"/>
    <dgm:cxn modelId="{46935EE0-E999-437B-903C-115865DCFFB5}" type="presOf" srcId="{3516F3F0-2115-4841-8E60-34C988507CCD}" destId="{D3D82CE8-AB09-40BE-99DB-F974A7DB76CA}" srcOrd="0" destOrd="0" presId="urn:microsoft.com/office/officeart/2005/8/layout/cycle6"/>
    <dgm:cxn modelId="{8D67A958-4153-4E32-8259-2A1C35BAD801}" srcId="{80FE2147-53DC-4917-9697-10DFE3947AEF}" destId="{879FE554-EB6C-4BA7-BF97-2B15D4B0BE6C}" srcOrd="1" destOrd="0" parTransId="{F883A45E-42E1-4708-BA9E-15C8A811F958}" sibTransId="{006D23E9-996B-4FF6-9DF2-35A269553658}"/>
    <dgm:cxn modelId="{11C75257-2D72-4E06-AAC9-57C2099E0A5D}" type="presOf" srcId="{6D088775-56A8-4D3A-8334-66466C2B343F}" destId="{1BA5078D-C03A-4EC8-BFD9-C2B190029077}" srcOrd="0" destOrd="0" presId="urn:microsoft.com/office/officeart/2005/8/layout/cycle6"/>
    <dgm:cxn modelId="{0999F63F-B831-4F29-84D1-FEC572296CD6}" type="presOf" srcId="{66E61EA5-BC85-4B57-AE7C-D1E15E68A584}" destId="{B716937D-633C-4D44-81C9-922DA4F45674}" srcOrd="0" destOrd="0" presId="urn:microsoft.com/office/officeart/2005/8/layout/cycle6"/>
    <dgm:cxn modelId="{B712399D-FA02-436A-B3E3-9392414ECBED}" srcId="{80FE2147-53DC-4917-9697-10DFE3947AEF}" destId="{46A3AB89-7625-44B6-B6FD-7576926D091A}" srcOrd="2" destOrd="0" parTransId="{1C4F4D13-4A35-4B7E-A1ED-B88F8F472AF8}" sibTransId="{6A083A83-2A9B-463B-849D-AC78E300FA7B}"/>
    <dgm:cxn modelId="{E7D4353A-C122-479E-8D0E-8398C930805E}" type="presOf" srcId="{855CCC0E-1C89-4698-A52E-77265815665A}" destId="{887CE470-EBDF-4FDF-B3AC-65DD1269D9FA}" srcOrd="0" destOrd="0" presId="urn:microsoft.com/office/officeart/2005/8/layout/cycle6"/>
    <dgm:cxn modelId="{CA16E29E-5312-4E0A-B839-C39B3B9BDA9E}" type="presOf" srcId="{46A3AB89-7625-44B6-B6FD-7576926D091A}" destId="{39DDB2E0-02C2-4493-9032-518FA4CA0A31}" srcOrd="0" destOrd="0" presId="urn:microsoft.com/office/officeart/2005/8/layout/cycle6"/>
    <dgm:cxn modelId="{643EE17F-8B4A-47B5-8D5A-41AC3DB729D6}" type="presOf" srcId="{0864F0F1-DEC0-4F9B-8625-2AE051EE2AD5}" destId="{B051DB61-38B0-4702-80A6-2FDB4ACDB060}" srcOrd="0" destOrd="0" presId="urn:microsoft.com/office/officeart/2005/8/layout/cycle6"/>
    <dgm:cxn modelId="{DEFC7CC0-D3A5-4033-86E5-644DE938F9A3}" type="presOf" srcId="{9E1C1C1F-0546-40CD-BD99-3639DD98F9AA}" destId="{0937DF81-D6A2-4007-A0FD-8281B4803BE8}" srcOrd="0" destOrd="0" presId="urn:microsoft.com/office/officeart/2005/8/layout/cycle6"/>
    <dgm:cxn modelId="{652A8655-BA7F-49FD-A963-4F6E3FBD02A9}" type="presOf" srcId="{879FE554-EB6C-4BA7-BF97-2B15D4B0BE6C}" destId="{F3F1CF89-DA65-419C-AEBA-73FFD4A8F6BE}" srcOrd="0" destOrd="0" presId="urn:microsoft.com/office/officeart/2005/8/layout/cycle6"/>
    <dgm:cxn modelId="{3B119203-9399-4875-9B87-D4C5541DFB7B}" type="presOf" srcId="{80FE2147-53DC-4917-9697-10DFE3947AEF}" destId="{DCED7D12-1835-46D1-BE73-6E9C1B23C692}" srcOrd="0" destOrd="0" presId="urn:microsoft.com/office/officeart/2005/8/layout/cycle6"/>
    <dgm:cxn modelId="{F79FE26F-FE6D-4B7E-B787-E2F9C73716E0}" srcId="{80FE2147-53DC-4917-9697-10DFE3947AEF}" destId="{52DD2EBC-3BEB-4450-843A-B48E9766F0E6}" srcOrd="3" destOrd="0" parTransId="{E1657C19-AD37-4EC0-91FE-8F7424FF8C5E}" sibTransId="{66E61EA5-BC85-4B57-AE7C-D1E15E68A584}"/>
    <dgm:cxn modelId="{E753B13C-C502-4CA8-BCBF-3B85F750A2D6}" srcId="{80FE2147-53DC-4917-9697-10DFE3947AEF}" destId="{855CCC0E-1C89-4698-A52E-77265815665A}" srcOrd="5" destOrd="0" parTransId="{3E9B3AE4-01C1-4022-B19D-8FF6FC5B3B71}" sibTransId="{0864F0F1-DEC0-4F9B-8625-2AE051EE2AD5}"/>
    <dgm:cxn modelId="{4F28DC3B-4300-4DE7-B8C8-79ED540AABE2}" type="presParOf" srcId="{DCED7D12-1835-46D1-BE73-6E9C1B23C692}" destId="{E8D400D1-5930-4554-9914-3BDD2024F427}" srcOrd="0" destOrd="0" presId="urn:microsoft.com/office/officeart/2005/8/layout/cycle6"/>
    <dgm:cxn modelId="{E87CE97D-31EE-47A3-8685-A9D1A41F82FC}" type="presParOf" srcId="{DCED7D12-1835-46D1-BE73-6E9C1B23C692}" destId="{59E50B85-BE04-4AB1-936C-2902C13C8D5F}" srcOrd="1" destOrd="0" presId="urn:microsoft.com/office/officeart/2005/8/layout/cycle6"/>
    <dgm:cxn modelId="{3DAEB582-6C9C-4430-A979-6E1747672876}" type="presParOf" srcId="{DCED7D12-1835-46D1-BE73-6E9C1B23C692}" destId="{D3D82CE8-AB09-40BE-99DB-F974A7DB76CA}" srcOrd="2" destOrd="0" presId="urn:microsoft.com/office/officeart/2005/8/layout/cycle6"/>
    <dgm:cxn modelId="{0BD681B3-ABCD-4850-B05E-8D79405AD3DB}" type="presParOf" srcId="{DCED7D12-1835-46D1-BE73-6E9C1B23C692}" destId="{F3F1CF89-DA65-419C-AEBA-73FFD4A8F6BE}" srcOrd="3" destOrd="0" presId="urn:microsoft.com/office/officeart/2005/8/layout/cycle6"/>
    <dgm:cxn modelId="{BAE19514-69E3-491C-BAEB-F4EF07D6DD1B}" type="presParOf" srcId="{DCED7D12-1835-46D1-BE73-6E9C1B23C692}" destId="{EFF5F96E-8DA3-4920-BC63-7E1C9C03CC75}" srcOrd="4" destOrd="0" presId="urn:microsoft.com/office/officeart/2005/8/layout/cycle6"/>
    <dgm:cxn modelId="{16E4AA8B-B3EF-438A-89F2-6F70A8610361}" type="presParOf" srcId="{DCED7D12-1835-46D1-BE73-6E9C1B23C692}" destId="{34985B0A-D660-4CA9-BC01-C862B31EDD81}" srcOrd="5" destOrd="0" presId="urn:microsoft.com/office/officeart/2005/8/layout/cycle6"/>
    <dgm:cxn modelId="{79B2F673-87F0-44C5-A8FA-1B6A404E12E3}" type="presParOf" srcId="{DCED7D12-1835-46D1-BE73-6E9C1B23C692}" destId="{39DDB2E0-02C2-4493-9032-518FA4CA0A31}" srcOrd="6" destOrd="0" presId="urn:microsoft.com/office/officeart/2005/8/layout/cycle6"/>
    <dgm:cxn modelId="{17785D91-5DDD-495D-87FF-8956542A2913}" type="presParOf" srcId="{DCED7D12-1835-46D1-BE73-6E9C1B23C692}" destId="{498A19E0-B080-4B9D-8C24-5AF5C2E12E4E}" srcOrd="7" destOrd="0" presId="urn:microsoft.com/office/officeart/2005/8/layout/cycle6"/>
    <dgm:cxn modelId="{591466A8-7B87-4476-B249-ABE9A40A6C8B}" type="presParOf" srcId="{DCED7D12-1835-46D1-BE73-6E9C1B23C692}" destId="{4F6F1EF0-FBFB-4041-AC98-B4F01B662AA0}" srcOrd="8" destOrd="0" presId="urn:microsoft.com/office/officeart/2005/8/layout/cycle6"/>
    <dgm:cxn modelId="{53A2BE49-A52C-4996-8A3C-CB4D01E26610}" type="presParOf" srcId="{DCED7D12-1835-46D1-BE73-6E9C1B23C692}" destId="{34FA4EE3-7C23-4D76-BAC0-86CFF62968EA}" srcOrd="9" destOrd="0" presId="urn:microsoft.com/office/officeart/2005/8/layout/cycle6"/>
    <dgm:cxn modelId="{2FD02098-EDDE-4B9E-BCCE-EB778DA509C6}" type="presParOf" srcId="{DCED7D12-1835-46D1-BE73-6E9C1B23C692}" destId="{5B3EA5EE-2CD0-4CEA-992E-3CE4C1DA69C8}" srcOrd="10" destOrd="0" presId="urn:microsoft.com/office/officeart/2005/8/layout/cycle6"/>
    <dgm:cxn modelId="{FCDA08D8-52C9-431F-B1EA-9A8C6194C7E2}" type="presParOf" srcId="{DCED7D12-1835-46D1-BE73-6E9C1B23C692}" destId="{B716937D-633C-4D44-81C9-922DA4F45674}" srcOrd="11" destOrd="0" presId="urn:microsoft.com/office/officeart/2005/8/layout/cycle6"/>
    <dgm:cxn modelId="{A3466A1A-0DB9-4D09-B1A0-A9411922D9BD}" type="presParOf" srcId="{DCED7D12-1835-46D1-BE73-6E9C1B23C692}" destId="{1BA5078D-C03A-4EC8-BFD9-C2B190029077}" srcOrd="12" destOrd="0" presId="urn:microsoft.com/office/officeart/2005/8/layout/cycle6"/>
    <dgm:cxn modelId="{FECEE7AD-D2D6-49B7-B366-E297AE73F4C0}" type="presParOf" srcId="{DCED7D12-1835-46D1-BE73-6E9C1B23C692}" destId="{FE627904-A3D0-4911-AFED-128F91ECD4DD}" srcOrd="13" destOrd="0" presId="urn:microsoft.com/office/officeart/2005/8/layout/cycle6"/>
    <dgm:cxn modelId="{36D600C2-4F90-41DA-9795-B1CE49D933A0}" type="presParOf" srcId="{DCED7D12-1835-46D1-BE73-6E9C1B23C692}" destId="{B2E870FC-F7D9-4843-99A3-C97242C41FB1}" srcOrd="14" destOrd="0" presId="urn:microsoft.com/office/officeart/2005/8/layout/cycle6"/>
    <dgm:cxn modelId="{2D1B1E10-D3CE-4233-9083-75C611D83F3F}" type="presParOf" srcId="{DCED7D12-1835-46D1-BE73-6E9C1B23C692}" destId="{887CE470-EBDF-4FDF-B3AC-65DD1269D9FA}" srcOrd="15" destOrd="0" presId="urn:microsoft.com/office/officeart/2005/8/layout/cycle6"/>
    <dgm:cxn modelId="{F20D22CB-0832-4BF7-BA17-A2466EF944FB}" type="presParOf" srcId="{DCED7D12-1835-46D1-BE73-6E9C1B23C692}" destId="{69631954-A1BE-4172-A374-FC37151515A8}" srcOrd="16" destOrd="0" presId="urn:microsoft.com/office/officeart/2005/8/layout/cycle6"/>
    <dgm:cxn modelId="{75F2E08B-D7AB-48CF-855D-5C53E8A345C3}" type="presParOf" srcId="{DCED7D12-1835-46D1-BE73-6E9C1B23C692}" destId="{B051DB61-38B0-4702-80A6-2FDB4ACDB060}" srcOrd="17" destOrd="0" presId="urn:microsoft.com/office/officeart/2005/8/layout/cycle6"/>
    <dgm:cxn modelId="{74C6AF82-F0AF-40C3-986A-FE09421BE77E}" type="presParOf" srcId="{DCED7D12-1835-46D1-BE73-6E9C1B23C692}" destId="{AEA283B0-6EB2-4064-A8C7-44D3A107FBAA}" srcOrd="18" destOrd="0" presId="urn:microsoft.com/office/officeart/2005/8/layout/cycle6"/>
    <dgm:cxn modelId="{C0825FEB-0602-4742-BDA6-427C8CC008AF}" type="presParOf" srcId="{DCED7D12-1835-46D1-BE73-6E9C1B23C692}" destId="{010C7D54-9025-4CEC-840B-774A6537696B}" srcOrd="19" destOrd="0" presId="urn:microsoft.com/office/officeart/2005/8/layout/cycle6"/>
    <dgm:cxn modelId="{B023FEA1-809F-461B-A739-18E31680BECC}" type="presParOf" srcId="{DCED7D12-1835-46D1-BE73-6E9C1B23C692}" destId="{0937DF81-D6A2-4007-A0FD-8281B4803BE8}"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C86B2C-F733-419F-9C9E-55544AA91C00}" type="doc">
      <dgm:prSet loTypeId="urn:microsoft.com/office/officeart/2005/8/layout/radial1" loCatId="relationship" qsTypeId="urn:microsoft.com/office/officeart/2005/8/quickstyle/simple2" qsCatId="simple" csTypeId="urn:microsoft.com/office/officeart/2005/8/colors/accent1_2" csCatId="accent1" phldr="1"/>
      <dgm:spPr/>
      <dgm:t>
        <a:bodyPr/>
        <a:lstStyle/>
        <a:p>
          <a:endParaRPr lang="en-GB"/>
        </a:p>
      </dgm:t>
    </dgm:pt>
    <dgm:pt modelId="{59F40FC3-2C6B-4539-AA2C-63145D68FE9D}">
      <dgm:prSet phldrT="[Text]"/>
      <dgm:spPr/>
      <dgm:t>
        <a:bodyPr/>
        <a:lstStyle/>
        <a:p>
          <a:r>
            <a:rPr lang="en-GB" dirty="0"/>
            <a:t>Ocean acidity impacts</a:t>
          </a:r>
        </a:p>
      </dgm:t>
    </dgm:pt>
    <dgm:pt modelId="{28E3D929-CD93-4641-AF2A-023F54084013}" type="parTrans" cxnId="{662738DB-B271-4F61-A443-B0F6932AA9AA}">
      <dgm:prSet/>
      <dgm:spPr/>
      <dgm:t>
        <a:bodyPr/>
        <a:lstStyle/>
        <a:p>
          <a:endParaRPr lang="en-GB"/>
        </a:p>
      </dgm:t>
    </dgm:pt>
    <dgm:pt modelId="{495BF958-7F67-4C47-A736-9A46F5FC0833}" type="sibTrans" cxnId="{662738DB-B271-4F61-A443-B0F6932AA9AA}">
      <dgm:prSet/>
      <dgm:spPr/>
      <dgm:t>
        <a:bodyPr/>
        <a:lstStyle/>
        <a:p>
          <a:endParaRPr lang="en-GB"/>
        </a:p>
      </dgm:t>
    </dgm:pt>
    <dgm:pt modelId="{9011D4E8-1DD3-4A29-9FDA-9BEAB6FC288C}">
      <dgm:prSet phldrT="[Text]"/>
      <dgm:spPr/>
      <dgm:t>
        <a:bodyPr/>
        <a:lstStyle/>
        <a:p>
          <a:r>
            <a:rPr lang="en-GB" dirty="0"/>
            <a:t>Coral reefs</a:t>
          </a:r>
        </a:p>
      </dgm:t>
    </dgm:pt>
    <dgm:pt modelId="{FD3CEDA2-6D91-4559-B91D-27823835D57F}" type="parTrans" cxnId="{76C02A5B-AB01-4F9D-9A86-3CA7AB2232D5}">
      <dgm:prSet/>
      <dgm:spPr/>
      <dgm:t>
        <a:bodyPr/>
        <a:lstStyle/>
        <a:p>
          <a:endParaRPr lang="en-GB"/>
        </a:p>
      </dgm:t>
    </dgm:pt>
    <dgm:pt modelId="{7BA7DFEA-1837-4C5D-8A6D-CA877922BE61}" type="sibTrans" cxnId="{76C02A5B-AB01-4F9D-9A86-3CA7AB2232D5}">
      <dgm:prSet/>
      <dgm:spPr/>
      <dgm:t>
        <a:bodyPr/>
        <a:lstStyle/>
        <a:p>
          <a:endParaRPr lang="en-GB"/>
        </a:p>
      </dgm:t>
    </dgm:pt>
    <dgm:pt modelId="{7744B986-5F78-43A4-B822-E1C42DD3226A}">
      <dgm:prSet phldrT="[Text]"/>
      <dgm:spPr/>
      <dgm:t>
        <a:bodyPr/>
        <a:lstStyle/>
        <a:p>
          <a:r>
            <a:rPr lang="en-GB" dirty="0"/>
            <a:t>Plankton and shellfish</a:t>
          </a:r>
        </a:p>
        <a:p>
          <a:endParaRPr lang="en-GB" dirty="0"/>
        </a:p>
      </dgm:t>
    </dgm:pt>
    <dgm:pt modelId="{72CAD58F-AA7A-4AED-AA85-652D0888E6A9}" type="parTrans" cxnId="{41C9C289-4555-4FDF-A022-99F427108AD7}">
      <dgm:prSet/>
      <dgm:spPr/>
      <dgm:t>
        <a:bodyPr/>
        <a:lstStyle/>
        <a:p>
          <a:endParaRPr lang="en-GB"/>
        </a:p>
      </dgm:t>
    </dgm:pt>
    <dgm:pt modelId="{3DDC94EA-868A-428D-90B1-87385FA21977}" type="sibTrans" cxnId="{41C9C289-4555-4FDF-A022-99F427108AD7}">
      <dgm:prSet/>
      <dgm:spPr/>
      <dgm:t>
        <a:bodyPr/>
        <a:lstStyle/>
        <a:p>
          <a:endParaRPr lang="en-GB"/>
        </a:p>
      </dgm:t>
    </dgm:pt>
    <dgm:pt modelId="{5ED6E4DA-4C4B-4D5B-888F-72DC37988E5A}">
      <dgm:prSet phldrT="[Text]" phldr="1"/>
      <dgm:spPr/>
      <dgm:t>
        <a:bodyPr/>
        <a:lstStyle/>
        <a:p>
          <a:endParaRPr lang="en-GB"/>
        </a:p>
      </dgm:t>
    </dgm:pt>
    <dgm:pt modelId="{FFFBED7D-C68B-4A1F-9622-E44EA7C56C08}" type="parTrans" cxnId="{6D3740C9-D973-49E1-8B94-DA24ACCA7BEB}">
      <dgm:prSet/>
      <dgm:spPr/>
      <dgm:t>
        <a:bodyPr/>
        <a:lstStyle/>
        <a:p>
          <a:endParaRPr lang="en-GB"/>
        </a:p>
      </dgm:t>
    </dgm:pt>
    <dgm:pt modelId="{E1C727C0-2351-4432-96CD-444B28ECFA79}" type="sibTrans" cxnId="{6D3740C9-D973-49E1-8B94-DA24ACCA7BEB}">
      <dgm:prSet/>
      <dgm:spPr/>
      <dgm:t>
        <a:bodyPr/>
        <a:lstStyle/>
        <a:p>
          <a:endParaRPr lang="en-GB"/>
        </a:p>
      </dgm:t>
    </dgm:pt>
    <dgm:pt modelId="{3ABC6DDE-C699-4335-B0F5-59953109E53B}">
      <dgm:prSet phldrT="[Text]" phldr="1"/>
      <dgm:spPr/>
      <dgm:t>
        <a:bodyPr/>
        <a:lstStyle/>
        <a:p>
          <a:endParaRPr lang="en-GB"/>
        </a:p>
      </dgm:t>
    </dgm:pt>
    <dgm:pt modelId="{DCC144EC-CEEF-4AA2-9667-04A7A89FD841}" type="parTrans" cxnId="{2BB01669-044E-44BE-8FFA-207368CC04C9}">
      <dgm:prSet/>
      <dgm:spPr/>
      <dgm:t>
        <a:bodyPr/>
        <a:lstStyle/>
        <a:p>
          <a:endParaRPr lang="en-GB"/>
        </a:p>
      </dgm:t>
    </dgm:pt>
    <dgm:pt modelId="{F9B43658-CE9D-4415-9E3C-1746F8298A96}" type="sibTrans" cxnId="{2BB01669-044E-44BE-8FFA-207368CC04C9}">
      <dgm:prSet/>
      <dgm:spPr/>
      <dgm:t>
        <a:bodyPr/>
        <a:lstStyle/>
        <a:p>
          <a:endParaRPr lang="en-GB"/>
        </a:p>
      </dgm:t>
    </dgm:pt>
    <dgm:pt modelId="{769A24A4-8FAD-42A3-B2D9-936F8F9DF37B}">
      <dgm:prSet phldrT="[Text]" phldr="1"/>
      <dgm:spPr/>
      <dgm:t>
        <a:bodyPr/>
        <a:lstStyle/>
        <a:p>
          <a:endParaRPr lang="en-GB"/>
        </a:p>
      </dgm:t>
    </dgm:pt>
    <dgm:pt modelId="{E3B00E93-EE5C-4D04-A169-B0686528B226}" type="parTrans" cxnId="{020B8C24-DC6D-42D6-BE46-5414CE7442F0}">
      <dgm:prSet/>
      <dgm:spPr/>
      <dgm:t>
        <a:bodyPr/>
        <a:lstStyle/>
        <a:p>
          <a:endParaRPr lang="en-GB"/>
        </a:p>
      </dgm:t>
    </dgm:pt>
    <dgm:pt modelId="{9A828726-9314-4BEF-B442-C3F0176C4174}" type="sibTrans" cxnId="{020B8C24-DC6D-42D6-BE46-5414CE7442F0}">
      <dgm:prSet/>
      <dgm:spPr/>
      <dgm:t>
        <a:bodyPr/>
        <a:lstStyle/>
        <a:p>
          <a:endParaRPr lang="en-GB"/>
        </a:p>
      </dgm:t>
    </dgm:pt>
    <dgm:pt modelId="{9E9B74C2-8CF4-48A5-8F19-A7467A010EC6}">
      <dgm:prSet phldrT="[Text]" phldr="1"/>
      <dgm:spPr/>
      <dgm:t>
        <a:bodyPr/>
        <a:lstStyle/>
        <a:p>
          <a:endParaRPr lang="en-GB"/>
        </a:p>
      </dgm:t>
    </dgm:pt>
    <dgm:pt modelId="{0F4E2C33-3194-424D-8038-43D315FB6A66}" type="parTrans" cxnId="{DFAC4444-E8CC-4745-AD49-E08CE2AD8EAD}">
      <dgm:prSet/>
      <dgm:spPr/>
      <dgm:t>
        <a:bodyPr/>
        <a:lstStyle/>
        <a:p>
          <a:endParaRPr lang="en-GB"/>
        </a:p>
      </dgm:t>
    </dgm:pt>
    <dgm:pt modelId="{36B12740-01C7-4E5D-9AE8-A7EA2DEAA21C}" type="sibTrans" cxnId="{DFAC4444-E8CC-4745-AD49-E08CE2AD8EAD}">
      <dgm:prSet/>
      <dgm:spPr/>
      <dgm:t>
        <a:bodyPr/>
        <a:lstStyle/>
        <a:p>
          <a:endParaRPr lang="en-GB"/>
        </a:p>
      </dgm:t>
    </dgm:pt>
    <dgm:pt modelId="{7BB2EB19-76DF-46F6-8489-350F29CF42BD}">
      <dgm:prSet phldrT="[Text]" phldr="1"/>
      <dgm:spPr/>
      <dgm:t>
        <a:bodyPr/>
        <a:lstStyle/>
        <a:p>
          <a:endParaRPr lang="en-GB"/>
        </a:p>
      </dgm:t>
    </dgm:pt>
    <dgm:pt modelId="{2BDCB11B-C8FC-4993-857A-1C2D7A910A25}" type="parTrans" cxnId="{D641F6C0-BAD9-4BB2-8873-C19CE253EACA}">
      <dgm:prSet/>
      <dgm:spPr/>
      <dgm:t>
        <a:bodyPr/>
        <a:lstStyle/>
        <a:p>
          <a:endParaRPr lang="en-GB"/>
        </a:p>
      </dgm:t>
    </dgm:pt>
    <dgm:pt modelId="{9EAEDCB9-845F-4EE0-844A-8389CA02FD2E}" type="sibTrans" cxnId="{D641F6C0-BAD9-4BB2-8873-C19CE253EACA}">
      <dgm:prSet/>
      <dgm:spPr/>
      <dgm:t>
        <a:bodyPr/>
        <a:lstStyle/>
        <a:p>
          <a:endParaRPr lang="en-GB"/>
        </a:p>
      </dgm:t>
    </dgm:pt>
    <dgm:pt modelId="{41A09E03-D5E4-401F-A819-552929E07A7D}">
      <dgm:prSet phldrT="[Text]" phldr="1"/>
      <dgm:spPr/>
      <dgm:t>
        <a:bodyPr/>
        <a:lstStyle/>
        <a:p>
          <a:endParaRPr lang="en-GB"/>
        </a:p>
      </dgm:t>
    </dgm:pt>
    <dgm:pt modelId="{FC63102B-CBFD-455F-AEF2-C2140733655C}" type="parTrans" cxnId="{4D7F8947-C9CB-422C-B202-F8C68D9034D5}">
      <dgm:prSet/>
      <dgm:spPr/>
      <dgm:t>
        <a:bodyPr/>
        <a:lstStyle/>
        <a:p>
          <a:endParaRPr lang="en-GB"/>
        </a:p>
      </dgm:t>
    </dgm:pt>
    <dgm:pt modelId="{480EBC19-418D-4BFA-9211-7045130A435C}" type="sibTrans" cxnId="{4D7F8947-C9CB-422C-B202-F8C68D9034D5}">
      <dgm:prSet/>
      <dgm:spPr/>
      <dgm:t>
        <a:bodyPr/>
        <a:lstStyle/>
        <a:p>
          <a:endParaRPr lang="en-GB"/>
        </a:p>
      </dgm:t>
    </dgm:pt>
    <dgm:pt modelId="{C0ADF956-9D32-4E29-998B-18D3B54661F1}" type="pres">
      <dgm:prSet presAssocID="{F9C86B2C-F733-419F-9C9E-55544AA91C00}" presName="cycle" presStyleCnt="0">
        <dgm:presLayoutVars>
          <dgm:chMax val="1"/>
          <dgm:dir/>
          <dgm:animLvl val="ctr"/>
          <dgm:resizeHandles val="exact"/>
        </dgm:presLayoutVars>
      </dgm:prSet>
      <dgm:spPr/>
      <dgm:t>
        <a:bodyPr/>
        <a:lstStyle/>
        <a:p>
          <a:endParaRPr lang="en-US"/>
        </a:p>
      </dgm:t>
    </dgm:pt>
    <dgm:pt modelId="{264C5D66-BBA3-4A47-9804-3B81C72E6C21}" type="pres">
      <dgm:prSet presAssocID="{59F40FC3-2C6B-4539-AA2C-63145D68FE9D}" presName="centerShape" presStyleLbl="node0" presStyleIdx="0" presStyleCnt="1"/>
      <dgm:spPr/>
      <dgm:t>
        <a:bodyPr/>
        <a:lstStyle/>
        <a:p>
          <a:endParaRPr lang="en-US"/>
        </a:p>
      </dgm:t>
    </dgm:pt>
    <dgm:pt modelId="{5BCFAEC8-35F0-410E-9B77-2798C4EB74F9}" type="pres">
      <dgm:prSet presAssocID="{FD3CEDA2-6D91-4559-B91D-27823835D57F}" presName="Name9" presStyleLbl="parChTrans1D2" presStyleIdx="0" presStyleCnt="2"/>
      <dgm:spPr/>
      <dgm:t>
        <a:bodyPr/>
        <a:lstStyle/>
        <a:p>
          <a:endParaRPr lang="en-US"/>
        </a:p>
      </dgm:t>
    </dgm:pt>
    <dgm:pt modelId="{8BB015EC-0816-437F-8F68-1C3AB7A56C8A}" type="pres">
      <dgm:prSet presAssocID="{FD3CEDA2-6D91-4559-B91D-27823835D57F}" presName="connTx" presStyleLbl="parChTrans1D2" presStyleIdx="0" presStyleCnt="2"/>
      <dgm:spPr/>
      <dgm:t>
        <a:bodyPr/>
        <a:lstStyle/>
        <a:p>
          <a:endParaRPr lang="en-US"/>
        </a:p>
      </dgm:t>
    </dgm:pt>
    <dgm:pt modelId="{8495A50F-18F7-4DB1-94AC-37DA94EBB757}" type="pres">
      <dgm:prSet presAssocID="{9011D4E8-1DD3-4A29-9FDA-9BEAB6FC288C}" presName="node" presStyleLbl="node1" presStyleIdx="0" presStyleCnt="2" custScaleX="190027" custScaleY="311448" custRadScaleRad="111871" custRadScaleInc="98804">
        <dgm:presLayoutVars>
          <dgm:bulletEnabled val="1"/>
        </dgm:presLayoutVars>
      </dgm:prSet>
      <dgm:spPr/>
      <dgm:t>
        <a:bodyPr/>
        <a:lstStyle/>
        <a:p>
          <a:endParaRPr lang="en-US"/>
        </a:p>
      </dgm:t>
    </dgm:pt>
    <dgm:pt modelId="{B2CEEC7E-90AC-4054-B790-42AE1967C395}" type="pres">
      <dgm:prSet presAssocID="{72CAD58F-AA7A-4AED-AA85-652D0888E6A9}" presName="Name9" presStyleLbl="parChTrans1D2" presStyleIdx="1" presStyleCnt="2"/>
      <dgm:spPr/>
      <dgm:t>
        <a:bodyPr/>
        <a:lstStyle/>
        <a:p>
          <a:endParaRPr lang="en-US"/>
        </a:p>
      </dgm:t>
    </dgm:pt>
    <dgm:pt modelId="{86334721-EE3F-4B02-B51D-639697B06389}" type="pres">
      <dgm:prSet presAssocID="{72CAD58F-AA7A-4AED-AA85-652D0888E6A9}" presName="connTx" presStyleLbl="parChTrans1D2" presStyleIdx="1" presStyleCnt="2"/>
      <dgm:spPr/>
      <dgm:t>
        <a:bodyPr/>
        <a:lstStyle/>
        <a:p>
          <a:endParaRPr lang="en-US"/>
        </a:p>
      </dgm:t>
    </dgm:pt>
    <dgm:pt modelId="{CAB118F2-8BBB-4AA2-81B5-9EE6D2D07FFB}" type="pres">
      <dgm:prSet presAssocID="{7744B986-5F78-43A4-B822-E1C42DD3226A}" presName="node" presStyleLbl="node1" presStyleIdx="1" presStyleCnt="2" custScaleX="181146" custScaleY="307343" custRadScaleRad="109814" custRadScaleInc="99208">
        <dgm:presLayoutVars>
          <dgm:bulletEnabled val="1"/>
        </dgm:presLayoutVars>
      </dgm:prSet>
      <dgm:spPr/>
      <dgm:t>
        <a:bodyPr/>
        <a:lstStyle/>
        <a:p>
          <a:endParaRPr lang="en-US"/>
        </a:p>
      </dgm:t>
    </dgm:pt>
  </dgm:ptLst>
  <dgm:cxnLst>
    <dgm:cxn modelId="{8B5192DE-733F-4F85-8A42-603EE16D1F00}" type="presOf" srcId="{FD3CEDA2-6D91-4559-B91D-27823835D57F}" destId="{5BCFAEC8-35F0-410E-9B77-2798C4EB74F9}" srcOrd="0" destOrd="0" presId="urn:microsoft.com/office/officeart/2005/8/layout/radial1"/>
    <dgm:cxn modelId="{76C02A5B-AB01-4F9D-9A86-3CA7AB2232D5}" srcId="{59F40FC3-2C6B-4539-AA2C-63145D68FE9D}" destId="{9011D4E8-1DD3-4A29-9FDA-9BEAB6FC288C}" srcOrd="0" destOrd="0" parTransId="{FD3CEDA2-6D91-4559-B91D-27823835D57F}" sibTransId="{7BA7DFEA-1837-4C5D-8A6D-CA877922BE61}"/>
    <dgm:cxn modelId="{662738DB-B271-4F61-A443-B0F6932AA9AA}" srcId="{F9C86B2C-F733-419F-9C9E-55544AA91C00}" destId="{59F40FC3-2C6B-4539-AA2C-63145D68FE9D}" srcOrd="0" destOrd="0" parTransId="{28E3D929-CD93-4641-AF2A-023F54084013}" sibTransId="{495BF958-7F67-4C47-A736-9A46F5FC0833}"/>
    <dgm:cxn modelId="{CDFB74E5-BBB3-4BD5-AEF4-929B0BD0DAF2}" type="presOf" srcId="{7744B986-5F78-43A4-B822-E1C42DD3226A}" destId="{CAB118F2-8BBB-4AA2-81B5-9EE6D2D07FFB}" srcOrd="0" destOrd="0" presId="urn:microsoft.com/office/officeart/2005/8/layout/radial1"/>
    <dgm:cxn modelId="{C0A503CC-EBA7-4E91-8EC8-81999CCE6D4F}" type="presOf" srcId="{72CAD58F-AA7A-4AED-AA85-652D0888E6A9}" destId="{B2CEEC7E-90AC-4054-B790-42AE1967C395}" srcOrd="0" destOrd="0" presId="urn:microsoft.com/office/officeart/2005/8/layout/radial1"/>
    <dgm:cxn modelId="{B4DE0187-718F-4EF3-9A4A-10C94304834C}" type="presOf" srcId="{59F40FC3-2C6B-4539-AA2C-63145D68FE9D}" destId="{264C5D66-BBA3-4A47-9804-3B81C72E6C21}" srcOrd="0" destOrd="0" presId="urn:microsoft.com/office/officeart/2005/8/layout/radial1"/>
    <dgm:cxn modelId="{D641F6C0-BAD9-4BB2-8873-C19CE253EACA}" srcId="{9E9B74C2-8CF4-48A5-8F19-A7467A010EC6}" destId="{7BB2EB19-76DF-46F6-8489-350F29CF42BD}" srcOrd="0" destOrd="0" parTransId="{2BDCB11B-C8FC-4993-857A-1C2D7A910A25}" sibTransId="{9EAEDCB9-845F-4EE0-844A-8389CA02FD2E}"/>
    <dgm:cxn modelId="{9FAAA0EC-3BCC-4FF7-BE0E-A9C16CBE50F2}" type="presOf" srcId="{FD3CEDA2-6D91-4559-B91D-27823835D57F}" destId="{8BB015EC-0816-437F-8F68-1C3AB7A56C8A}" srcOrd="1" destOrd="0" presId="urn:microsoft.com/office/officeart/2005/8/layout/radial1"/>
    <dgm:cxn modelId="{6D3740C9-D973-49E1-8B94-DA24ACCA7BEB}" srcId="{F9C86B2C-F733-419F-9C9E-55544AA91C00}" destId="{5ED6E4DA-4C4B-4D5B-888F-72DC37988E5A}" srcOrd="1" destOrd="0" parTransId="{FFFBED7D-C68B-4A1F-9622-E44EA7C56C08}" sibTransId="{E1C727C0-2351-4432-96CD-444B28ECFA79}"/>
    <dgm:cxn modelId="{41C9C289-4555-4FDF-A022-99F427108AD7}" srcId="{59F40FC3-2C6B-4539-AA2C-63145D68FE9D}" destId="{7744B986-5F78-43A4-B822-E1C42DD3226A}" srcOrd="1" destOrd="0" parTransId="{72CAD58F-AA7A-4AED-AA85-652D0888E6A9}" sibTransId="{3DDC94EA-868A-428D-90B1-87385FA21977}"/>
    <dgm:cxn modelId="{4D7F8947-C9CB-422C-B202-F8C68D9034D5}" srcId="{9E9B74C2-8CF4-48A5-8F19-A7467A010EC6}" destId="{41A09E03-D5E4-401F-A819-552929E07A7D}" srcOrd="1" destOrd="0" parTransId="{FC63102B-CBFD-455F-AEF2-C2140733655C}" sibTransId="{480EBC19-418D-4BFA-9211-7045130A435C}"/>
    <dgm:cxn modelId="{2BB01669-044E-44BE-8FFA-207368CC04C9}" srcId="{5ED6E4DA-4C4B-4D5B-888F-72DC37988E5A}" destId="{3ABC6DDE-C699-4335-B0F5-59953109E53B}" srcOrd="0" destOrd="0" parTransId="{DCC144EC-CEEF-4AA2-9667-04A7A89FD841}" sibTransId="{F9B43658-CE9D-4415-9E3C-1746F8298A96}"/>
    <dgm:cxn modelId="{C351E636-5799-4E08-ABCA-9B275301EB30}" type="presOf" srcId="{9011D4E8-1DD3-4A29-9FDA-9BEAB6FC288C}" destId="{8495A50F-18F7-4DB1-94AC-37DA94EBB757}" srcOrd="0" destOrd="0" presId="urn:microsoft.com/office/officeart/2005/8/layout/radial1"/>
    <dgm:cxn modelId="{DFAC4444-E8CC-4745-AD49-E08CE2AD8EAD}" srcId="{F9C86B2C-F733-419F-9C9E-55544AA91C00}" destId="{9E9B74C2-8CF4-48A5-8F19-A7467A010EC6}" srcOrd="2" destOrd="0" parTransId="{0F4E2C33-3194-424D-8038-43D315FB6A66}" sibTransId="{36B12740-01C7-4E5D-9AE8-A7EA2DEAA21C}"/>
    <dgm:cxn modelId="{E54CE0D4-DE37-474C-A046-B444569BAF42}" type="presOf" srcId="{72CAD58F-AA7A-4AED-AA85-652D0888E6A9}" destId="{86334721-EE3F-4B02-B51D-639697B06389}" srcOrd="1" destOrd="0" presId="urn:microsoft.com/office/officeart/2005/8/layout/radial1"/>
    <dgm:cxn modelId="{020B8C24-DC6D-42D6-BE46-5414CE7442F0}" srcId="{5ED6E4DA-4C4B-4D5B-888F-72DC37988E5A}" destId="{769A24A4-8FAD-42A3-B2D9-936F8F9DF37B}" srcOrd="1" destOrd="0" parTransId="{E3B00E93-EE5C-4D04-A169-B0686528B226}" sibTransId="{9A828726-9314-4BEF-B442-C3F0176C4174}"/>
    <dgm:cxn modelId="{77AC1D3F-509A-48FB-B3F0-AE9C78F94F7F}" type="presOf" srcId="{F9C86B2C-F733-419F-9C9E-55544AA91C00}" destId="{C0ADF956-9D32-4E29-998B-18D3B54661F1}" srcOrd="0" destOrd="0" presId="urn:microsoft.com/office/officeart/2005/8/layout/radial1"/>
    <dgm:cxn modelId="{C500541E-98C9-48DC-8661-E4F225C24299}" type="presParOf" srcId="{C0ADF956-9D32-4E29-998B-18D3B54661F1}" destId="{264C5D66-BBA3-4A47-9804-3B81C72E6C21}" srcOrd="0" destOrd="0" presId="urn:microsoft.com/office/officeart/2005/8/layout/radial1"/>
    <dgm:cxn modelId="{07CF2EA7-4EF4-40EC-9E14-F885FBDA5B27}" type="presParOf" srcId="{C0ADF956-9D32-4E29-998B-18D3B54661F1}" destId="{5BCFAEC8-35F0-410E-9B77-2798C4EB74F9}" srcOrd="1" destOrd="0" presId="urn:microsoft.com/office/officeart/2005/8/layout/radial1"/>
    <dgm:cxn modelId="{7CBBF0E2-E8AB-40E8-ADF8-0C693AE6ABAB}" type="presParOf" srcId="{5BCFAEC8-35F0-410E-9B77-2798C4EB74F9}" destId="{8BB015EC-0816-437F-8F68-1C3AB7A56C8A}" srcOrd="0" destOrd="0" presId="urn:microsoft.com/office/officeart/2005/8/layout/radial1"/>
    <dgm:cxn modelId="{1AE422C0-6815-42BE-A0A1-4E2855EC4737}" type="presParOf" srcId="{C0ADF956-9D32-4E29-998B-18D3B54661F1}" destId="{8495A50F-18F7-4DB1-94AC-37DA94EBB757}" srcOrd="2" destOrd="0" presId="urn:microsoft.com/office/officeart/2005/8/layout/radial1"/>
    <dgm:cxn modelId="{E00DC0F5-6AFC-417B-BDC9-E9102E5E8079}" type="presParOf" srcId="{C0ADF956-9D32-4E29-998B-18D3B54661F1}" destId="{B2CEEC7E-90AC-4054-B790-42AE1967C395}" srcOrd="3" destOrd="0" presId="urn:microsoft.com/office/officeart/2005/8/layout/radial1"/>
    <dgm:cxn modelId="{FA27727B-E455-4C39-B37D-85AB4D582982}" type="presParOf" srcId="{B2CEEC7E-90AC-4054-B790-42AE1967C395}" destId="{86334721-EE3F-4B02-B51D-639697B06389}" srcOrd="0" destOrd="0" presId="urn:microsoft.com/office/officeart/2005/8/layout/radial1"/>
    <dgm:cxn modelId="{7E7F6C10-5673-4C9C-8BBC-3057BD0C039A}" type="presParOf" srcId="{C0ADF956-9D32-4E29-998B-18D3B54661F1}" destId="{CAB118F2-8BBB-4AA2-81B5-9EE6D2D07FFB}"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400D1-5930-4554-9914-3BDD2024F427}">
      <dsp:nvSpPr>
        <dsp:cNvPr id="0" name=""/>
        <dsp:cNvSpPr/>
      </dsp:nvSpPr>
      <dsp:spPr>
        <a:xfrm>
          <a:off x="4234871" y="409"/>
          <a:ext cx="1615160" cy="1049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Increased CO2 – increased vegetation (limited by water availability)</a:t>
          </a:r>
        </a:p>
      </dsp:txBody>
      <dsp:txXfrm>
        <a:off x="4286121" y="51659"/>
        <a:ext cx="1512660" cy="947354"/>
      </dsp:txXfrm>
    </dsp:sp>
    <dsp:sp modelId="{D3D82CE8-AB09-40BE-99DB-F974A7DB76CA}">
      <dsp:nvSpPr>
        <dsp:cNvPr id="0" name=""/>
        <dsp:cNvSpPr/>
      </dsp:nvSpPr>
      <dsp:spPr>
        <a:xfrm>
          <a:off x="2043292" y="525336"/>
          <a:ext cx="5998319" cy="5998319"/>
        </a:xfrm>
        <a:custGeom>
          <a:avLst/>
          <a:gdLst/>
          <a:ahLst/>
          <a:cxnLst/>
          <a:rect l="0" t="0" r="0" b="0"/>
          <a:pathLst>
            <a:path>
              <a:moveTo>
                <a:pt x="3817455" y="113791"/>
              </a:moveTo>
              <a:arcTo wR="2999159" hR="2999159" stAng="17150006" swAng="125792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F1CF89-DA65-419C-AEBA-73FFD4A8F6BE}">
      <dsp:nvSpPr>
        <dsp:cNvPr id="0" name=""/>
        <dsp:cNvSpPr/>
      </dsp:nvSpPr>
      <dsp:spPr>
        <a:xfrm>
          <a:off x="6579709" y="1129623"/>
          <a:ext cx="1615160" cy="1049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Global warming – increased global growing season  (limited by water availability)</a:t>
          </a:r>
        </a:p>
      </dsp:txBody>
      <dsp:txXfrm>
        <a:off x="6630959" y="1180873"/>
        <a:ext cx="1512660" cy="947354"/>
      </dsp:txXfrm>
    </dsp:sp>
    <dsp:sp modelId="{34985B0A-D660-4CA9-BC01-C862B31EDD81}">
      <dsp:nvSpPr>
        <dsp:cNvPr id="0" name=""/>
        <dsp:cNvSpPr/>
      </dsp:nvSpPr>
      <dsp:spPr>
        <a:xfrm>
          <a:off x="2043292" y="525336"/>
          <a:ext cx="5998319" cy="5998319"/>
        </a:xfrm>
        <a:custGeom>
          <a:avLst/>
          <a:gdLst/>
          <a:ahLst/>
          <a:cxnLst/>
          <a:rect l="0" t="0" r="0" b="0"/>
          <a:pathLst>
            <a:path>
              <a:moveTo>
                <a:pt x="5686593" y="1667748"/>
              </a:moveTo>
              <a:arcTo wR="2999159" hR="2999159" stAng="20018714" swAng="17272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DDB2E0-02C2-4493-9032-518FA4CA0A31}">
      <dsp:nvSpPr>
        <dsp:cNvPr id="0" name=""/>
        <dsp:cNvSpPr/>
      </dsp:nvSpPr>
      <dsp:spPr>
        <a:xfrm>
          <a:off x="7158836" y="3666944"/>
          <a:ext cx="1615160" cy="1049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Melting of permafrost – increased growth of vegetation</a:t>
          </a:r>
        </a:p>
      </dsp:txBody>
      <dsp:txXfrm>
        <a:off x="7210086" y="3718194"/>
        <a:ext cx="1512660" cy="947354"/>
      </dsp:txXfrm>
    </dsp:sp>
    <dsp:sp modelId="{4F6F1EF0-FBFB-4041-AC98-B4F01B662AA0}">
      <dsp:nvSpPr>
        <dsp:cNvPr id="0" name=""/>
        <dsp:cNvSpPr/>
      </dsp:nvSpPr>
      <dsp:spPr>
        <a:xfrm>
          <a:off x="2043292" y="525336"/>
          <a:ext cx="5998319" cy="5998319"/>
        </a:xfrm>
        <a:custGeom>
          <a:avLst/>
          <a:gdLst/>
          <a:ahLst/>
          <a:cxnLst/>
          <a:rect l="0" t="0" r="0" b="0"/>
          <a:pathLst>
            <a:path>
              <a:moveTo>
                <a:pt x="5746334" y="4202483"/>
              </a:moveTo>
              <a:arcTo wR="2999159" hR="2999159" stAng="1419270" swAng="13597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FA4EE3-7C23-4D76-BAC0-86CFF62968EA}">
      <dsp:nvSpPr>
        <dsp:cNvPr id="0" name=""/>
        <dsp:cNvSpPr/>
      </dsp:nvSpPr>
      <dsp:spPr>
        <a:xfrm>
          <a:off x="5536158" y="5701718"/>
          <a:ext cx="1615160" cy="1049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Changing climate – increased risk of floods and droughts in some areas</a:t>
          </a:r>
        </a:p>
      </dsp:txBody>
      <dsp:txXfrm>
        <a:off x="5587408" y="5752968"/>
        <a:ext cx="1512660" cy="947354"/>
      </dsp:txXfrm>
    </dsp:sp>
    <dsp:sp modelId="{B716937D-633C-4D44-81C9-922DA4F45674}">
      <dsp:nvSpPr>
        <dsp:cNvPr id="0" name=""/>
        <dsp:cNvSpPr/>
      </dsp:nvSpPr>
      <dsp:spPr>
        <a:xfrm>
          <a:off x="2043292" y="525336"/>
          <a:ext cx="5998319" cy="5998319"/>
        </a:xfrm>
        <a:custGeom>
          <a:avLst/>
          <a:gdLst/>
          <a:ahLst/>
          <a:cxnLst/>
          <a:rect l="0" t="0" r="0" b="0"/>
          <a:pathLst>
            <a:path>
              <a:moveTo>
                <a:pt x="3483123" y="5959013"/>
              </a:moveTo>
              <a:arcTo wR="2999159" hR="2999159" stAng="4842826" swAng="111434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A5078D-C03A-4EC8-BFD9-C2B190029077}">
      <dsp:nvSpPr>
        <dsp:cNvPr id="0" name=""/>
        <dsp:cNvSpPr/>
      </dsp:nvSpPr>
      <dsp:spPr>
        <a:xfrm>
          <a:off x="2933585" y="5701718"/>
          <a:ext cx="1615160" cy="1049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More wildfires</a:t>
          </a:r>
        </a:p>
      </dsp:txBody>
      <dsp:txXfrm>
        <a:off x="2984835" y="5752968"/>
        <a:ext cx="1512660" cy="947354"/>
      </dsp:txXfrm>
    </dsp:sp>
    <dsp:sp modelId="{B2E870FC-F7D9-4843-99A3-C97242C41FB1}">
      <dsp:nvSpPr>
        <dsp:cNvPr id="0" name=""/>
        <dsp:cNvSpPr/>
      </dsp:nvSpPr>
      <dsp:spPr>
        <a:xfrm>
          <a:off x="2043292" y="525336"/>
          <a:ext cx="5998319" cy="5998319"/>
        </a:xfrm>
        <a:custGeom>
          <a:avLst/>
          <a:gdLst/>
          <a:ahLst/>
          <a:cxnLst/>
          <a:rect l="0" t="0" r="0" b="0"/>
          <a:pathLst>
            <a:path>
              <a:moveTo>
                <a:pt x="927766" y="5168096"/>
              </a:moveTo>
              <a:arcTo wR="2999159" hR="2999159" stAng="8020933" swAng="13597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7CE470-EBDF-4FDF-B3AC-65DD1269D9FA}">
      <dsp:nvSpPr>
        <dsp:cNvPr id="0" name=""/>
        <dsp:cNvSpPr/>
      </dsp:nvSpPr>
      <dsp:spPr>
        <a:xfrm>
          <a:off x="1310907" y="3666944"/>
          <a:ext cx="1615160" cy="1049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Increased temp – more decay and soils being formed</a:t>
          </a:r>
        </a:p>
      </dsp:txBody>
      <dsp:txXfrm>
        <a:off x="1362157" y="3718194"/>
        <a:ext cx="1512660" cy="947354"/>
      </dsp:txXfrm>
    </dsp:sp>
    <dsp:sp modelId="{B051DB61-38B0-4702-80A6-2FDB4ACDB060}">
      <dsp:nvSpPr>
        <dsp:cNvPr id="0" name=""/>
        <dsp:cNvSpPr/>
      </dsp:nvSpPr>
      <dsp:spPr>
        <a:xfrm>
          <a:off x="2043292" y="525336"/>
          <a:ext cx="5998319" cy="5998319"/>
        </a:xfrm>
        <a:custGeom>
          <a:avLst/>
          <a:gdLst/>
          <a:ahLst/>
          <a:cxnLst/>
          <a:rect l="0" t="0" r="0" b="0"/>
          <a:pathLst>
            <a:path>
              <a:moveTo>
                <a:pt x="2701" y="3126418"/>
              </a:moveTo>
              <a:arcTo wR="2999159" hR="2999159" stAng="10654087" swAng="172720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EA283B0-6EB2-4064-A8C7-44D3A107FBAA}">
      <dsp:nvSpPr>
        <dsp:cNvPr id="0" name=""/>
        <dsp:cNvSpPr/>
      </dsp:nvSpPr>
      <dsp:spPr>
        <a:xfrm>
          <a:off x="1890034" y="1129623"/>
          <a:ext cx="1615160" cy="10498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Migration and/or extinction of some species e.g. polar bears</a:t>
          </a:r>
        </a:p>
      </dsp:txBody>
      <dsp:txXfrm>
        <a:off x="1941284" y="1180873"/>
        <a:ext cx="1512660" cy="947354"/>
      </dsp:txXfrm>
    </dsp:sp>
    <dsp:sp modelId="{0937DF81-D6A2-4007-A0FD-8281B4803BE8}">
      <dsp:nvSpPr>
        <dsp:cNvPr id="0" name=""/>
        <dsp:cNvSpPr/>
      </dsp:nvSpPr>
      <dsp:spPr>
        <a:xfrm>
          <a:off x="2043292" y="525336"/>
          <a:ext cx="5998319" cy="5998319"/>
        </a:xfrm>
        <a:custGeom>
          <a:avLst/>
          <a:gdLst/>
          <a:ahLst/>
          <a:cxnLst/>
          <a:rect l="0" t="0" r="0" b="0"/>
          <a:pathLst>
            <a:path>
              <a:moveTo>
                <a:pt x="1202640" y="597602"/>
              </a:moveTo>
              <a:arcTo wR="2999159" hR="2999159" stAng="13992069" swAng="125792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C5D66-BBA3-4A47-9804-3B81C72E6C21}">
      <dsp:nvSpPr>
        <dsp:cNvPr id="0" name=""/>
        <dsp:cNvSpPr/>
      </dsp:nvSpPr>
      <dsp:spPr>
        <a:xfrm>
          <a:off x="3463938" y="2381521"/>
          <a:ext cx="1814139" cy="18141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t>Ocean acidity impacts</a:t>
          </a:r>
        </a:p>
      </dsp:txBody>
      <dsp:txXfrm>
        <a:off x="3729613" y="2647196"/>
        <a:ext cx="1282789" cy="1282789"/>
      </dsp:txXfrm>
    </dsp:sp>
    <dsp:sp modelId="{5BCFAEC8-35F0-410E-9B77-2798C4EB74F9}">
      <dsp:nvSpPr>
        <dsp:cNvPr id="0" name=""/>
        <dsp:cNvSpPr/>
      </dsp:nvSpPr>
      <dsp:spPr>
        <a:xfrm rot="21535416">
          <a:off x="5277917" y="3252794"/>
          <a:ext cx="8520" cy="37353"/>
        </a:xfrm>
        <a:custGeom>
          <a:avLst/>
          <a:gdLst/>
          <a:ahLst/>
          <a:cxnLst/>
          <a:rect l="0" t="0" r="0" b="0"/>
          <a:pathLst>
            <a:path>
              <a:moveTo>
                <a:pt x="0" y="18676"/>
              </a:moveTo>
              <a:lnTo>
                <a:pt x="8520" y="186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281964" y="3271258"/>
        <a:ext cx="426" cy="426"/>
      </dsp:txXfrm>
    </dsp:sp>
    <dsp:sp modelId="{8495A50F-18F7-4DB1-94AC-37DA94EBB757}">
      <dsp:nvSpPr>
        <dsp:cNvPr id="0" name=""/>
        <dsp:cNvSpPr/>
      </dsp:nvSpPr>
      <dsp:spPr>
        <a:xfrm>
          <a:off x="5286323" y="413957"/>
          <a:ext cx="3447354" cy="56501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GB" sz="4700" kern="1200" dirty="0"/>
            <a:t>Coral reefs</a:t>
          </a:r>
        </a:p>
      </dsp:txBody>
      <dsp:txXfrm>
        <a:off x="5791176" y="1241395"/>
        <a:ext cx="2437648" cy="3995224"/>
      </dsp:txXfrm>
    </dsp:sp>
    <dsp:sp modelId="{B2CEEC7E-90AC-4054-B790-42AE1967C395}">
      <dsp:nvSpPr>
        <dsp:cNvPr id="0" name=""/>
        <dsp:cNvSpPr/>
      </dsp:nvSpPr>
      <dsp:spPr>
        <a:xfrm rot="10757232">
          <a:off x="3423357" y="3281452"/>
          <a:ext cx="40652" cy="37353"/>
        </a:xfrm>
        <a:custGeom>
          <a:avLst/>
          <a:gdLst/>
          <a:ahLst/>
          <a:cxnLst/>
          <a:rect l="0" t="0" r="0" b="0"/>
          <a:pathLst>
            <a:path>
              <a:moveTo>
                <a:pt x="0" y="18676"/>
              </a:moveTo>
              <a:lnTo>
                <a:pt x="40652" y="186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442667" y="3299112"/>
        <a:ext cx="2032" cy="2032"/>
      </dsp:txXfrm>
    </dsp:sp>
    <dsp:sp modelId="{CAB118F2-8BBB-4AA2-81B5-9EE6D2D07FFB}">
      <dsp:nvSpPr>
        <dsp:cNvPr id="0" name=""/>
        <dsp:cNvSpPr/>
      </dsp:nvSpPr>
      <dsp:spPr>
        <a:xfrm>
          <a:off x="137162" y="533008"/>
          <a:ext cx="3286240" cy="557563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GB" sz="4600" kern="1200" dirty="0"/>
            <a:t>Plankton and shellfish</a:t>
          </a:r>
        </a:p>
        <a:p>
          <a:pPr lvl="0" algn="ctr" defTabSz="2044700">
            <a:lnSpc>
              <a:spcPct val="90000"/>
            </a:lnSpc>
            <a:spcBef>
              <a:spcPct val="0"/>
            </a:spcBef>
            <a:spcAft>
              <a:spcPct val="35000"/>
            </a:spcAft>
          </a:pPr>
          <a:endParaRPr lang="en-GB" sz="4600" kern="1200" dirty="0"/>
        </a:p>
      </dsp:txBody>
      <dsp:txXfrm>
        <a:off x="618421" y="1349540"/>
        <a:ext cx="2323722" cy="394256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293" cy="497040"/>
          </a:xfrm>
          <a:prstGeom prst="rect">
            <a:avLst/>
          </a:prstGeom>
        </p:spPr>
        <p:txBody>
          <a:bodyPr vert="horz" lIns="90452" tIns="45226" rIns="90452" bIns="45226" rtlCol="0"/>
          <a:lstStyle>
            <a:lvl1pPr algn="l">
              <a:defRPr sz="1200"/>
            </a:lvl1pPr>
          </a:lstStyle>
          <a:p>
            <a:endParaRPr lang="en-GB"/>
          </a:p>
        </p:txBody>
      </p:sp>
      <p:sp>
        <p:nvSpPr>
          <p:cNvPr id="3" name="Date Placeholder 2"/>
          <p:cNvSpPr>
            <a:spLocks noGrp="1"/>
          </p:cNvSpPr>
          <p:nvPr>
            <p:ph type="dt" sz="quarter" idx="1"/>
          </p:nvPr>
        </p:nvSpPr>
        <p:spPr>
          <a:xfrm>
            <a:off x="3850815" y="0"/>
            <a:ext cx="2945293" cy="497040"/>
          </a:xfrm>
          <a:prstGeom prst="rect">
            <a:avLst/>
          </a:prstGeom>
        </p:spPr>
        <p:txBody>
          <a:bodyPr vert="horz" lIns="90452" tIns="45226" rIns="90452" bIns="45226" rtlCol="0"/>
          <a:lstStyle>
            <a:lvl1pPr algn="r">
              <a:defRPr sz="1200"/>
            </a:lvl1pPr>
          </a:lstStyle>
          <a:p>
            <a:fld id="{D11F3B57-0CFC-453E-9650-52D9C67830A0}" type="datetimeFigureOut">
              <a:rPr lang="en-GB" smtClean="0"/>
              <a:t>15/03/2022</a:t>
            </a:fld>
            <a:endParaRPr lang="en-GB"/>
          </a:p>
        </p:txBody>
      </p:sp>
      <p:sp>
        <p:nvSpPr>
          <p:cNvPr id="4" name="Footer Placeholder 3"/>
          <p:cNvSpPr>
            <a:spLocks noGrp="1"/>
          </p:cNvSpPr>
          <p:nvPr>
            <p:ph type="ftr" sz="quarter" idx="2"/>
          </p:nvPr>
        </p:nvSpPr>
        <p:spPr>
          <a:xfrm>
            <a:off x="0" y="9429598"/>
            <a:ext cx="2945293" cy="497040"/>
          </a:xfrm>
          <a:prstGeom prst="rect">
            <a:avLst/>
          </a:prstGeom>
        </p:spPr>
        <p:txBody>
          <a:bodyPr vert="horz" lIns="90452" tIns="45226" rIns="90452" bIns="45226" rtlCol="0" anchor="b"/>
          <a:lstStyle>
            <a:lvl1pPr algn="l">
              <a:defRPr sz="1200"/>
            </a:lvl1pPr>
          </a:lstStyle>
          <a:p>
            <a:endParaRPr lang="en-GB"/>
          </a:p>
        </p:txBody>
      </p:sp>
      <p:sp>
        <p:nvSpPr>
          <p:cNvPr id="5" name="Slide Number Placeholder 4"/>
          <p:cNvSpPr>
            <a:spLocks noGrp="1"/>
          </p:cNvSpPr>
          <p:nvPr>
            <p:ph type="sldNum" sz="quarter" idx="3"/>
          </p:nvPr>
        </p:nvSpPr>
        <p:spPr>
          <a:xfrm>
            <a:off x="3850815" y="9429598"/>
            <a:ext cx="2945293" cy="497040"/>
          </a:xfrm>
          <a:prstGeom prst="rect">
            <a:avLst/>
          </a:prstGeom>
        </p:spPr>
        <p:txBody>
          <a:bodyPr vert="horz" lIns="90452" tIns="45226" rIns="90452" bIns="45226" rtlCol="0" anchor="b"/>
          <a:lstStyle>
            <a:lvl1pPr algn="r">
              <a:defRPr sz="1200"/>
            </a:lvl1pPr>
          </a:lstStyle>
          <a:p>
            <a:fld id="{2E536DA2-789C-43A5-BFC5-E58704E78213}" type="slidenum">
              <a:rPr lang="en-GB" smtClean="0"/>
              <a:t>‹#›</a:t>
            </a:fld>
            <a:endParaRPr lang="en-GB"/>
          </a:p>
        </p:txBody>
      </p:sp>
    </p:spTree>
    <p:extLst>
      <p:ext uri="{BB962C8B-B14F-4D97-AF65-F5344CB8AC3E}">
        <p14:creationId xmlns:p14="http://schemas.microsoft.com/office/powerpoint/2010/main" val="17483991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51F-B914-4A90-A7E7-94FC86AB2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A65124-5820-43AB-839B-51F517216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238F5-5330-46AD-B004-7FFE2E3D0C77}"/>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5" name="Footer Placeholder 4">
            <a:extLst>
              <a:ext uri="{FF2B5EF4-FFF2-40B4-BE49-F238E27FC236}">
                <a16:creationId xmlns:a16="http://schemas.microsoft.com/office/drawing/2014/main" id="{F2E1EF1E-7CE0-4E6A-BB60-8EAC8761DD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DDE5D-460F-42B3-9058-8225460B4D64}"/>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409860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F95B-D14B-46A7-8272-9E9E3DFF66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185142-A179-4A3D-8D98-84F5F90447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245B4-1D71-41FF-8051-5730F6282AA9}"/>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5" name="Footer Placeholder 4">
            <a:extLst>
              <a:ext uri="{FF2B5EF4-FFF2-40B4-BE49-F238E27FC236}">
                <a16:creationId xmlns:a16="http://schemas.microsoft.com/office/drawing/2014/main" id="{405A2CE0-DF6A-44F9-8A18-B128ABA72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404BEA-CE82-4791-BC4A-B3EE15F2B59B}"/>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344177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E39C3-00E5-4B60-90B3-21372AD990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03977F-4BD0-4148-8017-48234FAF76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3B4FC3-9A02-47D3-A381-A3D56BAF63CD}"/>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5" name="Footer Placeholder 4">
            <a:extLst>
              <a:ext uri="{FF2B5EF4-FFF2-40B4-BE49-F238E27FC236}">
                <a16:creationId xmlns:a16="http://schemas.microsoft.com/office/drawing/2014/main" id="{95DFE84B-4DA4-4A35-9D91-4905643CA4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3B50B-F509-4CC3-9913-D6804681A9EF}"/>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227954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38E8-4B5E-420A-BF4D-CF57380AC8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20561B-E2A8-4770-91EB-ECDB936378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443BF9-4FF9-4C99-B6B4-E015E6BD4AFD}"/>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5" name="Footer Placeholder 4">
            <a:extLst>
              <a:ext uri="{FF2B5EF4-FFF2-40B4-BE49-F238E27FC236}">
                <a16:creationId xmlns:a16="http://schemas.microsoft.com/office/drawing/2014/main" id="{06775FAD-4BB6-4F54-B326-1B6F0EDDB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FF2A44-702C-4D58-9DA6-C9DA9E7A020E}"/>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30184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1455-5F83-4523-B0F3-A770BFED74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55C42E-81F2-4EE0-A46E-414851180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193208-438D-41B4-B21A-057D2BDCAD2E}"/>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5" name="Footer Placeholder 4">
            <a:extLst>
              <a:ext uri="{FF2B5EF4-FFF2-40B4-BE49-F238E27FC236}">
                <a16:creationId xmlns:a16="http://schemas.microsoft.com/office/drawing/2014/main" id="{B21983E6-2128-4FD1-B204-732045EF0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D9C594-D168-465D-B444-EC9E2332ED8D}"/>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84614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6F9F-0F9C-4609-9360-25F74A42AB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0C2E42-D1DE-43BC-9D30-7B7F00D5C7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4A5266-89EF-4003-8A17-6640958684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E94CF4-D912-4F42-8296-0BA1BFFCEB7B}"/>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6" name="Footer Placeholder 5">
            <a:extLst>
              <a:ext uri="{FF2B5EF4-FFF2-40B4-BE49-F238E27FC236}">
                <a16:creationId xmlns:a16="http://schemas.microsoft.com/office/drawing/2014/main" id="{21DF4CB0-A406-4295-BEB7-05D1E352DE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E1CEC0-7BA3-42FF-9BFA-EB5A55A990D1}"/>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54331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F337-8047-4AFA-A634-FA5437E0AC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0FB916-261F-4F96-BA20-4834D4BA68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A98BB8-BA18-488A-BAAE-2E70FE88DC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63057A-918D-4DA3-ADD5-3C7F5252F8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83EA56-3D00-49E8-9B56-64D9A7E4A8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F2BF3D-518E-4BA8-9A09-BD1EE0B82AA2}"/>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8" name="Footer Placeholder 7">
            <a:extLst>
              <a:ext uri="{FF2B5EF4-FFF2-40B4-BE49-F238E27FC236}">
                <a16:creationId xmlns:a16="http://schemas.microsoft.com/office/drawing/2014/main" id="{E7E26544-2A93-4C8F-8E82-E8F0268181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7C2CE1-FB30-478F-A1AC-3EE5E4CB6C33}"/>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245348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FADF-590D-4D9B-B394-23E177ECC0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C3654C-9592-43A7-A789-A8F88F22799F}"/>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4" name="Footer Placeholder 3">
            <a:extLst>
              <a:ext uri="{FF2B5EF4-FFF2-40B4-BE49-F238E27FC236}">
                <a16:creationId xmlns:a16="http://schemas.microsoft.com/office/drawing/2014/main" id="{E0D218A4-7958-42B0-9812-B6AF553C65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E456160-FAD9-4C2F-91A3-ABDDF04F3743}"/>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44898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1D46A-F6F6-47FD-8F69-2818DDD0A671}"/>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3" name="Footer Placeholder 2">
            <a:extLst>
              <a:ext uri="{FF2B5EF4-FFF2-40B4-BE49-F238E27FC236}">
                <a16:creationId xmlns:a16="http://schemas.microsoft.com/office/drawing/2014/main" id="{2E541CB7-18C0-48DA-BE45-322AC5BE80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A3FF6D-722B-4A9E-A223-3A587577E141}"/>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220160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EA062-42C1-4ECD-8093-199F9A7785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B0AB51-D1D1-4D5D-967E-E1C318C85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4AA4EB-C0A0-428C-A3ED-9C6361EE9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047830-3147-4CCC-ABD7-9F4F5D3C3CEB}"/>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6" name="Footer Placeholder 5">
            <a:extLst>
              <a:ext uri="{FF2B5EF4-FFF2-40B4-BE49-F238E27FC236}">
                <a16:creationId xmlns:a16="http://schemas.microsoft.com/office/drawing/2014/main" id="{1DEF39EA-4C0D-496E-BADC-6E129D9CA9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27CE35-2FAE-4B63-87CE-56C79FC6332D}"/>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249365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432B-5AD2-444D-A3C7-804D984D5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523F98-6435-4998-8965-965E7E242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604DF8-7F10-4AD7-AED5-75A133DD3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7B593D-3ABE-4E40-B2EE-D4913F6FCD61}"/>
              </a:ext>
            </a:extLst>
          </p:cNvPr>
          <p:cNvSpPr>
            <a:spLocks noGrp="1"/>
          </p:cNvSpPr>
          <p:nvPr>
            <p:ph type="dt" sz="half" idx="10"/>
          </p:nvPr>
        </p:nvSpPr>
        <p:spPr/>
        <p:txBody>
          <a:bodyPr/>
          <a:lstStyle/>
          <a:p>
            <a:fld id="{8E585FF8-466B-41ED-8253-86EF57E1195C}" type="datetimeFigureOut">
              <a:rPr lang="en-GB" smtClean="0"/>
              <a:t>15/03/2022</a:t>
            </a:fld>
            <a:endParaRPr lang="en-GB"/>
          </a:p>
        </p:txBody>
      </p:sp>
      <p:sp>
        <p:nvSpPr>
          <p:cNvPr id="6" name="Footer Placeholder 5">
            <a:extLst>
              <a:ext uri="{FF2B5EF4-FFF2-40B4-BE49-F238E27FC236}">
                <a16:creationId xmlns:a16="http://schemas.microsoft.com/office/drawing/2014/main" id="{56450A3D-3EBC-4BD7-BEC8-2E869427A8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69F2FB-6745-49BD-A45D-FD4186A60142}"/>
              </a:ext>
            </a:extLst>
          </p:cNvPr>
          <p:cNvSpPr>
            <a:spLocks noGrp="1"/>
          </p:cNvSpPr>
          <p:nvPr>
            <p:ph type="sldNum" sz="quarter" idx="12"/>
          </p:nvPr>
        </p:nvSpPr>
        <p:spPr/>
        <p:txBody>
          <a:bodyPr/>
          <a:lstStyle/>
          <a:p>
            <a:fld id="{F6E7D49D-BE22-42DE-A1F6-5F6E068D5880}" type="slidenum">
              <a:rPr lang="en-GB" smtClean="0"/>
              <a:t>‹#›</a:t>
            </a:fld>
            <a:endParaRPr lang="en-GB"/>
          </a:p>
        </p:txBody>
      </p:sp>
    </p:spTree>
    <p:extLst>
      <p:ext uri="{BB962C8B-B14F-4D97-AF65-F5344CB8AC3E}">
        <p14:creationId xmlns:p14="http://schemas.microsoft.com/office/powerpoint/2010/main" val="209210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F3C7F-24F3-4196-8881-6D7BDE2A0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DC55A1-8EEC-4AD4-8B9D-E697F32D0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E3A9F7-108E-41F9-BBEE-B61FE81D3A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5FF8-466B-41ED-8253-86EF57E1195C}" type="datetimeFigureOut">
              <a:rPr lang="en-GB" smtClean="0"/>
              <a:t>15/03/2022</a:t>
            </a:fld>
            <a:endParaRPr lang="en-GB"/>
          </a:p>
        </p:txBody>
      </p:sp>
      <p:sp>
        <p:nvSpPr>
          <p:cNvPr id="5" name="Footer Placeholder 4">
            <a:extLst>
              <a:ext uri="{FF2B5EF4-FFF2-40B4-BE49-F238E27FC236}">
                <a16:creationId xmlns:a16="http://schemas.microsoft.com/office/drawing/2014/main" id="{CAECB091-93C4-4431-9480-2BD22510F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DC3E079-EEE4-417C-AAD9-F9BB80D20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7D49D-BE22-42DE-A1F6-5F6E068D5880}" type="slidenum">
              <a:rPr lang="en-GB" smtClean="0"/>
              <a:t>‹#›</a:t>
            </a:fld>
            <a:endParaRPr lang="en-GB"/>
          </a:p>
        </p:txBody>
      </p:sp>
    </p:spTree>
    <p:extLst>
      <p:ext uri="{BB962C8B-B14F-4D97-AF65-F5344CB8AC3E}">
        <p14:creationId xmlns:p14="http://schemas.microsoft.com/office/powerpoint/2010/main" val="206817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uGrBhK2c7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N5-DnOHQmE" TargetMode="Externa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6SMWGV-DBnk" TargetMode="Externa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MdeZfvyJzc"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watch?v=7oy-viAbKS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681" y="1"/>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a:t>3.1.1.3 Carbon Cycle</a:t>
            </a:r>
            <a:r>
              <a:rPr lang="en-GB" sz="2800" dirty="0"/>
              <a:t/>
            </a:r>
            <a:br>
              <a:rPr lang="en-GB" sz="2800" dirty="0"/>
            </a:br>
            <a:endParaRPr lang="en-GB" sz="2800" dirty="0"/>
          </a:p>
        </p:txBody>
      </p:sp>
      <p:sp>
        <p:nvSpPr>
          <p:cNvPr id="3" name="Subtitle 2"/>
          <p:cNvSpPr>
            <a:spLocks noGrp="1"/>
          </p:cNvSpPr>
          <p:nvPr>
            <p:ph type="subTitle" idx="1"/>
          </p:nvPr>
        </p:nvSpPr>
        <p:spPr>
          <a:xfrm>
            <a:off x="1631504" y="1988840"/>
            <a:ext cx="8856984" cy="1656184"/>
          </a:xfrm>
        </p:spPr>
        <p:style>
          <a:lnRef idx="3">
            <a:schemeClr val="lt1"/>
          </a:lnRef>
          <a:fillRef idx="1">
            <a:schemeClr val="accent6"/>
          </a:fillRef>
          <a:effectRef idx="1">
            <a:schemeClr val="accent6"/>
          </a:effectRef>
          <a:fontRef idx="minor">
            <a:schemeClr val="lt1"/>
          </a:fontRef>
        </p:style>
        <p:txBody>
          <a:bodyPr>
            <a:normAutofit/>
          </a:bodyPr>
          <a:lstStyle/>
          <a:p>
            <a:r>
              <a:rPr lang="en-GB" dirty="0">
                <a:solidFill>
                  <a:schemeClr val="bg1"/>
                </a:solidFill>
              </a:rPr>
              <a:t>Learning Objectives</a:t>
            </a:r>
          </a:p>
          <a:p>
            <a:r>
              <a:rPr lang="en-GB" dirty="0">
                <a:solidFill>
                  <a:schemeClr val="bg1"/>
                </a:solidFill>
              </a:rPr>
              <a:t>To able to describe, explain and draw conclusions about the nature of the impacts of carbon cycle, and possible future changes for the land, the oceans and the atmosphere and global climate.</a:t>
            </a:r>
          </a:p>
        </p:txBody>
      </p:sp>
      <p:sp>
        <p:nvSpPr>
          <p:cNvPr id="4" name="TextBox 3"/>
          <p:cNvSpPr txBox="1"/>
          <p:nvPr/>
        </p:nvSpPr>
        <p:spPr>
          <a:xfrm>
            <a:off x="1536724" y="4007752"/>
            <a:ext cx="2543053"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Enhanced greenhouse effect</a:t>
            </a:r>
          </a:p>
          <a:p>
            <a:r>
              <a:rPr lang="en-GB" dirty="0"/>
              <a:t>Geo-sequestration</a:t>
            </a:r>
          </a:p>
          <a:p>
            <a:r>
              <a:rPr lang="en-GB" dirty="0"/>
              <a:t>Radiative forcing</a:t>
            </a:r>
          </a:p>
          <a:p>
            <a:r>
              <a:rPr lang="en-GB" dirty="0"/>
              <a:t>Soil organic carbon</a:t>
            </a:r>
          </a:p>
        </p:txBody>
      </p:sp>
      <p:sp>
        <p:nvSpPr>
          <p:cNvPr id="5" name="TextBox 4"/>
          <p:cNvSpPr txBox="1"/>
          <p:nvPr/>
        </p:nvSpPr>
        <p:spPr>
          <a:xfrm>
            <a:off x="4223792" y="3789041"/>
            <a:ext cx="6336704" cy="230832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q"/>
            </a:pPr>
            <a:r>
              <a:rPr lang="en-GB" dirty="0"/>
              <a:t>What impacts on the land might future changes in carbon have?</a:t>
            </a:r>
          </a:p>
          <a:p>
            <a:pPr marL="285750" indent="-285750">
              <a:buFont typeface="Wingdings" panose="05000000000000000000" pitchFamily="2" charset="2"/>
              <a:buChar char="q"/>
            </a:pPr>
            <a:r>
              <a:rPr lang="en-GB" dirty="0"/>
              <a:t>How significant are the changes in the oceans for future marine and human life?</a:t>
            </a:r>
          </a:p>
          <a:p>
            <a:pPr marL="285750" indent="-285750">
              <a:buFont typeface="Wingdings" panose="05000000000000000000" pitchFamily="2" charset="2"/>
              <a:buChar char="q"/>
            </a:pPr>
            <a:r>
              <a:rPr lang="en-GB" dirty="0"/>
              <a:t>Why is the greenhouse effect important and why is the enhanced greenhouse effects a threat?</a:t>
            </a:r>
          </a:p>
        </p:txBody>
      </p:sp>
    </p:spTree>
    <p:extLst>
      <p:ext uri="{BB962C8B-B14F-4D97-AF65-F5344CB8AC3E}">
        <p14:creationId xmlns:p14="http://schemas.microsoft.com/office/powerpoint/2010/main" val="304842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5A0C-BCA6-4392-A292-608111F1173B}"/>
              </a:ext>
            </a:extLst>
          </p:cNvPr>
          <p:cNvSpPr>
            <a:spLocks noGrp="1"/>
          </p:cNvSpPr>
          <p:nvPr>
            <p:ph type="title"/>
          </p:nvPr>
        </p:nvSpPr>
        <p:spPr>
          <a:xfrm>
            <a:off x="1026459" y="1"/>
            <a:ext cx="10515600" cy="1021976"/>
          </a:xfrm>
        </p:spPr>
        <p:txBody>
          <a:bodyPr/>
          <a:lstStyle/>
          <a:p>
            <a:r>
              <a:rPr lang="en-GB" dirty="0"/>
              <a:t>Ocean warming</a:t>
            </a:r>
          </a:p>
        </p:txBody>
      </p:sp>
      <p:sp>
        <p:nvSpPr>
          <p:cNvPr id="9" name="Content Placeholder 8"/>
          <p:cNvSpPr>
            <a:spLocks noGrp="1"/>
          </p:cNvSpPr>
          <p:nvPr>
            <p:ph idx="1"/>
          </p:nvPr>
        </p:nvSpPr>
        <p:spPr>
          <a:xfrm>
            <a:off x="694765" y="1656358"/>
            <a:ext cx="10515600" cy="3596960"/>
          </a:xfrm>
        </p:spPr>
        <p:txBody>
          <a:bodyPr>
            <a:normAutofit lnSpcReduction="10000"/>
          </a:bodyPr>
          <a:lstStyle/>
          <a:p>
            <a:r>
              <a:rPr lang="en-GB" dirty="0" smtClean="0"/>
              <a:t>CO2 is essential for plant growth and phytoplankton. An increase in CO2 would increase their growth and so take more CO2 from the water</a:t>
            </a:r>
          </a:p>
          <a:p>
            <a:r>
              <a:rPr lang="en-GB" dirty="0"/>
              <a:t>A decrease in the abundance of phytoplankton, which grows better in cool, nutrient rich waters. This could limit the ocean’s ability to take carbon from the atmosphere through the biological carbon pump and lessen the effectiveness of the oceans as a carbon sink</a:t>
            </a:r>
            <a:r>
              <a:rPr lang="en-GB" dirty="0" smtClean="0"/>
              <a:t>.</a:t>
            </a:r>
          </a:p>
          <a:p>
            <a:r>
              <a:rPr lang="en-GB" dirty="0"/>
              <a:t>Ocean warming kills off the symbiotic algae which coral reefs need to grow, leading to bleaching and eventual death.</a:t>
            </a:r>
          </a:p>
          <a:p>
            <a:endParaRPr lang="en-GB" dirty="0" smtClean="0"/>
          </a:p>
          <a:p>
            <a:pPr marL="0" indent="0">
              <a:buNone/>
            </a:pPr>
            <a:endParaRPr lang="en-GB" dirty="0"/>
          </a:p>
          <a:p>
            <a:endParaRPr lang="en-GB" dirty="0" smtClean="0"/>
          </a:p>
          <a:p>
            <a:endParaRPr lang="en-GB" dirty="0"/>
          </a:p>
        </p:txBody>
      </p:sp>
      <p:sp>
        <p:nvSpPr>
          <p:cNvPr id="11" name="TextBox 10"/>
          <p:cNvSpPr txBox="1"/>
          <p:nvPr/>
        </p:nvSpPr>
        <p:spPr>
          <a:xfrm>
            <a:off x="950259" y="896471"/>
            <a:ext cx="9879106" cy="461665"/>
          </a:xfrm>
          <a:prstGeom prst="rect">
            <a:avLst/>
          </a:prstGeom>
          <a:noFill/>
        </p:spPr>
        <p:txBody>
          <a:bodyPr wrap="square" rtlCol="0">
            <a:spAutoFit/>
          </a:bodyPr>
          <a:lstStyle/>
          <a:p>
            <a:r>
              <a:rPr lang="en-GB" sz="2400" dirty="0" smtClean="0">
                <a:solidFill>
                  <a:srgbClr val="FF0000"/>
                </a:solidFill>
              </a:rPr>
              <a:t>What do you think are the negatives and positives of ocean warming?</a:t>
            </a:r>
            <a:endParaRPr lang="en-GB" sz="2400" dirty="0">
              <a:solidFill>
                <a:srgbClr val="FF0000"/>
              </a:solidFill>
            </a:endParaRPr>
          </a:p>
        </p:txBody>
      </p:sp>
    </p:spTree>
    <p:extLst>
      <p:ext uri="{BB962C8B-B14F-4D97-AF65-F5344CB8AC3E}">
        <p14:creationId xmlns:p14="http://schemas.microsoft.com/office/powerpoint/2010/main" val="366661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48BA-DB14-483E-9FCB-F1CB61D77FCE}"/>
              </a:ext>
            </a:extLst>
          </p:cNvPr>
          <p:cNvSpPr>
            <a:spLocks noGrp="1"/>
          </p:cNvSpPr>
          <p:nvPr>
            <p:ph type="title"/>
          </p:nvPr>
        </p:nvSpPr>
        <p:spPr>
          <a:xfrm>
            <a:off x="838200" y="365126"/>
            <a:ext cx="10515600" cy="684742"/>
          </a:xfrm>
        </p:spPr>
        <p:txBody>
          <a:bodyPr>
            <a:normAutofit fontScale="90000"/>
          </a:bodyPr>
          <a:lstStyle/>
          <a:p>
            <a:r>
              <a:rPr lang="en-GB" dirty="0"/>
              <a:t>Melting sea ice</a:t>
            </a:r>
          </a:p>
        </p:txBody>
      </p:sp>
      <p:sp>
        <p:nvSpPr>
          <p:cNvPr id="3" name="Content Placeholder 2">
            <a:extLst>
              <a:ext uri="{FF2B5EF4-FFF2-40B4-BE49-F238E27FC236}">
                <a16:creationId xmlns:a16="http://schemas.microsoft.com/office/drawing/2014/main" id="{6E526D4A-3841-4A0E-B09D-E4FC607A612F}"/>
              </a:ext>
            </a:extLst>
          </p:cNvPr>
          <p:cNvSpPr>
            <a:spLocks noGrp="1"/>
          </p:cNvSpPr>
          <p:nvPr>
            <p:ph idx="1"/>
          </p:nvPr>
        </p:nvSpPr>
        <p:spPr>
          <a:xfrm>
            <a:off x="702734" y="1140179"/>
            <a:ext cx="5652911" cy="5486400"/>
          </a:xfrm>
          <a:ln>
            <a:solidFill>
              <a:schemeClr val="tx1"/>
            </a:solidFill>
          </a:ln>
        </p:spPr>
        <p:txBody>
          <a:bodyPr>
            <a:normAutofit fontScale="85000" lnSpcReduction="20000"/>
          </a:bodyPr>
          <a:lstStyle/>
          <a:p>
            <a:pPr marL="0" indent="0">
              <a:buNone/>
            </a:pPr>
            <a:r>
              <a:rPr lang="en-GB" dirty="0"/>
              <a:t>In the last 35 years satellites monitoring sea ice in the Arctic have measured its retreat at 40%.</a:t>
            </a:r>
          </a:p>
          <a:p>
            <a:pPr marL="0" indent="0">
              <a:buNone/>
            </a:pPr>
            <a:r>
              <a:rPr lang="en-GB" dirty="0"/>
              <a:t>When sea ice melts, it is not just an indicator of a warming climate but also part of the feedback mechanism because the highly reflective ice is replaced by more heat absorbent water. When it starts to melt the ocean is able to absorb more sunshine, which in turn amplifies the warming that caused it to melt in the first place.</a:t>
            </a:r>
          </a:p>
          <a:p>
            <a:pPr marL="0" indent="0">
              <a:buNone/>
            </a:pPr>
            <a:endParaRPr lang="en-GB" dirty="0"/>
          </a:p>
          <a:p>
            <a:pPr marL="0" indent="0">
              <a:buNone/>
            </a:pPr>
            <a:r>
              <a:rPr lang="en-GB" dirty="0">
                <a:solidFill>
                  <a:srgbClr val="FF0000"/>
                </a:solidFill>
              </a:rPr>
              <a:t>Is this an example of positive or negative feedback?</a:t>
            </a:r>
          </a:p>
          <a:p>
            <a:pPr marL="0" indent="0">
              <a:buNone/>
            </a:pPr>
            <a:r>
              <a:rPr lang="en-GB" dirty="0">
                <a:solidFill>
                  <a:srgbClr val="FF0000"/>
                </a:solidFill>
              </a:rPr>
              <a:t>Use the information provided in the paragraph above to produce a flow diagram to show this feedback.</a:t>
            </a:r>
          </a:p>
        </p:txBody>
      </p:sp>
      <p:sp>
        <p:nvSpPr>
          <p:cNvPr id="4" name="TextBox 3">
            <a:extLst>
              <a:ext uri="{FF2B5EF4-FFF2-40B4-BE49-F238E27FC236}">
                <a16:creationId xmlns:a16="http://schemas.microsoft.com/office/drawing/2014/main" id="{0EDF1D1C-7BEF-419A-AD7D-00372668A277}"/>
              </a:ext>
            </a:extLst>
          </p:cNvPr>
          <p:cNvSpPr txBox="1"/>
          <p:nvPr/>
        </p:nvSpPr>
        <p:spPr>
          <a:xfrm>
            <a:off x="6939844" y="274290"/>
            <a:ext cx="4413956" cy="6309420"/>
          </a:xfrm>
          <a:prstGeom prst="rect">
            <a:avLst/>
          </a:prstGeom>
          <a:noFill/>
          <a:ln>
            <a:solidFill>
              <a:schemeClr val="tx1"/>
            </a:solidFill>
          </a:ln>
        </p:spPr>
        <p:txBody>
          <a:bodyPr wrap="square" rtlCol="0">
            <a:spAutoFit/>
          </a:bodyPr>
          <a:lstStyle/>
          <a:p>
            <a:r>
              <a:rPr lang="en-GB" sz="2200" dirty="0">
                <a:solidFill>
                  <a:schemeClr val="accent1">
                    <a:lumMod val="75000"/>
                  </a:schemeClr>
                </a:solidFill>
              </a:rPr>
              <a:t>Other impacts include:-</a:t>
            </a:r>
          </a:p>
          <a:p>
            <a:endParaRPr lang="en-GB" sz="2200" dirty="0">
              <a:solidFill>
                <a:schemeClr val="accent1">
                  <a:lumMod val="75000"/>
                </a:schemeClr>
              </a:solidFill>
            </a:endParaRPr>
          </a:p>
          <a:p>
            <a:r>
              <a:rPr lang="en-GB" sz="2200" dirty="0">
                <a:solidFill>
                  <a:schemeClr val="accent1">
                    <a:lumMod val="75000"/>
                  </a:schemeClr>
                </a:solidFill>
              </a:rPr>
              <a:t>The loss of algae found in more concentrated form in the sea ice. This has a large impact on the ocean food chain.</a:t>
            </a:r>
          </a:p>
          <a:p>
            <a:endParaRPr lang="en-GB" sz="2200" dirty="0">
              <a:solidFill>
                <a:schemeClr val="accent1">
                  <a:lumMod val="75000"/>
                </a:schemeClr>
              </a:solidFill>
            </a:endParaRPr>
          </a:p>
          <a:p>
            <a:r>
              <a:rPr lang="en-GB" sz="2200" dirty="0">
                <a:solidFill>
                  <a:schemeClr val="accent1">
                    <a:lumMod val="75000"/>
                  </a:schemeClr>
                </a:solidFill>
              </a:rPr>
              <a:t>Reduction of ice for polar bears to walk on to reach their main source of food, seals.</a:t>
            </a:r>
          </a:p>
          <a:p>
            <a:endParaRPr lang="en-GB" sz="2200"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a:p>
            <a:endParaRPr lang="en-GB" dirty="0">
              <a:solidFill>
                <a:schemeClr val="accent1">
                  <a:lumMod val="75000"/>
                </a:schemeClr>
              </a:solidFill>
            </a:endParaRPr>
          </a:p>
        </p:txBody>
      </p:sp>
      <p:pic>
        <p:nvPicPr>
          <p:cNvPr id="3078" name="Picture 6" descr="Image result for polar bear">
            <a:extLst>
              <a:ext uri="{FF2B5EF4-FFF2-40B4-BE49-F238E27FC236}">
                <a16:creationId xmlns:a16="http://schemas.microsoft.com/office/drawing/2014/main" id="{305F96E7-820A-4DD7-A6E3-F29CDB9CE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226" y="3977715"/>
            <a:ext cx="4161191" cy="241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453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B5D2E-164F-403E-BA80-4DBDD5EFBE03}"/>
              </a:ext>
            </a:extLst>
          </p:cNvPr>
          <p:cNvSpPr>
            <a:spLocks noGrp="1"/>
          </p:cNvSpPr>
          <p:nvPr>
            <p:ph type="title"/>
          </p:nvPr>
        </p:nvSpPr>
        <p:spPr/>
        <p:txBody>
          <a:bodyPr/>
          <a:lstStyle/>
          <a:p>
            <a:r>
              <a:rPr lang="en-GB" dirty="0"/>
              <a:t>Ocean salinity</a:t>
            </a:r>
          </a:p>
        </p:txBody>
      </p:sp>
      <p:pic>
        <p:nvPicPr>
          <p:cNvPr id="4" name="Picture 2" descr="Image result for thermohaline circulation">
            <a:extLst>
              <a:ext uri="{FF2B5EF4-FFF2-40B4-BE49-F238E27FC236}">
                <a16:creationId xmlns:a16="http://schemas.microsoft.com/office/drawing/2014/main" id="{43278235-1722-4C9C-8D6E-070C9D965D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59065"/>
            <a:ext cx="6675120" cy="3769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B88D2A-39B6-47E4-836D-E468CBA9AB69}"/>
              </a:ext>
            </a:extLst>
          </p:cNvPr>
          <p:cNvSpPr txBox="1"/>
          <p:nvPr/>
        </p:nvSpPr>
        <p:spPr>
          <a:xfrm>
            <a:off x="7118252" y="225083"/>
            <a:ext cx="4895557" cy="5847755"/>
          </a:xfrm>
          <a:prstGeom prst="rect">
            <a:avLst/>
          </a:prstGeom>
          <a:noFill/>
        </p:spPr>
        <p:txBody>
          <a:bodyPr wrap="square" rtlCol="0">
            <a:spAutoFit/>
          </a:bodyPr>
          <a:lstStyle/>
          <a:p>
            <a:r>
              <a:rPr lang="en-GB" sz="2200" dirty="0"/>
              <a:t>Remember this diagram of the thermohaline circulation?</a:t>
            </a:r>
          </a:p>
          <a:p>
            <a:endParaRPr lang="en-GB" sz="2200" dirty="0"/>
          </a:p>
          <a:p>
            <a:r>
              <a:rPr lang="en-GB" sz="2200" dirty="0"/>
              <a:t>The water in the far North Atlantic is cold and very saline (salty), which makes it denser and heavier – causing it to sink.</a:t>
            </a:r>
          </a:p>
          <a:p>
            <a:endParaRPr lang="en-GB" sz="2200" dirty="0"/>
          </a:p>
          <a:p>
            <a:r>
              <a:rPr lang="en-GB" sz="2200" dirty="0"/>
              <a:t>There has been an observed decrease in salinity in the North Atlantic. This is probably due to higher river run-offs and the melting of the Greenland ice sheet.</a:t>
            </a:r>
          </a:p>
          <a:p>
            <a:endParaRPr lang="en-GB" sz="2200" dirty="0"/>
          </a:p>
          <a:p>
            <a:r>
              <a:rPr lang="en-GB" sz="2200" dirty="0"/>
              <a:t>These changes have been linked to a possible slowing down of the large scale oceanic circulation in the North-East Atlantic.</a:t>
            </a:r>
          </a:p>
          <a:p>
            <a:endParaRPr lang="en-GB" sz="2200" dirty="0"/>
          </a:p>
        </p:txBody>
      </p:sp>
      <p:sp>
        <p:nvSpPr>
          <p:cNvPr id="6" name="TextBox 5">
            <a:extLst>
              <a:ext uri="{FF2B5EF4-FFF2-40B4-BE49-F238E27FC236}">
                <a16:creationId xmlns:a16="http://schemas.microsoft.com/office/drawing/2014/main" id="{373DE448-DFB3-4C73-8FC5-597C090DD4FB}"/>
              </a:ext>
            </a:extLst>
          </p:cNvPr>
          <p:cNvSpPr txBox="1"/>
          <p:nvPr/>
        </p:nvSpPr>
        <p:spPr>
          <a:xfrm>
            <a:off x="519289" y="5441244"/>
            <a:ext cx="5576711" cy="707886"/>
          </a:xfrm>
          <a:prstGeom prst="rect">
            <a:avLst/>
          </a:prstGeom>
          <a:noFill/>
        </p:spPr>
        <p:txBody>
          <a:bodyPr wrap="square" rtlCol="0">
            <a:spAutoFit/>
          </a:bodyPr>
          <a:lstStyle/>
          <a:p>
            <a:r>
              <a:rPr lang="en-GB" sz="2000" b="1" dirty="0">
                <a:solidFill>
                  <a:srgbClr val="FF0000"/>
                </a:solidFill>
              </a:rPr>
              <a:t>What effects might the disruption of the North Atlantic Drift have on the climate of NW Europe?</a:t>
            </a:r>
          </a:p>
        </p:txBody>
      </p:sp>
      <p:sp>
        <p:nvSpPr>
          <p:cNvPr id="3" name="TextBox 2"/>
          <p:cNvSpPr txBox="1"/>
          <p:nvPr/>
        </p:nvSpPr>
        <p:spPr>
          <a:xfrm>
            <a:off x="6675120" y="5934635"/>
            <a:ext cx="4781774" cy="646331"/>
          </a:xfrm>
          <a:prstGeom prst="rect">
            <a:avLst/>
          </a:prstGeom>
          <a:noFill/>
        </p:spPr>
        <p:txBody>
          <a:bodyPr wrap="square" rtlCol="0">
            <a:spAutoFit/>
          </a:bodyPr>
          <a:lstStyle/>
          <a:p>
            <a:r>
              <a:rPr lang="en-GB" b="1" u="sng" dirty="0">
                <a:hlinkClick r:id="rId3"/>
              </a:rPr>
              <a:t>https://www.youtube.com/watch?v=UuGrBhK2c7U</a:t>
            </a:r>
            <a:endParaRPr lang="en-GB" dirty="0"/>
          </a:p>
        </p:txBody>
      </p:sp>
    </p:spTree>
    <p:extLst>
      <p:ext uri="{BB962C8B-B14F-4D97-AF65-F5344CB8AC3E}">
        <p14:creationId xmlns:p14="http://schemas.microsoft.com/office/powerpoint/2010/main" val="293031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CA66-8E48-4C37-A475-943B6AF9B25C}"/>
              </a:ext>
            </a:extLst>
          </p:cNvPr>
          <p:cNvSpPr>
            <a:spLocks noGrp="1"/>
          </p:cNvSpPr>
          <p:nvPr>
            <p:ph type="title"/>
          </p:nvPr>
        </p:nvSpPr>
        <p:spPr>
          <a:xfrm>
            <a:off x="838200" y="7584"/>
            <a:ext cx="10515600" cy="673453"/>
          </a:xfrm>
        </p:spPr>
        <p:txBody>
          <a:bodyPr>
            <a:normAutofit fontScale="90000"/>
          </a:bodyPr>
          <a:lstStyle/>
          <a:p>
            <a:r>
              <a:rPr lang="en-GB" dirty="0"/>
              <a:t>Sea level rise</a:t>
            </a:r>
          </a:p>
        </p:txBody>
      </p:sp>
      <p:sp>
        <p:nvSpPr>
          <p:cNvPr id="3" name="Content Placeholder 2">
            <a:extLst>
              <a:ext uri="{FF2B5EF4-FFF2-40B4-BE49-F238E27FC236}">
                <a16:creationId xmlns:a16="http://schemas.microsoft.com/office/drawing/2014/main" id="{BF349236-4AB9-47B9-BFA7-52061DFA525B}"/>
              </a:ext>
            </a:extLst>
          </p:cNvPr>
          <p:cNvSpPr>
            <a:spLocks noGrp="1"/>
          </p:cNvSpPr>
          <p:nvPr>
            <p:ph idx="1"/>
          </p:nvPr>
        </p:nvSpPr>
        <p:spPr>
          <a:xfrm>
            <a:off x="838200" y="890434"/>
            <a:ext cx="10515600" cy="4351338"/>
          </a:xfrm>
        </p:spPr>
        <p:txBody>
          <a:bodyPr/>
          <a:lstStyle/>
          <a:p>
            <a:r>
              <a:rPr lang="en-GB" sz="2200" b="1" dirty="0"/>
              <a:t>Research now indicates that sea levels worldwide have been rising at a rate of 3.5mm/year since the 1990s</a:t>
            </a:r>
          </a:p>
          <a:p>
            <a:r>
              <a:rPr lang="en-GB" sz="2200" b="1" dirty="0"/>
              <a:t>Causes include:-</a:t>
            </a:r>
          </a:p>
          <a:p>
            <a:pPr lvl="1"/>
            <a:r>
              <a:rPr lang="en-GB" sz="2200" b="1" dirty="0"/>
              <a:t>Melting of terrestrial ice</a:t>
            </a:r>
          </a:p>
          <a:p>
            <a:pPr lvl="1"/>
            <a:r>
              <a:rPr lang="en-GB" sz="2200" b="1" dirty="0"/>
              <a:t>Thermal expansion</a:t>
            </a:r>
          </a:p>
          <a:p>
            <a:r>
              <a:rPr lang="en-GB" sz="2200" b="1" dirty="0"/>
              <a:t>If the earth continues to warm up then we can expect the oceans to rise between 20 and  60cm by 2100. This is not an exact science. Notice the huge variation in predictions?</a:t>
            </a:r>
          </a:p>
          <a:p>
            <a:endParaRPr lang="en-GB" dirty="0"/>
          </a:p>
          <a:p>
            <a:endParaRPr lang="en-GB" dirty="0"/>
          </a:p>
          <a:p>
            <a:pPr marL="0" indent="0">
              <a:buNone/>
            </a:pPr>
            <a:endParaRPr lang="en-GB" dirty="0"/>
          </a:p>
        </p:txBody>
      </p:sp>
      <p:pic>
        <p:nvPicPr>
          <p:cNvPr id="4098" name="Picture 2" descr="Image result for graph to show predicted sea level rise">
            <a:extLst>
              <a:ext uri="{FF2B5EF4-FFF2-40B4-BE49-F238E27FC236}">
                <a16:creationId xmlns:a16="http://schemas.microsoft.com/office/drawing/2014/main" id="{408B434E-738E-41C9-91AB-714BA2FF0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4758012" cy="34084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1B8ECC-A9AD-4F54-A4EC-2ED87DB28D04}"/>
              </a:ext>
            </a:extLst>
          </p:cNvPr>
          <p:cNvSpPr txBox="1"/>
          <p:nvPr/>
        </p:nvSpPr>
        <p:spPr>
          <a:xfrm>
            <a:off x="633046" y="4318782"/>
            <a:ext cx="4698609" cy="1938992"/>
          </a:xfrm>
          <a:prstGeom prst="rect">
            <a:avLst/>
          </a:prstGeom>
          <a:noFill/>
          <a:ln>
            <a:solidFill>
              <a:schemeClr val="tx1"/>
            </a:solidFill>
          </a:ln>
        </p:spPr>
        <p:txBody>
          <a:bodyPr wrap="square" rtlCol="0">
            <a:spAutoFit/>
          </a:bodyPr>
          <a:lstStyle/>
          <a:p>
            <a:r>
              <a:rPr lang="en-GB" sz="2000" b="1" dirty="0">
                <a:solidFill>
                  <a:srgbClr val="FF0000"/>
                </a:solidFill>
              </a:rPr>
              <a:t>What are the likely effects of the predicted sea level rises on coastal communities?</a:t>
            </a:r>
          </a:p>
          <a:p>
            <a:endParaRPr lang="en-GB" sz="2000" b="1" dirty="0">
              <a:solidFill>
                <a:srgbClr val="FF0000"/>
              </a:solidFill>
            </a:endParaRPr>
          </a:p>
          <a:p>
            <a:r>
              <a:rPr lang="en-GB" sz="2000" b="1" dirty="0">
                <a:solidFill>
                  <a:srgbClr val="FF0000"/>
                </a:solidFill>
              </a:rPr>
              <a:t>How might the response of those communities depend on their level of development?</a:t>
            </a:r>
          </a:p>
        </p:txBody>
      </p:sp>
    </p:spTree>
    <p:extLst>
      <p:ext uri="{BB962C8B-B14F-4D97-AF65-F5344CB8AC3E}">
        <p14:creationId xmlns:p14="http://schemas.microsoft.com/office/powerpoint/2010/main" val="3424634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1A0F-E8F4-4E92-9230-9257C6752945}"/>
              </a:ext>
            </a:extLst>
          </p:cNvPr>
          <p:cNvSpPr>
            <a:spLocks noGrp="1"/>
          </p:cNvSpPr>
          <p:nvPr>
            <p:ph type="title"/>
          </p:nvPr>
        </p:nvSpPr>
        <p:spPr>
          <a:xfrm>
            <a:off x="515075" y="0"/>
            <a:ext cx="10515600" cy="973236"/>
          </a:xfrm>
        </p:spPr>
        <p:txBody>
          <a:bodyPr/>
          <a:lstStyle/>
          <a:p>
            <a:r>
              <a:rPr lang="en-GB" b="1" u="sng" dirty="0"/>
              <a:t>Impacts on the atmosphere</a:t>
            </a:r>
            <a:endParaRPr lang="en-GB" dirty="0"/>
          </a:p>
        </p:txBody>
      </p:sp>
      <p:pic>
        <p:nvPicPr>
          <p:cNvPr id="4" name="Content Placeholder 3">
            <a:extLst>
              <a:ext uri="{FF2B5EF4-FFF2-40B4-BE49-F238E27FC236}">
                <a16:creationId xmlns:a16="http://schemas.microsoft.com/office/drawing/2014/main" id="{07A8BADD-0084-4685-9F72-303C0D456D4F}"/>
              </a:ext>
            </a:extLst>
          </p:cNvPr>
          <p:cNvPicPr>
            <a:picLocks noGrp="1"/>
          </p:cNvPicPr>
          <p:nvPr>
            <p:ph idx="1"/>
          </p:nvPr>
        </p:nvPicPr>
        <p:blipFill>
          <a:blip r:embed="rId2"/>
          <a:stretch>
            <a:fillRect/>
          </a:stretch>
        </p:blipFill>
        <p:spPr>
          <a:xfrm>
            <a:off x="515074" y="973235"/>
            <a:ext cx="7264360" cy="4907060"/>
          </a:xfrm>
          <a:prstGeom prst="rect">
            <a:avLst/>
          </a:prstGeom>
        </p:spPr>
      </p:pic>
      <p:sp>
        <p:nvSpPr>
          <p:cNvPr id="6" name="TextBox 5">
            <a:extLst>
              <a:ext uri="{FF2B5EF4-FFF2-40B4-BE49-F238E27FC236}">
                <a16:creationId xmlns:a16="http://schemas.microsoft.com/office/drawing/2014/main" id="{1F752ADD-D2F4-4E2B-AA40-244BAF67840A}"/>
              </a:ext>
            </a:extLst>
          </p:cNvPr>
          <p:cNvSpPr txBox="1"/>
          <p:nvPr/>
        </p:nvSpPr>
        <p:spPr>
          <a:xfrm>
            <a:off x="8139289" y="973235"/>
            <a:ext cx="3718258" cy="4524315"/>
          </a:xfrm>
          <a:prstGeom prst="rect">
            <a:avLst/>
          </a:prstGeom>
          <a:noFill/>
        </p:spPr>
        <p:txBody>
          <a:bodyPr wrap="square" rtlCol="0">
            <a:spAutoFit/>
          </a:bodyPr>
          <a:lstStyle/>
          <a:p>
            <a:r>
              <a:rPr lang="en-GB" u="sng" dirty="0"/>
              <a:t>The Natural Greenhouse Effect</a:t>
            </a:r>
          </a:p>
          <a:p>
            <a:endParaRPr lang="en-GB" dirty="0"/>
          </a:p>
          <a:p>
            <a:r>
              <a:rPr lang="en-GB" dirty="0"/>
              <a:t>Although the land and oceans will take up most of the extra CO2, as much as 20% may remain in the atmosphere for many thousands of years. This is significant because CO2 is the most important gas for controlling the Earth’s temperature.</a:t>
            </a:r>
          </a:p>
          <a:p>
            <a:endParaRPr lang="en-GB" dirty="0"/>
          </a:p>
          <a:p>
            <a:r>
              <a:rPr lang="en-GB" dirty="0"/>
              <a:t>The natural greenhouse effect is explained in the following slides. However, it is important to note that the greenhouse effect is good for life on earth. Without it the earth would be frozen  </a:t>
            </a:r>
          </a:p>
        </p:txBody>
      </p:sp>
      <p:sp>
        <p:nvSpPr>
          <p:cNvPr id="3" name="TextBox 2"/>
          <p:cNvSpPr txBox="1"/>
          <p:nvPr/>
        </p:nvSpPr>
        <p:spPr>
          <a:xfrm>
            <a:off x="4325257" y="5880295"/>
            <a:ext cx="5588000" cy="646331"/>
          </a:xfrm>
          <a:prstGeom prst="rect">
            <a:avLst/>
          </a:prstGeom>
          <a:noFill/>
        </p:spPr>
        <p:txBody>
          <a:bodyPr wrap="square" rtlCol="0">
            <a:spAutoFit/>
          </a:bodyPr>
          <a:lstStyle/>
          <a:p>
            <a:r>
              <a:rPr lang="en-GB" dirty="0">
                <a:hlinkClick r:id="rId3"/>
              </a:rPr>
              <a:t>https://</a:t>
            </a:r>
            <a:r>
              <a:rPr lang="en-GB" dirty="0" smtClean="0">
                <a:hlinkClick r:id="rId3"/>
              </a:rPr>
              <a:t>www.youtube.com/watch?v=SN5-DnOHQmE</a:t>
            </a:r>
            <a:endParaRPr lang="en-GB" dirty="0" smtClean="0"/>
          </a:p>
          <a:p>
            <a:endParaRPr lang="en-GB" dirty="0"/>
          </a:p>
        </p:txBody>
      </p:sp>
    </p:spTree>
    <p:extLst>
      <p:ext uri="{BB962C8B-B14F-4D97-AF65-F5344CB8AC3E}">
        <p14:creationId xmlns:p14="http://schemas.microsoft.com/office/powerpoint/2010/main" val="148719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4C5AD-C968-4DC4-AD27-23CDD1350080}"/>
              </a:ext>
            </a:extLst>
          </p:cNvPr>
          <p:cNvPicPr>
            <a:picLocks noChangeAspect="1"/>
          </p:cNvPicPr>
          <p:nvPr/>
        </p:nvPicPr>
        <p:blipFill rotWithShape="1">
          <a:blip r:embed="rId2"/>
          <a:srcRect l="25961" t="24641" r="19923" b="21217"/>
          <a:stretch/>
        </p:blipFill>
        <p:spPr>
          <a:xfrm>
            <a:off x="808721" y="365125"/>
            <a:ext cx="8926950" cy="5021508"/>
          </a:xfrm>
          <a:prstGeom prst="rect">
            <a:avLst/>
          </a:prstGeom>
        </p:spPr>
      </p:pic>
      <p:sp>
        <p:nvSpPr>
          <p:cNvPr id="2" name="TextBox 1"/>
          <p:cNvSpPr txBox="1"/>
          <p:nvPr/>
        </p:nvSpPr>
        <p:spPr>
          <a:xfrm>
            <a:off x="808721" y="5593976"/>
            <a:ext cx="8478714" cy="646331"/>
          </a:xfrm>
          <a:prstGeom prst="rect">
            <a:avLst/>
          </a:prstGeom>
          <a:noFill/>
        </p:spPr>
        <p:txBody>
          <a:bodyPr wrap="square" rtlCol="0">
            <a:spAutoFit/>
          </a:bodyPr>
          <a:lstStyle/>
          <a:p>
            <a:r>
              <a:rPr lang="en-GB" dirty="0" smtClean="0"/>
              <a:t>Use the information in the following </a:t>
            </a:r>
            <a:r>
              <a:rPr lang="en-GB" dirty="0" err="1" smtClean="0"/>
              <a:t>powerpoint</a:t>
            </a:r>
            <a:r>
              <a:rPr lang="en-GB" dirty="0" smtClean="0"/>
              <a:t> to add the % figures for radiation in the boxes </a:t>
            </a:r>
            <a:r>
              <a:rPr lang="en-GB" u="sng" dirty="0" smtClean="0"/>
              <a:t>in the diagram</a:t>
            </a:r>
            <a:r>
              <a:rPr lang="en-GB" dirty="0" smtClean="0"/>
              <a:t>, and add an explanation for the steps </a:t>
            </a:r>
            <a:r>
              <a:rPr lang="en-GB" u="sng" dirty="0" smtClean="0"/>
              <a:t>into the table</a:t>
            </a:r>
            <a:r>
              <a:rPr lang="en-GB" dirty="0" smtClean="0"/>
              <a:t>.</a:t>
            </a:r>
            <a:endParaRPr lang="en-GB" dirty="0"/>
          </a:p>
        </p:txBody>
      </p:sp>
      <p:sp>
        <p:nvSpPr>
          <p:cNvPr id="3" name="TextBox 2"/>
          <p:cNvSpPr txBox="1"/>
          <p:nvPr/>
        </p:nvSpPr>
        <p:spPr>
          <a:xfrm>
            <a:off x="2796988" y="1004047"/>
            <a:ext cx="1488141" cy="461665"/>
          </a:xfrm>
          <a:prstGeom prst="rect">
            <a:avLst/>
          </a:prstGeom>
          <a:noFill/>
        </p:spPr>
        <p:txBody>
          <a:bodyPr wrap="square" rtlCol="0">
            <a:spAutoFit/>
          </a:bodyPr>
          <a:lstStyle/>
          <a:p>
            <a:r>
              <a:rPr lang="en-GB" sz="1200" dirty="0" smtClean="0"/>
              <a:t>100% enters the atmosphere</a:t>
            </a:r>
            <a:endParaRPr lang="en-GB" sz="1200" dirty="0"/>
          </a:p>
        </p:txBody>
      </p:sp>
      <p:sp>
        <p:nvSpPr>
          <p:cNvPr id="5" name="TextBox 4"/>
          <p:cNvSpPr txBox="1"/>
          <p:nvPr/>
        </p:nvSpPr>
        <p:spPr>
          <a:xfrm>
            <a:off x="4939553" y="1004047"/>
            <a:ext cx="1362635" cy="461665"/>
          </a:xfrm>
          <a:prstGeom prst="rect">
            <a:avLst/>
          </a:prstGeom>
          <a:noFill/>
        </p:spPr>
        <p:txBody>
          <a:bodyPr wrap="square" rtlCol="0">
            <a:spAutoFit/>
          </a:bodyPr>
          <a:lstStyle/>
          <a:p>
            <a:r>
              <a:rPr lang="en-GB" sz="1200" dirty="0" smtClean="0"/>
              <a:t>30% reflected back into space</a:t>
            </a:r>
            <a:endParaRPr lang="en-GB" sz="1200" dirty="0"/>
          </a:p>
        </p:txBody>
      </p:sp>
      <p:sp>
        <p:nvSpPr>
          <p:cNvPr id="6" name="TextBox 5"/>
          <p:cNvSpPr txBox="1"/>
          <p:nvPr/>
        </p:nvSpPr>
        <p:spPr>
          <a:xfrm>
            <a:off x="1371600" y="3514165"/>
            <a:ext cx="1524000" cy="646331"/>
          </a:xfrm>
          <a:prstGeom prst="rect">
            <a:avLst/>
          </a:prstGeom>
          <a:noFill/>
        </p:spPr>
        <p:txBody>
          <a:bodyPr wrap="square" rtlCol="0">
            <a:spAutoFit/>
          </a:bodyPr>
          <a:lstStyle/>
          <a:p>
            <a:r>
              <a:rPr lang="en-GB" sz="1200" dirty="0" smtClean="0"/>
              <a:t>20% absorbed by the gases in the atmosphere</a:t>
            </a:r>
            <a:endParaRPr lang="en-GB" sz="1200" dirty="0"/>
          </a:p>
        </p:txBody>
      </p:sp>
      <p:sp>
        <p:nvSpPr>
          <p:cNvPr id="7" name="TextBox 6"/>
          <p:cNvSpPr txBox="1"/>
          <p:nvPr/>
        </p:nvSpPr>
        <p:spPr>
          <a:xfrm>
            <a:off x="4285129" y="4616824"/>
            <a:ext cx="2169459" cy="461665"/>
          </a:xfrm>
          <a:prstGeom prst="rect">
            <a:avLst/>
          </a:prstGeom>
          <a:noFill/>
        </p:spPr>
        <p:txBody>
          <a:bodyPr wrap="square" rtlCol="0">
            <a:spAutoFit/>
          </a:bodyPr>
          <a:lstStyle/>
          <a:p>
            <a:r>
              <a:rPr lang="en-GB" sz="1200" dirty="0" smtClean="0"/>
              <a:t>50% absorbed by the land and the oceans</a:t>
            </a:r>
            <a:endParaRPr lang="en-GB" sz="1200" dirty="0"/>
          </a:p>
        </p:txBody>
      </p:sp>
      <p:sp>
        <p:nvSpPr>
          <p:cNvPr id="8" name="TextBox 7"/>
          <p:cNvSpPr txBox="1"/>
          <p:nvPr/>
        </p:nvSpPr>
        <p:spPr>
          <a:xfrm>
            <a:off x="6230471" y="2683168"/>
            <a:ext cx="2375647" cy="830997"/>
          </a:xfrm>
          <a:prstGeom prst="rect">
            <a:avLst/>
          </a:prstGeom>
          <a:noFill/>
        </p:spPr>
        <p:txBody>
          <a:bodyPr wrap="square" rtlCol="0">
            <a:spAutoFit/>
          </a:bodyPr>
          <a:lstStyle/>
          <a:p>
            <a:r>
              <a:rPr lang="en-GB" sz="1200" dirty="0" smtClean="0"/>
              <a:t>50% radiated back into the atmosphere but 5% absorbed/reflected back to earth’s surface by greenhouse gases</a:t>
            </a:r>
            <a:endParaRPr lang="en-GB" sz="1200" dirty="0"/>
          </a:p>
        </p:txBody>
      </p:sp>
      <p:sp>
        <p:nvSpPr>
          <p:cNvPr id="9" name="TextBox 8"/>
          <p:cNvSpPr txBox="1"/>
          <p:nvPr/>
        </p:nvSpPr>
        <p:spPr>
          <a:xfrm>
            <a:off x="8104094" y="4524490"/>
            <a:ext cx="1380565" cy="646331"/>
          </a:xfrm>
          <a:prstGeom prst="rect">
            <a:avLst/>
          </a:prstGeom>
          <a:noFill/>
        </p:spPr>
        <p:txBody>
          <a:bodyPr wrap="square" rtlCol="0">
            <a:spAutoFit/>
          </a:bodyPr>
          <a:lstStyle/>
          <a:p>
            <a:r>
              <a:rPr lang="en-GB" sz="1200" dirty="0" smtClean="0"/>
              <a:t>Earth absorbs reflected radiation and warms more</a:t>
            </a:r>
            <a:endParaRPr lang="en-GB" sz="1200" dirty="0"/>
          </a:p>
        </p:txBody>
      </p:sp>
      <p:sp>
        <p:nvSpPr>
          <p:cNvPr id="10" name="TextBox 9"/>
          <p:cNvSpPr txBox="1"/>
          <p:nvPr/>
        </p:nvSpPr>
        <p:spPr>
          <a:xfrm>
            <a:off x="7799294" y="934178"/>
            <a:ext cx="1613647" cy="646331"/>
          </a:xfrm>
          <a:prstGeom prst="rect">
            <a:avLst/>
          </a:prstGeom>
          <a:noFill/>
        </p:spPr>
        <p:txBody>
          <a:bodyPr wrap="square" rtlCol="0">
            <a:spAutoFit/>
          </a:bodyPr>
          <a:lstStyle/>
          <a:p>
            <a:r>
              <a:rPr lang="en-GB" sz="1200" dirty="0" smtClean="0"/>
              <a:t>Further radiation occurs, some of which is reflected again</a:t>
            </a:r>
            <a:endParaRPr lang="en-GB" sz="1200" dirty="0"/>
          </a:p>
        </p:txBody>
      </p:sp>
    </p:spTree>
    <p:extLst>
      <p:ext uri="{BB962C8B-B14F-4D97-AF65-F5344CB8AC3E}">
        <p14:creationId xmlns:p14="http://schemas.microsoft.com/office/powerpoint/2010/main" val="1001085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D4D1D5-BDA0-4FAF-9584-624B5D58880D}"/>
              </a:ext>
            </a:extLst>
          </p:cNvPr>
          <p:cNvSpPr>
            <a:spLocks noGrp="1"/>
          </p:cNvSpPr>
          <p:nvPr>
            <p:ph idx="1"/>
          </p:nvPr>
        </p:nvSpPr>
        <p:spPr>
          <a:xfrm>
            <a:off x="838200" y="304800"/>
            <a:ext cx="10515600" cy="5872163"/>
          </a:xfrm>
        </p:spPr>
        <p:txBody>
          <a:bodyPr>
            <a:normAutofit fontScale="92500" lnSpcReduction="20000"/>
          </a:bodyPr>
          <a:lstStyle/>
          <a:p>
            <a:r>
              <a:rPr lang="en-GB" dirty="0"/>
              <a:t>Step 1  Short wave solar radiation enters the atmosphere  (currently at 100%)</a:t>
            </a:r>
          </a:p>
          <a:p>
            <a:r>
              <a:rPr lang="en-GB" dirty="0"/>
              <a:t>Step 2  About 30% of the heat radiation is reflected by the atmosphere and clouds and sent back to space (70% remaining)</a:t>
            </a:r>
          </a:p>
          <a:p>
            <a:r>
              <a:rPr lang="en-GB" dirty="0"/>
              <a:t>Step 3  After travelling through the atmosphere about 20% of the radiation is absorbed by the gases in the atmosphere (50% remaining)</a:t>
            </a:r>
          </a:p>
          <a:p>
            <a:r>
              <a:rPr lang="en-GB" dirty="0"/>
              <a:t>Step 4  The Earth’s land and ocean surface absorbs the remaining 50% heating the land and oceans. This radiation will be released later as longwave radiation.</a:t>
            </a:r>
          </a:p>
          <a:p>
            <a:r>
              <a:rPr lang="en-GB" dirty="0"/>
              <a:t>Step 5  The Earth’s land and ocean will naturally release the 50% of heat radiation back into the atmosphere. But approximately 5% of the radiation will be absorbed or reflected by greenhouse gases</a:t>
            </a:r>
          </a:p>
          <a:p>
            <a:r>
              <a:rPr lang="en-GB" dirty="0"/>
              <a:t>Step 6  The Earth’s land and ocean will absorb the reflected greenhouse radiation warming even more</a:t>
            </a:r>
          </a:p>
          <a:p>
            <a:r>
              <a:rPr lang="en-GB" dirty="0"/>
              <a:t>Step 7  The Earth’s land and ocean will again release this radiation, where some will be trapped in the greenhouse again to reflect back to earth. Eventually, all the beginning radiation will be released back into the atmosphere.</a:t>
            </a:r>
          </a:p>
        </p:txBody>
      </p:sp>
    </p:spTree>
    <p:extLst>
      <p:ext uri="{BB962C8B-B14F-4D97-AF65-F5344CB8AC3E}">
        <p14:creationId xmlns:p14="http://schemas.microsoft.com/office/powerpoint/2010/main" val="244713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0031833-3465-4679-A540-498104AF41F8}"/>
              </a:ext>
            </a:extLst>
          </p:cNvPr>
          <p:cNvSpPr txBox="1">
            <a:spLocks noGrp="1"/>
          </p:cNvSpPr>
          <p:nvPr>
            <p:ph idx="1"/>
          </p:nvPr>
        </p:nvSpPr>
        <p:spPr>
          <a:xfrm>
            <a:off x="838200" y="1825625"/>
            <a:ext cx="10515600" cy="996170"/>
          </a:xfrm>
          <a:prstGeom prst="rect">
            <a:avLst/>
          </a:prstGeom>
          <a:noFill/>
        </p:spPr>
        <p:txBody>
          <a:bodyPr wrap="square" rtlCol="0">
            <a:spAutoFit/>
          </a:bodyPr>
          <a:lstStyle/>
          <a:p>
            <a:pPr marL="0" indent="0">
              <a:buNone/>
            </a:pPr>
            <a:endParaRPr lang="en-GB" u="sng" dirty="0"/>
          </a:p>
          <a:p>
            <a:pPr marL="0" indent="0">
              <a:buNone/>
            </a:pPr>
            <a:endParaRPr lang="en-GB" u="sng" dirty="0"/>
          </a:p>
        </p:txBody>
      </p:sp>
      <p:sp>
        <p:nvSpPr>
          <p:cNvPr id="7" name="TextBox 6">
            <a:extLst>
              <a:ext uri="{FF2B5EF4-FFF2-40B4-BE49-F238E27FC236}">
                <a16:creationId xmlns:a16="http://schemas.microsoft.com/office/drawing/2014/main" id="{E29F129D-5DE2-4A5F-B2F5-5889BA6C7799}"/>
              </a:ext>
            </a:extLst>
          </p:cNvPr>
          <p:cNvSpPr txBox="1"/>
          <p:nvPr/>
        </p:nvSpPr>
        <p:spPr>
          <a:xfrm>
            <a:off x="838200" y="410280"/>
            <a:ext cx="3718258" cy="6186309"/>
          </a:xfrm>
          <a:prstGeom prst="rect">
            <a:avLst/>
          </a:prstGeom>
          <a:noFill/>
        </p:spPr>
        <p:txBody>
          <a:bodyPr wrap="square" rtlCol="0">
            <a:spAutoFit/>
          </a:bodyPr>
          <a:lstStyle/>
          <a:p>
            <a:r>
              <a:rPr lang="en-GB" b="1" u="sng" dirty="0"/>
              <a:t>The Enhanced Greenhouse Effect</a:t>
            </a:r>
          </a:p>
          <a:p>
            <a:endParaRPr lang="en-GB" dirty="0"/>
          </a:p>
          <a:p>
            <a:r>
              <a:rPr lang="en-GB" dirty="0"/>
              <a:t>The problem that we are facing us is that of an enhanced greenhouse effect. This is where the extra CO2 and other greenhouse gases in the atmosphere are causing something called </a:t>
            </a:r>
            <a:r>
              <a:rPr lang="en-GB" b="1" u="sng" dirty="0"/>
              <a:t>radiative forcing.</a:t>
            </a:r>
          </a:p>
          <a:p>
            <a:endParaRPr lang="en-GB" b="1" u="sng" dirty="0"/>
          </a:p>
          <a:p>
            <a:r>
              <a:rPr lang="en-GB" dirty="0"/>
              <a:t>The concept of radiative forcing is that if the balance between the incoming and the outgoing energy is anything other than zero there has to be warming (or cooling, if the number is negative) going on.</a:t>
            </a:r>
          </a:p>
          <a:p>
            <a:endParaRPr lang="en-GB" dirty="0"/>
          </a:p>
          <a:p>
            <a:r>
              <a:rPr lang="en-GB" dirty="0"/>
              <a:t>The amount that the Earth’s energy budget is out of balance is called the radiative forcing and is a measure of recent human activities. It is measured in watts/m2 of the earth’s surface.</a:t>
            </a:r>
          </a:p>
        </p:txBody>
      </p:sp>
      <p:sp>
        <p:nvSpPr>
          <p:cNvPr id="8" name="TextBox 7">
            <a:extLst>
              <a:ext uri="{FF2B5EF4-FFF2-40B4-BE49-F238E27FC236}">
                <a16:creationId xmlns:a16="http://schemas.microsoft.com/office/drawing/2014/main" id="{35F1AB11-E89C-4836-8230-32030225DD73}"/>
              </a:ext>
            </a:extLst>
          </p:cNvPr>
          <p:cNvSpPr txBox="1"/>
          <p:nvPr/>
        </p:nvSpPr>
        <p:spPr>
          <a:xfrm>
            <a:off x="6355645" y="421569"/>
            <a:ext cx="4143022" cy="3693319"/>
          </a:xfrm>
          <a:prstGeom prst="rect">
            <a:avLst/>
          </a:prstGeom>
          <a:noFill/>
          <a:ln>
            <a:solidFill>
              <a:schemeClr val="tx1"/>
            </a:solidFill>
          </a:ln>
        </p:spPr>
        <p:txBody>
          <a:bodyPr wrap="square" rtlCol="0">
            <a:spAutoFit/>
          </a:bodyPr>
          <a:lstStyle/>
          <a:p>
            <a:r>
              <a:rPr lang="en-GB" dirty="0"/>
              <a:t>Studies have shown that prior to 1750 radiative forcing was negligible. Since then it has increased, not only because of increased greenhouse emissions but also changing albedos due to land use changes.</a:t>
            </a:r>
          </a:p>
          <a:p>
            <a:endParaRPr lang="en-GB" dirty="0"/>
          </a:p>
          <a:p>
            <a:r>
              <a:rPr lang="en-GB" dirty="0"/>
              <a:t>Measurements of the actual amount of radiative forcing is difficult because of many complicating factors including natural changes in solar radiation and the effects of aerosols such as carbon particles from diesel exhausts.</a:t>
            </a:r>
          </a:p>
        </p:txBody>
      </p:sp>
      <p:sp>
        <p:nvSpPr>
          <p:cNvPr id="9" name="TextBox 8">
            <a:extLst>
              <a:ext uri="{FF2B5EF4-FFF2-40B4-BE49-F238E27FC236}">
                <a16:creationId xmlns:a16="http://schemas.microsoft.com/office/drawing/2014/main" id="{A5E18A27-3938-4F7A-828D-D2BCBA55190B}"/>
              </a:ext>
            </a:extLst>
          </p:cNvPr>
          <p:cNvSpPr txBox="1"/>
          <p:nvPr/>
        </p:nvSpPr>
        <p:spPr>
          <a:xfrm>
            <a:off x="6096000" y="4696177"/>
            <a:ext cx="5012267" cy="1015663"/>
          </a:xfrm>
          <a:prstGeom prst="rect">
            <a:avLst/>
          </a:prstGeom>
          <a:noFill/>
        </p:spPr>
        <p:txBody>
          <a:bodyPr wrap="square" rtlCol="0">
            <a:spAutoFit/>
          </a:bodyPr>
          <a:lstStyle/>
          <a:p>
            <a:r>
              <a:rPr lang="en-GB" sz="2000" b="1" dirty="0">
                <a:solidFill>
                  <a:srgbClr val="FF0000"/>
                </a:solidFill>
              </a:rPr>
              <a:t>How might the way people live in various parts of the world contribute to rising levels of CO2?</a:t>
            </a:r>
          </a:p>
        </p:txBody>
      </p:sp>
    </p:spTree>
    <p:extLst>
      <p:ext uri="{BB962C8B-B14F-4D97-AF65-F5344CB8AC3E}">
        <p14:creationId xmlns:p14="http://schemas.microsoft.com/office/powerpoint/2010/main" val="4130530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7196" y="-130629"/>
            <a:ext cx="10531155" cy="7210698"/>
          </a:xfrm>
          <a:prstGeom prst="rect">
            <a:avLst/>
          </a:prstGeom>
        </p:spPr>
      </p:pic>
    </p:spTree>
    <p:extLst>
      <p:ext uri="{BB962C8B-B14F-4D97-AF65-F5344CB8AC3E}">
        <p14:creationId xmlns:p14="http://schemas.microsoft.com/office/powerpoint/2010/main" val="505498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714" y="130629"/>
            <a:ext cx="11989375" cy="6727371"/>
          </a:xfrm>
          <a:prstGeom prst="rect">
            <a:avLst/>
          </a:prstGeom>
        </p:spPr>
      </p:pic>
    </p:spTree>
    <p:extLst>
      <p:ext uri="{BB962C8B-B14F-4D97-AF65-F5344CB8AC3E}">
        <p14:creationId xmlns:p14="http://schemas.microsoft.com/office/powerpoint/2010/main" val="2184578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2BE3-EB01-47A5-9297-F969226B6602}"/>
              </a:ext>
            </a:extLst>
          </p:cNvPr>
          <p:cNvSpPr>
            <a:spLocks noGrp="1"/>
          </p:cNvSpPr>
          <p:nvPr>
            <p:ph type="title"/>
          </p:nvPr>
        </p:nvSpPr>
        <p:spPr/>
        <p:txBody>
          <a:bodyPr/>
          <a:lstStyle/>
          <a:p>
            <a:r>
              <a:rPr lang="en-GB" b="1" u="sng" dirty="0" smtClean="0"/>
              <a:t>How might changes in carbon impact the land?</a:t>
            </a:r>
            <a:endParaRPr lang="en-GB" b="1" u="sng" dirty="0"/>
          </a:p>
        </p:txBody>
      </p:sp>
      <p:sp>
        <p:nvSpPr>
          <p:cNvPr id="3" name="Content Placeholder 2">
            <a:extLst>
              <a:ext uri="{FF2B5EF4-FFF2-40B4-BE49-F238E27FC236}">
                <a16:creationId xmlns:a16="http://schemas.microsoft.com/office/drawing/2014/main" id="{82AFB0F4-9204-4379-B6D6-4CA351825156}"/>
              </a:ext>
            </a:extLst>
          </p:cNvPr>
          <p:cNvSpPr>
            <a:spLocks noGrp="1"/>
          </p:cNvSpPr>
          <p:nvPr>
            <p:ph idx="1"/>
          </p:nvPr>
        </p:nvSpPr>
        <p:spPr/>
        <p:txBody>
          <a:bodyPr/>
          <a:lstStyle/>
          <a:p>
            <a:r>
              <a:rPr lang="en-GB" dirty="0"/>
              <a:t>In groups/pairs - create a spider diagram of any impacts that there may be on the land from possible changes to the carbon cycle</a:t>
            </a:r>
          </a:p>
          <a:p>
            <a:endParaRPr lang="en-GB" dirty="0"/>
          </a:p>
          <a:p>
            <a:pPr marL="0" indent="0">
              <a:buNone/>
            </a:pPr>
            <a:r>
              <a:rPr lang="en-GB" dirty="0"/>
              <a:t>e.g. melting of permafrost and the increased growth of vegetation in the tundra</a:t>
            </a:r>
          </a:p>
        </p:txBody>
      </p:sp>
    </p:spTree>
    <p:extLst>
      <p:ext uri="{BB962C8B-B14F-4D97-AF65-F5344CB8AC3E}">
        <p14:creationId xmlns:p14="http://schemas.microsoft.com/office/powerpoint/2010/main" val="3164896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E4177FA-A9EA-4A21-9D7B-1EE50FF678C3}"/>
              </a:ext>
            </a:extLst>
          </p:cNvPr>
          <p:cNvGraphicFramePr/>
          <p:nvPr>
            <p:extLst>
              <p:ext uri="{D42A27DB-BD31-4B8C-83A1-F6EECF244321}">
                <p14:modId xmlns:p14="http://schemas.microsoft.com/office/powerpoint/2010/main" val="1890199658"/>
              </p:ext>
            </p:extLst>
          </p:nvPr>
        </p:nvGraphicFramePr>
        <p:xfrm>
          <a:off x="1113183" y="106018"/>
          <a:ext cx="10084904" cy="6751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42641B5-CFE0-4C29-AF91-20F243D72237}"/>
              </a:ext>
            </a:extLst>
          </p:cNvPr>
          <p:cNvSpPr txBox="1"/>
          <p:nvPr/>
        </p:nvSpPr>
        <p:spPr>
          <a:xfrm>
            <a:off x="4943061" y="2743200"/>
            <a:ext cx="2504661" cy="1200329"/>
          </a:xfrm>
          <a:prstGeom prst="rect">
            <a:avLst/>
          </a:prstGeom>
          <a:noFill/>
        </p:spPr>
        <p:txBody>
          <a:bodyPr wrap="square" rtlCol="0">
            <a:spAutoFit/>
          </a:bodyPr>
          <a:lstStyle/>
          <a:p>
            <a:r>
              <a:rPr lang="en-GB" b="1" dirty="0"/>
              <a:t>Some possible suggestions – there may be many more that you have thought of.</a:t>
            </a:r>
          </a:p>
        </p:txBody>
      </p:sp>
    </p:spTree>
    <p:extLst>
      <p:ext uri="{BB962C8B-B14F-4D97-AF65-F5344CB8AC3E}">
        <p14:creationId xmlns:p14="http://schemas.microsoft.com/office/powerpoint/2010/main" val="410056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D42C-EAE0-48F8-9A4A-AF4C5ACE9B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F1C1241-CB12-4242-833B-C76F1314DDF5}"/>
              </a:ext>
            </a:extLst>
          </p:cNvPr>
          <p:cNvSpPr>
            <a:spLocks noGrp="1"/>
          </p:cNvSpPr>
          <p:nvPr>
            <p:ph idx="1"/>
          </p:nvPr>
        </p:nvSpPr>
        <p:spPr/>
        <p:txBody>
          <a:bodyPr/>
          <a:lstStyle/>
          <a:p>
            <a:pPr marL="0" indent="0">
              <a:buNone/>
            </a:pPr>
            <a:r>
              <a:rPr lang="en-GB" dirty="0"/>
              <a:t>The impact of increasing atmospheric CO2 on the land has been subject to intense research.</a:t>
            </a:r>
          </a:p>
          <a:p>
            <a:pPr marL="0" indent="0">
              <a:buNone/>
            </a:pPr>
            <a:r>
              <a:rPr lang="en-GB" dirty="0"/>
              <a:t>Unfortunately, the results are unclear because the study has, so far, been over a relatively short period of time.</a:t>
            </a:r>
          </a:p>
          <a:p>
            <a:pPr marL="0" indent="0">
              <a:buNone/>
            </a:pPr>
            <a:r>
              <a:rPr lang="en-GB" dirty="0"/>
              <a:t>There are also many other variables that have an impact on the land and the atmosphere. These variables are both human and physical. What do you think these may be?</a:t>
            </a:r>
          </a:p>
        </p:txBody>
      </p:sp>
    </p:spTree>
    <p:extLst>
      <p:ext uri="{BB962C8B-B14F-4D97-AF65-F5344CB8AC3E}">
        <p14:creationId xmlns:p14="http://schemas.microsoft.com/office/powerpoint/2010/main" val="1086602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94F3-5079-473D-A2C3-6AB89637088A}"/>
              </a:ext>
            </a:extLst>
          </p:cNvPr>
          <p:cNvSpPr>
            <a:spLocks noGrp="1"/>
          </p:cNvSpPr>
          <p:nvPr>
            <p:ph type="title"/>
          </p:nvPr>
        </p:nvSpPr>
        <p:spPr/>
        <p:txBody>
          <a:bodyPr/>
          <a:lstStyle/>
          <a:p>
            <a:r>
              <a:rPr lang="en-GB" b="1" u="sng" dirty="0"/>
              <a:t>Impacts on the ocean</a:t>
            </a:r>
            <a:endParaRPr lang="en-GB" dirty="0"/>
          </a:p>
        </p:txBody>
      </p:sp>
      <p:sp>
        <p:nvSpPr>
          <p:cNvPr id="3" name="Content Placeholder 2">
            <a:extLst>
              <a:ext uri="{FF2B5EF4-FFF2-40B4-BE49-F238E27FC236}">
                <a16:creationId xmlns:a16="http://schemas.microsoft.com/office/drawing/2014/main" id="{966820A4-90AE-4E2A-9BDE-075E7D598775}"/>
              </a:ext>
            </a:extLst>
          </p:cNvPr>
          <p:cNvSpPr>
            <a:spLocks noGrp="1"/>
          </p:cNvSpPr>
          <p:nvPr>
            <p:ph idx="1"/>
          </p:nvPr>
        </p:nvSpPr>
        <p:spPr/>
        <p:txBody>
          <a:bodyPr/>
          <a:lstStyle/>
          <a:p>
            <a:r>
              <a:rPr lang="en-GB" dirty="0"/>
              <a:t>Again it is very difficult to predict the impacts on the oceans due to the complexity of the processes and a lack of understanding as to how they interact</a:t>
            </a:r>
          </a:p>
          <a:p>
            <a:r>
              <a:rPr lang="en-GB" dirty="0"/>
              <a:t>We do know that it will have an impact on the:-</a:t>
            </a:r>
          </a:p>
          <a:p>
            <a:pPr lvl="1"/>
            <a:r>
              <a:rPr lang="en-GB" dirty="0"/>
              <a:t>Acidity</a:t>
            </a:r>
          </a:p>
          <a:p>
            <a:pPr lvl="1"/>
            <a:r>
              <a:rPr lang="en-GB" dirty="0"/>
              <a:t>Temperature</a:t>
            </a:r>
          </a:p>
          <a:p>
            <a:pPr lvl="1"/>
            <a:r>
              <a:rPr lang="en-GB" dirty="0"/>
              <a:t>Sea ice</a:t>
            </a:r>
          </a:p>
          <a:p>
            <a:pPr lvl="1"/>
            <a:r>
              <a:rPr lang="en-GB" dirty="0"/>
              <a:t>Salinity</a:t>
            </a:r>
          </a:p>
          <a:p>
            <a:pPr lvl="1"/>
            <a:r>
              <a:rPr lang="en-GB" dirty="0"/>
              <a:t>Sea level</a:t>
            </a:r>
          </a:p>
          <a:p>
            <a:pPr lvl="1"/>
            <a:endParaRPr lang="en-GB" dirty="0"/>
          </a:p>
        </p:txBody>
      </p:sp>
    </p:spTree>
    <p:extLst>
      <p:ext uri="{BB962C8B-B14F-4D97-AF65-F5344CB8AC3E}">
        <p14:creationId xmlns:p14="http://schemas.microsoft.com/office/powerpoint/2010/main" val="1086877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347C-7B78-47C9-ACBD-D9C5758D5712}"/>
              </a:ext>
            </a:extLst>
          </p:cNvPr>
          <p:cNvSpPr>
            <a:spLocks noGrp="1"/>
          </p:cNvSpPr>
          <p:nvPr>
            <p:ph type="title"/>
          </p:nvPr>
        </p:nvSpPr>
        <p:spPr/>
        <p:txBody>
          <a:bodyPr/>
          <a:lstStyle/>
          <a:p>
            <a:r>
              <a:rPr lang="en-GB" dirty="0"/>
              <a:t>Ocean acidity</a:t>
            </a:r>
          </a:p>
        </p:txBody>
      </p:sp>
      <p:sp>
        <p:nvSpPr>
          <p:cNvPr id="3" name="Content Placeholder 2">
            <a:extLst>
              <a:ext uri="{FF2B5EF4-FFF2-40B4-BE49-F238E27FC236}">
                <a16:creationId xmlns:a16="http://schemas.microsoft.com/office/drawing/2014/main" id="{C2BCE449-FA76-445F-B05E-1417BEF5A174}"/>
              </a:ext>
            </a:extLst>
          </p:cNvPr>
          <p:cNvSpPr>
            <a:spLocks noGrp="1"/>
          </p:cNvSpPr>
          <p:nvPr>
            <p:ph idx="1"/>
          </p:nvPr>
        </p:nvSpPr>
        <p:spPr/>
        <p:txBody>
          <a:bodyPr/>
          <a:lstStyle/>
          <a:p>
            <a:r>
              <a:rPr lang="en-GB" dirty="0"/>
              <a:t>About 30% of the CO2 that has been released into the atmosphere has diffused into the oceans</a:t>
            </a:r>
          </a:p>
          <a:p>
            <a:r>
              <a:rPr lang="en-GB" dirty="0"/>
              <a:t>This creates carbonic acid which makes the oceans slightly less alkaline</a:t>
            </a:r>
          </a:p>
          <a:p>
            <a:r>
              <a:rPr lang="en-GB" dirty="0"/>
              <a:t>Since 1750, the pH of the ocean’s surface has dropped by 0.1, a 30% change in acidity</a:t>
            </a:r>
          </a:p>
        </p:txBody>
      </p:sp>
    </p:spTree>
    <p:extLst>
      <p:ext uri="{BB962C8B-B14F-4D97-AF65-F5344CB8AC3E}">
        <p14:creationId xmlns:p14="http://schemas.microsoft.com/office/powerpoint/2010/main" val="4173440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0E399DE-6049-4A10-BD11-2AE69952211B}"/>
              </a:ext>
            </a:extLst>
          </p:cNvPr>
          <p:cNvGraphicFramePr/>
          <p:nvPr>
            <p:extLst>
              <p:ext uri="{D42A27DB-BD31-4B8C-83A1-F6EECF244321}">
                <p14:modId xmlns:p14="http://schemas.microsoft.com/office/powerpoint/2010/main" val="1284191248"/>
              </p:ext>
            </p:extLst>
          </p:nvPr>
        </p:nvGraphicFramePr>
        <p:xfrm>
          <a:off x="1700695" y="318053"/>
          <a:ext cx="8742017" cy="6539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346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cean acidification">
            <a:extLst>
              <a:ext uri="{FF2B5EF4-FFF2-40B4-BE49-F238E27FC236}">
                <a16:creationId xmlns:a16="http://schemas.microsoft.com/office/drawing/2014/main" id="{E7D5E69E-C4A2-4A53-AFE6-79ED2D6AC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01" y="336355"/>
            <a:ext cx="7448257" cy="49655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D449F1-230D-482D-A48C-A65A67352561}"/>
              </a:ext>
            </a:extLst>
          </p:cNvPr>
          <p:cNvSpPr txBox="1"/>
          <p:nvPr/>
        </p:nvSpPr>
        <p:spPr>
          <a:xfrm>
            <a:off x="8271803" y="520505"/>
            <a:ext cx="3441896" cy="5847755"/>
          </a:xfrm>
          <a:prstGeom prst="rect">
            <a:avLst/>
          </a:prstGeom>
          <a:noFill/>
        </p:spPr>
        <p:txBody>
          <a:bodyPr wrap="square" rtlCol="0">
            <a:spAutoFit/>
          </a:bodyPr>
          <a:lstStyle/>
          <a:p>
            <a:r>
              <a:rPr lang="en-GB" sz="2200" dirty="0"/>
              <a:t>Carbonic acid reacts with carbonate ions in the water to form bicarbonate. </a:t>
            </a:r>
          </a:p>
          <a:p>
            <a:endParaRPr lang="en-GB" sz="2200" dirty="0"/>
          </a:p>
          <a:p>
            <a:r>
              <a:rPr lang="en-GB" sz="2200" dirty="0"/>
              <a:t>However, those same carbonate ions are what animals like coral and many planktonic species need to create their calcium carbonate shells. </a:t>
            </a:r>
          </a:p>
          <a:p>
            <a:endParaRPr lang="en-GB" sz="2200" dirty="0"/>
          </a:p>
          <a:p>
            <a:r>
              <a:rPr lang="en-GB" sz="2200" dirty="0"/>
              <a:t>With less carbonate available, the animals need to expend more energy to build their shells. As a result, the shells end up being thinner and more fragile.</a:t>
            </a:r>
          </a:p>
        </p:txBody>
      </p:sp>
      <p:sp>
        <p:nvSpPr>
          <p:cNvPr id="4" name="Rectangle 3">
            <a:extLst>
              <a:ext uri="{FF2B5EF4-FFF2-40B4-BE49-F238E27FC236}">
                <a16:creationId xmlns:a16="http://schemas.microsoft.com/office/drawing/2014/main" id="{D7CCD569-1321-4F5C-9898-8E7CFD8AF542}"/>
              </a:ext>
            </a:extLst>
          </p:cNvPr>
          <p:cNvSpPr/>
          <p:nvPr/>
        </p:nvSpPr>
        <p:spPr>
          <a:xfrm>
            <a:off x="293849" y="5637579"/>
            <a:ext cx="5444760" cy="923330"/>
          </a:xfrm>
          <a:prstGeom prst="rect">
            <a:avLst/>
          </a:prstGeom>
        </p:spPr>
        <p:txBody>
          <a:bodyPr wrap="none">
            <a:spAutoFit/>
          </a:bodyPr>
          <a:lstStyle/>
          <a:p>
            <a:r>
              <a:rPr lang="en-GB" dirty="0">
                <a:hlinkClick r:id="rId3"/>
              </a:rPr>
              <a:t>https://www.youtube.com/watch?v=6SMWGV-DBnk</a:t>
            </a:r>
            <a:endParaRPr lang="en-GB" dirty="0"/>
          </a:p>
          <a:p>
            <a:r>
              <a:rPr lang="en-GB" dirty="0"/>
              <a:t>Watch and add any additional information to your notes</a:t>
            </a:r>
          </a:p>
          <a:p>
            <a:endParaRPr lang="en-GB" dirty="0"/>
          </a:p>
        </p:txBody>
      </p:sp>
    </p:spTree>
    <p:extLst>
      <p:ext uri="{BB962C8B-B14F-4D97-AF65-F5344CB8AC3E}">
        <p14:creationId xmlns:p14="http://schemas.microsoft.com/office/powerpoint/2010/main" val="4091083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ocean acidification">
            <a:extLst>
              <a:ext uri="{FF2B5EF4-FFF2-40B4-BE49-F238E27FC236}">
                <a16:creationId xmlns:a16="http://schemas.microsoft.com/office/drawing/2014/main" id="{718A8061-8FD2-45C6-A36B-A58D5575A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32" y="325673"/>
            <a:ext cx="6715125" cy="4686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758E15-0394-4951-AF69-9F3E9AEAB8BC}"/>
              </a:ext>
            </a:extLst>
          </p:cNvPr>
          <p:cNvSpPr txBox="1"/>
          <p:nvPr/>
        </p:nvSpPr>
        <p:spPr>
          <a:xfrm>
            <a:off x="7902222" y="609600"/>
            <a:ext cx="3397956" cy="5170646"/>
          </a:xfrm>
          <a:prstGeom prst="rect">
            <a:avLst/>
          </a:prstGeom>
          <a:noFill/>
        </p:spPr>
        <p:txBody>
          <a:bodyPr wrap="square" rtlCol="0">
            <a:spAutoFit/>
          </a:bodyPr>
          <a:lstStyle/>
          <a:p>
            <a:r>
              <a:rPr lang="en-GB" sz="2200" dirty="0"/>
              <a:t>Coral reefs provide food and livelihood security for some 500 million people worldwide.</a:t>
            </a:r>
          </a:p>
          <a:p>
            <a:endParaRPr lang="en-GB" sz="2200" dirty="0"/>
          </a:p>
          <a:p>
            <a:r>
              <a:rPr lang="en-GB" sz="2200" dirty="0"/>
              <a:t>Significant reef loss and the consequent fall in marine biodiversity threatens the survival of coastal communities through reduced food availability and a reduced capacity of oceans to buffer the impact of sea level rise, including increased storm surges</a:t>
            </a:r>
            <a:r>
              <a:rPr lang="en-GB" dirty="0"/>
              <a:t>.</a:t>
            </a:r>
          </a:p>
        </p:txBody>
      </p:sp>
      <p:sp>
        <p:nvSpPr>
          <p:cNvPr id="5" name="Rectangle 4">
            <a:extLst>
              <a:ext uri="{FF2B5EF4-FFF2-40B4-BE49-F238E27FC236}">
                <a16:creationId xmlns:a16="http://schemas.microsoft.com/office/drawing/2014/main" id="{7A841F65-090E-4308-A085-F1610A6CA89D}"/>
              </a:ext>
            </a:extLst>
          </p:cNvPr>
          <p:cNvSpPr/>
          <p:nvPr/>
        </p:nvSpPr>
        <p:spPr>
          <a:xfrm>
            <a:off x="651240" y="5608997"/>
            <a:ext cx="5444760" cy="1477328"/>
          </a:xfrm>
          <a:prstGeom prst="rect">
            <a:avLst/>
          </a:prstGeom>
        </p:spPr>
        <p:txBody>
          <a:bodyPr wrap="none">
            <a:spAutoFit/>
          </a:bodyPr>
          <a:lstStyle/>
          <a:p>
            <a:r>
              <a:rPr lang="en-GB" dirty="0">
                <a:hlinkClick r:id="rId3"/>
              </a:rPr>
              <a:t>https://</a:t>
            </a:r>
            <a:r>
              <a:rPr lang="en-GB" dirty="0" smtClean="0">
                <a:hlinkClick r:id="rId3"/>
              </a:rPr>
              <a:t>www.youtube.com/watch?v=dMdeZfvyJzc</a:t>
            </a:r>
            <a:endParaRPr lang="en-GB" dirty="0" smtClean="0"/>
          </a:p>
          <a:p>
            <a:r>
              <a:rPr lang="en-GB" dirty="0">
                <a:hlinkClick r:id="rId4"/>
              </a:rPr>
              <a:t>https://</a:t>
            </a:r>
            <a:r>
              <a:rPr lang="en-GB" dirty="0" smtClean="0">
                <a:hlinkClick r:id="rId4"/>
              </a:rPr>
              <a:t>www.youtube.com/watch?v=7oy-viAbKSM</a:t>
            </a:r>
            <a:endParaRPr lang="en-GB" dirty="0" smtClean="0"/>
          </a:p>
          <a:p>
            <a:endParaRPr lang="en-GB" dirty="0"/>
          </a:p>
          <a:p>
            <a:r>
              <a:rPr lang="en-GB" dirty="0"/>
              <a:t>Watch and add any additional information to your notes</a:t>
            </a:r>
          </a:p>
          <a:p>
            <a:endParaRPr lang="en-GB" dirty="0"/>
          </a:p>
        </p:txBody>
      </p:sp>
    </p:spTree>
    <p:extLst>
      <p:ext uri="{BB962C8B-B14F-4D97-AF65-F5344CB8AC3E}">
        <p14:creationId xmlns:p14="http://schemas.microsoft.com/office/powerpoint/2010/main" val="1495977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A4AC7D-A3AC-4BE1-9E8E-89652976A11E}">
  <ds:schemaRefs>
    <ds:schemaRef ds:uri="http://schemas.microsoft.com/sharepoint/v3/contenttype/forms"/>
  </ds:schemaRefs>
</ds:datastoreItem>
</file>

<file path=customXml/itemProps2.xml><?xml version="1.0" encoding="utf-8"?>
<ds:datastoreItem xmlns:ds="http://schemas.openxmlformats.org/officeDocument/2006/customXml" ds:itemID="{891996F3-1BF7-4695-A69E-7B9FAFEAA282}">
  <ds:schemaRefs>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sharepoint/v3"/>
    <ds:schemaRef ds:uri="http://purl.org/dc/terms/"/>
  </ds:schemaRefs>
</ds:datastoreItem>
</file>

<file path=customXml/itemProps3.xml><?xml version="1.0" encoding="utf-8"?>
<ds:datastoreItem xmlns:ds="http://schemas.openxmlformats.org/officeDocument/2006/customXml" ds:itemID="{B687814B-7803-4283-8222-ECCD422A1B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601</TotalTime>
  <Words>1613</Words>
  <Application>Microsoft Office PowerPoint</Application>
  <PresentationFormat>Widescreen</PresentationFormat>
  <Paragraphs>136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3.1.1.3 Carbon Cycle </vt:lpstr>
      <vt:lpstr>How might changes in carbon impact the land?</vt:lpstr>
      <vt:lpstr>PowerPoint Presentation</vt:lpstr>
      <vt:lpstr>PowerPoint Presentation</vt:lpstr>
      <vt:lpstr>Impacts on the ocean</vt:lpstr>
      <vt:lpstr>Ocean acidity</vt:lpstr>
      <vt:lpstr>PowerPoint Presentation</vt:lpstr>
      <vt:lpstr>PowerPoint Presentation</vt:lpstr>
      <vt:lpstr>PowerPoint Presentation</vt:lpstr>
      <vt:lpstr>Ocean warming</vt:lpstr>
      <vt:lpstr>Melting sea ice</vt:lpstr>
      <vt:lpstr>Ocean salinity</vt:lpstr>
      <vt:lpstr>Sea level rise</vt:lpstr>
      <vt:lpstr>Impacts on the atmosphere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3.1.1.3 Carbon Cycle</dc:title>
  <dc:creator>ADMIN</dc:creator>
  <cp:lastModifiedBy>Alison Martin</cp:lastModifiedBy>
  <cp:revision>43</cp:revision>
  <cp:lastPrinted>2018-08-28T12:10:32Z</cp:lastPrinted>
  <dcterms:created xsi:type="dcterms:W3CDTF">2018-08-08T08:29:45Z</dcterms:created>
  <dcterms:modified xsi:type="dcterms:W3CDTF">2022-03-15T09:39:24Z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