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0"/>
  </p:notesMasterIdLst>
  <p:handoutMasterIdLst>
    <p:handoutMasterId r:id="rId21"/>
  </p:handoutMasterIdLst>
  <p:sldIdLst>
    <p:sldId id="256" r:id="rId5"/>
    <p:sldId id="273" r:id="rId6"/>
    <p:sldId id="276" r:id="rId7"/>
    <p:sldId id="257" r:id="rId8"/>
    <p:sldId id="271" r:id="rId9"/>
    <p:sldId id="272" r:id="rId10"/>
    <p:sldId id="277" r:id="rId11"/>
    <p:sldId id="275" r:id="rId12"/>
    <p:sldId id="269" r:id="rId13"/>
    <p:sldId id="259" r:id="rId14"/>
    <p:sldId id="278" r:id="rId15"/>
    <p:sldId id="260" r:id="rId16"/>
    <p:sldId id="261" r:id="rId17"/>
    <p:sldId id="274" r:id="rId18"/>
    <p:sldId id="264" r:id="rId19"/>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FF325-51BD-1BB4-24FB-CC922F807114}" v="62" dt="2021-05-07T13:01:07.561"/>
    <p1510:client id="{74F9B091-99E5-8273-0D61-B1346D8A67EB}" v="6" dt="2021-04-29T16:39:34.514"/>
    <p1510:client id="{894D6451-0801-A403-08E3-1061DAD58AE3}" v="127" dt="2021-05-07T10:32:24.912"/>
    <p1510:client id="{B67F384C-5410-D1E0-73E1-D36B3E53F9B2}" v="501" dt="2021-05-05T12:05:40.806"/>
    <p1510:client id="{D1C111B3-1835-A5E4-8423-387F99331544}" v="2042" dt="2021-05-06T09:02:36.873"/>
    <p1510:client id="{DB30D480-3627-E40F-4C25-F8E3DFE92865}" v="2195" dt="2021-05-18T07:55:5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Fassam" userId="S::sef@godalming.ac.uk::095f0c06-4621-4452-8b82-fed803663365" providerId="AD" clId="Web-{598FF325-51BD-1BB4-24FB-CC922F807114}"/>
    <pc:docChg chg="modSld">
      <pc:chgData name="Sarah Fassam" userId="S::sef@godalming.ac.uk::095f0c06-4621-4452-8b82-fed803663365" providerId="AD" clId="Web-{598FF325-51BD-1BB4-24FB-CC922F807114}" dt="2021-05-07T13:01:07.561" v="31" actId="20577"/>
      <pc:docMkLst>
        <pc:docMk/>
      </pc:docMkLst>
      <pc:sldChg chg="modSp">
        <pc:chgData name="Sarah Fassam" userId="S::sef@godalming.ac.uk::095f0c06-4621-4452-8b82-fed803663365" providerId="AD" clId="Web-{598FF325-51BD-1BB4-24FB-CC922F807114}" dt="2021-05-07T13:01:07.561" v="31" actId="20577"/>
        <pc:sldMkLst>
          <pc:docMk/>
          <pc:sldMk cId="828888180" sldId="266"/>
        </pc:sldMkLst>
        <pc:spChg chg="mod">
          <ac:chgData name="Sarah Fassam" userId="S::sef@godalming.ac.uk::095f0c06-4621-4452-8b82-fed803663365" providerId="AD" clId="Web-{598FF325-51BD-1BB4-24FB-CC922F807114}" dt="2021-05-07T13:01:07.561" v="31" actId="20577"/>
          <ac:spMkLst>
            <pc:docMk/>
            <pc:sldMk cId="828888180" sldId="266"/>
            <ac:spMk id="3" creationId="{00000000-0000-0000-0000-000000000000}"/>
          </ac:spMkLst>
        </pc:spChg>
      </pc:sldChg>
    </pc:docChg>
  </pc:docChgLst>
  <pc:docChgLst>
    <pc:chgData name="Sarah Fassam" userId="S::sef@godalming.ac.uk::095f0c06-4621-4452-8b82-fed803663365" providerId="AD" clId="Web-{B67F384C-5410-D1E0-73E1-D36B3E53F9B2}"/>
    <pc:docChg chg="addSld modSld">
      <pc:chgData name="Sarah Fassam" userId="S::sef@godalming.ac.uk::095f0c06-4621-4452-8b82-fed803663365" providerId="AD" clId="Web-{B67F384C-5410-D1E0-73E1-D36B3E53F9B2}" dt="2021-05-05T12:05:40.806" v="269" actId="20577"/>
      <pc:docMkLst>
        <pc:docMk/>
      </pc:docMkLst>
      <pc:sldChg chg="addSp modSp">
        <pc:chgData name="Sarah Fassam" userId="S::sef@godalming.ac.uk::095f0c06-4621-4452-8b82-fed803663365" providerId="AD" clId="Web-{B67F384C-5410-D1E0-73E1-D36B3E53F9B2}" dt="2021-05-05T12:02:29.793" v="223" actId="20577"/>
        <pc:sldMkLst>
          <pc:docMk/>
          <pc:sldMk cId="828888180" sldId="266"/>
        </pc:sldMkLst>
        <pc:spChg chg="mod">
          <ac:chgData name="Sarah Fassam" userId="S::sef@godalming.ac.uk::095f0c06-4621-4452-8b82-fed803663365" providerId="AD" clId="Web-{B67F384C-5410-D1E0-73E1-D36B3E53F9B2}" dt="2021-05-05T12:01:17.413" v="134" actId="20577"/>
          <ac:spMkLst>
            <pc:docMk/>
            <pc:sldMk cId="828888180" sldId="266"/>
            <ac:spMk id="3" creationId="{00000000-0000-0000-0000-000000000000}"/>
          </ac:spMkLst>
        </pc:spChg>
        <pc:spChg chg="add mod">
          <ac:chgData name="Sarah Fassam" userId="S::sef@godalming.ac.uk::095f0c06-4621-4452-8b82-fed803663365" providerId="AD" clId="Web-{B67F384C-5410-D1E0-73E1-D36B3E53F9B2}" dt="2021-05-05T12:02:29.793" v="223" actId="20577"/>
          <ac:spMkLst>
            <pc:docMk/>
            <pc:sldMk cId="828888180" sldId="266"/>
            <ac:spMk id="4" creationId="{AB04AF42-9AA5-484A-9EEF-870A9CA6290F}"/>
          </ac:spMkLst>
        </pc:spChg>
      </pc:sldChg>
      <pc:sldChg chg="modSp">
        <pc:chgData name="Sarah Fassam" userId="S::sef@godalming.ac.uk::095f0c06-4621-4452-8b82-fed803663365" providerId="AD" clId="Web-{B67F384C-5410-D1E0-73E1-D36B3E53F9B2}" dt="2021-05-05T12:05:40.806" v="269" actId="20577"/>
        <pc:sldMkLst>
          <pc:docMk/>
          <pc:sldMk cId="4257169139" sldId="267"/>
        </pc:sldMkLst>
        <pc:spChg chg="mod">
          <ac:chgData name="Sarah Fassam" userId="S::sef@godalming.ac.uk::095f0c06-4621-4452-8b82-fed803663365" providerId="AD" clId="Web-{B67F384C-5410-D1E0-73E1-D36B3E53F9B2}" dt="2021-05-05T12:05:40.806" v="269" actId="20577"/>
          <ac:spMkLst>
            <pc:docMk/>
            <pc:sldMk cId="4257169139" sldId="267"/>
            <ac:spMk id="3" creationId="{00000000-0000-0000-0000-000000000000}"/>
          </ac:spMkLst>
        </pc:spChg>
      </pc:sldChg>
      <pc:sldChg chg="modSp new">
        <pc:chgData name="Sarah Fassam" userId="S::sef@godalming.ac.uk::095f0c06-4621-4452-8b82-fed803663365" providerId="AD" clId="Web-{B67F384C-5410-D1E0-73E1-D36B3E53F9B2}" dt="2021-05-05T11:56:03.517" v="17" actId="20577"/>
        <pc:sldMkLst>
          <pc:docMk/>
          <pc:sldMk cId="1555618900" sldId="269"/>
        </pc:sldMkLst>
        <pc:spChg chg="mod">
          <ac:chgData name="Sarah Fassam" userId="S::sef@godalming.ac.uk::095f0c06-4621-4452-8b82-fed803663365" providerId="AD" clId="Web-{B67F384C-5410-D1E0-73E1-D36B3E53F9B2}" dt="2021-05-05T11:56:03.517" v="17" actId="20577"/>
          <ac:spMkLst>
            <pc:docMk/>
            <pc:sldMk cId="1555618900" sldId="269"/>
            <ac:spMk id="2" creationId="{275EE989-EC86-462F-8D93-288A5D4A1FE1}"/>
          </ac:spMkLst>
        </pc:spChg>
      </pc:sldChg>
    </pc:docChg>
  </pc:docChgLst>
  <pc:docChgLst>
    <pc:chgData name="Sarah Fassam" userId="S::sef@godalming.ac.uk::095f0c06-4621-4452-8b82-fed803663365" providerId="AD" clId="Web-{D1C111B3-1835-A5E4-8423-387F99331544}"/>
    <pc:docChg chg="modSld">
      <pc:chgData name="Sarah Fassam" userId="S::sef@godalming.ac.uk::095f0c06-4621-4452-8b82-fed803663365" providerId="AD" clId="Web-{D1C111B3-1835-A5E4-8423-387F99331544}" dt="2021-05-06T09:02:36.248" v="2001" actId="20577"/>
      <pc:docMkLst>
        <pc:docMk/>
      </pc:docMkLst>
      <pc:sldChg chg="modSp">
        <pc:chgData name="Sarah Fassam" userId="S::sef@godalming.ac.uk::095f0c06-4621-4452-8b82-fed803663365" providerId="AD" clId="Web-{D1C111B3-1835-A5E4-8423-387F99331544}" dt="2021-05-06T09:02:36.248" v="2001" actId="20577"/>
        <pc:sldMkLst>
          <pc:docMk/>
          <pc:sldMk cId="3155448835" sldId="256"/>
        </pc:sldMkLst>
        <pc:spChg chg="mod">
          <ac:chgData name="Sarah Fassam" userId="S::sef@godalming.ac.uk::095f0c06-4621-4452-8b82-fed803663365" providerId="AD" clId="Web-{D1C111B3-1835-A5E4-8423-387F99331544}" dt="2021-05-06T09:02:36.248" v="2001" actId="20577"/>
          <ac:spMkLst>
            <pc:docMk/>
            <pc:sldMk cId="3155448835" sldId="256"/>
            <ac:spMk id="3" creationId="{00000000-0000-0000-0000-000000000000}"/>
          </ac:spMkLst>
        </pc:spChg>
      </pc:sldChg>
      <pc:sldChg chg="addSp delSp modSp">
        <pc:chgData name="Sarah Fassam" userId="S::sef@godalming.ac.uk::095f0c06-4621-4452-8b82-fed803663365" providerId="AD" clId="Web-{D1C111B3-1835-A5E4-8423-387F99331544}" dt="2021-05-06T09:02:10.496" v="1988"/>
        <pc:sldMkLst>
          <pc:docMk/>
          <pc:sldMk cId="1555618900" sldId="269"/>
        </pc:sldMkLst>
        <pc:spChg chg="mod">
          <ac:chgData name="Sarah Fassam" userId="S::sef@godalming.ac.uk::095f0c06-4621-4452-8b82-fed803663365" providerId="AD" clId="Web-{D1C111B3-1835-A5E4-8423-387F99331544}" dt="2021-05-06T09:01:46.573" v="1967" actId="1076"/>
          <ac:spMkLst>
            <pc:docMk/>
            <pc:sldMk cId="1555618900" sldId="269"/>
            <ac:spMk id="2" creationId="{275EE989-EC86-462F-8D93-288A5D4A1FE1}"/>
          </ac:spMkLst>
        </pc:spChg>
        <pc:spChg chg="del mod">
          <ac:chgData name="Sarah Fassam" userId="S::sef@godalming.ac.uk::095f0c06-4621-4452-8b82-fed803663365" providerId="AD" clId="Web-{D1C111B3-1835-A5E4-8423-387F99331544}" dt="2021-05-06T08:39:17.904" v="1"/>
          <ac:spMkLst>
            <pc:docMk/>
            <pc:sldMk cId="1555618900" sldId="269"/>
            <ac:spMk id="3" creationId="{8933A85E-32BB-4C89-A3BE-E9A5850137D6}"/>
          </ac:spMkLst>
        </pc:spChg>
        <pc:graphicFrameChg chg="add mod ord modGraphic">
          <ac:chgData name="Sarah Fassam" userId="S::sef@godalming.ac.uk::095f0c06-4621-4452-8b82-fed803663365" providerId="AD" clId="Web-{D1C111B3-1835-A5E4-8423-387F99331544}" dt="2021-05-06T09:02:10.496" v="1988"/>
          <ac:graphicFrameMkLst>
            <pc:docMk/>
            <pc:sldMk cId="1555618900" sldId="269"/>
            <ac:graphicFrameMk id="4" creationId="{FA620F1F-2D6C-457C-B38D-01CE3083D34C}"/>
          </ac:graphicFrameMkLst>
        </pc:graphicFrameChg>
      </pc:sldChg>
    </pc:docChg>
  </pc:docChgLst>
  <pc:docChgLst>
    <pc:chgData name="Sarah Fassam" userId="S::sef@godalming.ac.uk::095f0c06-4621-4452-8b82-fed803663365" providerId="AD" clId="Web-{894D6451-0801-A403-08E3-1061DAD58AE3}"/>
    <pc:docChg chg="modSld">
      <pc:chgData name="Sarah Fassam" userId="S::sef@godalming.ac.uk::095f0c06-4621-4452-8b82-fed803663365" providerId="AD" clId="Web-{894D6451-0801-A403-08E3-1061DAD58AE3}" dt="2021-05-07T10:32:24.912" v="68" actId="20577"/>
      <pc:docMkLst>
        <pc:docMk/>
      </pc:docMkLst>
      <pc:sldChg chg="modSp">
        <pc:chgData name="Sarah Fassam" userId="S::sef@godalming.ac.uk::095f0c06-4621-4452-8b82-fed803663365" providerId="AD" clId="Web-{894D6451-0801-A403-08E3-1061DAD58AE3}" dt="2021-05-07T10:28:46.352" v="1" actId="20577"/>
        <pc:sldMkLst>
          <pc:docMk/>
          <pc:sldMk cId="1556597064" sldId="258"/>
        </pc:sldMkLst>
        <pc:spChg chg="mod">
          <ac:chgData name="Sarah Fassam" userId="S::sef@godalming.ac.uk::095f0c06-4621-4452-8b82-fed803663365" providerId="AD" clId="Web-{894D6451-0801-A403-08E3-1061DAD58AE3}" dt="2021-05-07T10:28:46.352" v="1" actId="20577"/>
          <ac:spMkLst>
            <pc:docMk/>
            <pc:sldMk cId="1556597064" sldId="258"/>
            <ac:spMk id="3" creationId="{00000000-0000-0000-0000-000000000000}"/>
          </ac:spMkLst>
        </pc:spChg>
      </pc:sldChg>
      <pc:sldChg chg="modSp">
        <pc:chgData name="Sarah Fassam" userId="S::sef@godalming.ac.uk::095f0c06-4621-4452-8b82-fed803663365" providerId="AD" clId="Web-{894D6451-0801-A403-08E3-1061DAD58AE3}" dt="2021-05-07T10:32:24.912" v="68" actId="20577"/>
        <pc:sldMkLst>
          <pc:docMk/>
          <pc:sldMk cId="828888180" sldId="266"/>
        </pc:sldMkLst>
        <pc:spChg chg="mod">
          <ac:chgData name="Sarah Fassam" userId="S::sef@godalming.ac.uk::095f0c06-4621-4452-8b82-fed803663365" providerId="AD" clId="Web-{894D6451-0801-A403-08E3-1061DAD58AE3}" dt="2021-05-07T10:32:24.912" v="68" actId="20577"/>
          <ac:spMkLst>
            <pc:docMk/>
            <pc:sldMk cId="828888180" sldId="266"/>
            <ac:spMk id="3" creationId="{00000000-0000-0000-0000-000000000000}"/>
          </ac:spMkLst>
        </pc:spChg>
        <pc:spChg chg="mod">
          <ac:chgData name="Sarah Fassam" userId="S::sef@godalming.ac.uk::095f0c06-4621-4452-8b82-fed803663365" providerId="AD" clId="Web-{894D6451-0801-A403-08E3-1061DAD58AE3}" dt="2021-05-07T10:32:17.849" v="54" actId="20577"/>
          <ac:spMkLst>
            <pc:docMk/>
            <pc:sldMk cId="828888180" sldId="266"/>
            <ac:spMk id="4" creationId="{AB04AF42-9AA5-484A-9EEF-870A9CA6290F}"/>
          </ac:spMkLst>
        </pc:spChg>
      </pc:sldChg>
    </pc:docChg>
  </pc:docChgLst>
  <pc:docChgLst>
    <pc:chgData name="Sarah Fassam" userId="S::sef@godalming.ac.uk::095f0c06-4621-4452-8b82-fed803663365" providerId="AD" clId="Web-{74F9B091-99E5-8273-0D61-B1346D8A67EB}"/>
    <pc:docChg chg="modSld">
      <pc:chgData name="Sarah Fassam" userId="S::sef@godalming.ac.uk::095f0c06-4621-4452-8b82-fed803663365" providerId="AD" clId="Web-{74F9B091-99E5-8273-0D61-B1346D8A67EB}" dt="2021-04-29T16:39:34.514" v="2" actId="20577"/>
      <pc:docMkLst>
        <pc:docMk/>
      </pc:docMkLst>
      <pc:sldChg chg="modSp">
        <pc:chgData name="Sarah Fassam" userId="S::sef@godalming.ac.uk::095f0c06-4621-4452-8b82-fed803663365" providerId="AD" clId="Web-{74F9B091-99E5-8273-0D61-B1346D8A67EB}" dt="2021-04-29T16:39:34.514" v="2" actId="20577"/>
        <pc:sldMkLst>
          <pc:docMk/>
          <pc:sldMk cId="3155448835" sldId="256"/>
        </pc:sldMkLst>
        <pc:spChg chg="mod">
          <ac:chgData name="Sarah Fassam" userId="S::sef@godalming.ac.uk::095f0c06-4621-4452-8b82-fed803663365" providerId="AD" clId="Web-{74F9B091-99E5-8273-0D61-B1346D8A67EB}" dt="2021-04-29T16:39:34.514" v="2" actId="20577"/>
          <ac:spMkLst>
            <pc:docMk/>
            <pc:sldMk cId="3155448835" sldId="256"/>
            <ac:spMk id="3" creationId="{00000000-0000-0000-0000-000000000000}"/>
          </ac:spMkLst>
        </pc:spChg>
      </pc:sldChg>
    </pc:docChg>
  </pc:docChgLst>
  <pc:docChgLst>
    <pc:chgData name="Sarah Fassam" userId="S::sef@godalming.ac.uk::095f0c06-4621-4452-8b82-fed803663365" providerId="AD" clId="Web-{DB30D480-3627-E40F-4C25-F8E3DFE92865}"/>
    <pc:docChg chg="addSld delSld modSld">
      <pc:chgData name="Sarah Fassam" userId="S::sef@godalming.ac.uk::095f0c06-4621-4452-8b82-fed803663365" providerId="AD" clId="Web-{DB30D480-3627-E40F-4C25-F8E3DFE92865}" dt="2021-05-18T07:55:58.302" v="1082" actId="20577"/>
      <pc:docMkLst>
        <pc:docMk/>
      </pc:docMkLst>
      <pc:sldChg chg="modSp">
        <pc:chgData name="Sarah Fassam" userId="S::sef@godalming.ac.uk::095f0c06-4621-4452-8b82-fed803663365" providerId="AD" clId="Web-{DB30D480-3627-E40F-4C25-F8E3DFE92865}" dt="2021-05-18T07:22:23.023" v="132" actId="20577"/>
        <pc:sldMkLst>
          <pc:docMk/>
          <pc:sldMk cId="3654303272" sldId="261"/>
        </pc:sldMkLst>
        <pc:spChg chg="mod">
          <ac:chgData name="Sarah Fassam" userId="S::sef@godalming.ac.uk::095f0c06-4621-4452-8b82-fed803663365" providerId="AD" clId="Web-{DB30D480-3627-E40F-4C25-F8E3DFE92865}" dt="2021-05-18T07:22:23.023" v="132" actId="20577"/>
          <ac:spMkLst>
            <pc:docMk/>
            <pc:sldMk cId="3654303272" sldId="261"/>
            <ac:spMk id="3" creationId="{00000000-0000-0000-0000-000000000000}"/>
          </ac:spMkLst>
        </pc:spChg>
      </pc:sldChg>
      <pc:sldChg chg="del">
        <pc:chgData name="Sarah Fassam" userId="S::sef@godalming.ac.uk::095f0c06-4621-4452-8b82-fed803663365" providerId="AD" clId="Web-{DB30D480-3627-E40F-4C25-F8E3DFE92865}" dt="2021-05-18T07:30:53.784" v="511"/>
        <pc:sldMkLst>
          <pc:docMk/>
          <pc:sldMk cId="2382103673" sldId="263"/>
        </pc:sldMkLst>
      </pc:sldChg>
      <pc:sldChg chg="modSp">
        <pc:chgData name="Sarah Fassam" userId="S::sef@godalming.ac.uk::095f0c06-4621-4452-8b82-fed803663365" providerId="AD" clId="Web-{DB30D480-3627-E40F-4C25-F8E3DFE92865}" dt="2021-05-18T07:24:54.620" v="243" actId="20577"/>
        <pc:sldMkLst>
          <pc:docMk/>
          <pc:sldMk cId="2797560300" sldId="264"/>
        </pc:sldMkLst>
        <pc:spChg chg="mod">
          <ac:chgData name="Sarah Fassam" userId="S::sef@godalming.ac.uk::095f0c06-4621-4452-8b82-fed803663365" providerId="AD" clId="Web-{DB30D480-3627-E40F-4C25-F8E3DFE92865}" dt="2021-05-18T07:24:54.620" v="243" actId="20577"/>
          <ac:spMkLst>
            <pc:docMk/>
            <pc:sldMk cId="2797560300" sldId="264"/>
            <ac:spMk id="3" creationId="{00000000-0000-0000-0000-000000000000}"/>
          </ac:spMkLst>
        </pc:spChg>
      </pc:sldChg>
      <pc:sldChg chg="modSp">
        <pc:chgData name="Sarah Fassam" userId="S::sef@godalming.ac.uk::095f0c06-4621-4452-8b82-fed803663365" providerId="AD" clId="Web-{DB30D480-3627-E40F-4C25-F8E3DFE92865}" dt="2021-05-18T07:23:08.337" v="149" actId="20577"/>
        <pc:sldMkLst>
          <pc:docMk/>
          <pc:sldMk cId="1916707050" sldId="265"/>
        </pc:sldMkLst>
        <pc:spChg chg="mod">
          <ac:chgData name="Sarah Fassam" userId="S::sef@godalming.ac.uk::095f0c06-4621-4452-8b82-fed803663365" providerId="AD" clId="Web-{DB30D480-3627-E40F-4C25-F8E3DFE92865}" dt="2021-05-18T07:23:08.337" v="149" actId="20577"/>
          <ac:spMkLst>
            <pc:docMk/>
            <pc:sldMk cId="1916707050" sldId="265"/>
            <ac:spMk id="2" creationId="{00000000-0000-0000-0000-000000000000}"/>
          </ac:spMkLst>
        </pc:spChg>
        <pc:spChg chg="mod">
          <ac:chgData name="Sarah Fassam" userId="S::sef@godalming.ac.uk::095f0c06-4621-4452-8b82-fed803663365" providerId="AD" clId="Web-{DB30D480-3627-E40F-4C25-F8E3DFE92865}" dt="2021-05-18T07:22:45.399" v="135" actId="20577"/>
          <ac:spMkLst>
            <pc:docMk/>
            <pc:sldMk cId="1916707050" sldId="265"/>
            <ac:spMk id="3" creationId="{00000000-0000-0000-0000-000000000000}"/>
          </ac:spMkLst>
        </pc:spChg>
      </pc:sldChg>
      <pc:sldChg chg="modSp">
        <pc:chgData name="Sarah Fassam" userId="S::sef@godalming.ac.uk::095f0c06-4621-4452-8b82-fed803663365" providerId="AD" clId="Web-{DB30D480-3627-E40F-4C25-F8E3DFE92865}" dt="2021-05-18T07:30:42.050" v="510" actId="20577"/>
        <pc:sldMkLst>
          <pc:docMk/>
          <pc:sldMk cId="2579108239" sldId="268"/>
        </pc:sldMkLst>
        <pc:spChg chg="mod">
          <ac:chgData name="Sarah Fassam" userId="S::sef@godalming.ac.uk::095f0c06-4621-4452-8b82-fed803663365" providerId="AD" clId="Web-{DB30D480-3627-E40F-4C25-F8E3DFE92865}" dt="2021-05-18T07:25:24.262" v="251" actId="20577"/>
          <ac:spMkLst>
            <pc:docMk/>
            <pc:sldMk cId="2579108239" sldId="268"/>
            <ac:spMk id="2" creationId="{00000000-0000-0000-0000-000000000000}"/>
          </ac:spMkLst>
        </pc:spChg>
        <pc:spChg chg="mod">
          <ac:chgData name="Sarah Fassam" userId="S::sef@godalming.ac.uk::095f0c06-4621-4452-8b82-fed803663365" providerId="AD" clId="Web-{DB30D480-3627-E40F-4C25-F8E3DFE92865}" dt="2021-05-18T07:30:42.050" v="510" actId="20577"/>
          <ac:spMkLst>
            <pc:docMk/>
            <pc:sldMk cId="2579108239" sldId="268"/>
            <ac:spMk id="3" creationId="{00000000-0000-0000-0000-000000000000}"/>
          </ac:spMkLst>
        </pc:spChg>
      </pc:sldChg>
      <pc:sldChg chg="modSp new">
        <pc:chgData name="Sarah Fassam" userId="S::sef@godalming.ac.uk::095f0c06-4621-4452-8b82-fed803663365" providerId="AD" clId="Web-{DB30D480-3627-E40F-4C25-F8E3DFE92865}" dt="2021-05-18T07:55:58.302" v="1082" actId="20577"/>
        <pc:sldMkLst>
          <pc:docMk/>
          <pc:sldMk cId="2653962620" sldId="270"/>
        </pc:sldMkLst>
        <pc:spChg chg="mod">
          <ac:chgData name="Sarah Fassam" userId="S::sef@godalming.ac.uk::095f0c06-4621-4452-8b82-fed803663365" providerId="AD" clId="Web-{DB30D480-3627-E40F-4C25-F8E3DFE92865}" dt="2021-05-18T07:45:08.647" v="515" actId="20577"/>
          <ac:spMkLst>
            <pc:docMk/>
            <pc:sldMk cId="2653962620" sldId="270"/>
            <ac:spMk id="2" creationId="{D6092386-5031-45D8-840B-558F57E0BF9D}"/>
          </ac:spMkLst>
        </pc:spChg>
        <pc:spChg chg="mod">
          <ac:chgData name="Sarah Fassam" userId="S::sef@godalming.ac.uk::095f0c06-4621-4452-8b82-fed803663365" providerId="AD" clId="Web-{DB30D480-3627-E40F-4C25-F8E3DFE92865}" dt="2021-05-18T07:55:58.302" v="1082" actId="20577"/>
          <ac:spMkLst>
            <pc:docMk/>
            <pc:sldMk cId="2653962620" sldId="270"/>
            <ac:spMk id="3" creationId="{44EF6F94-9670-4F4B-BF38-04994EF125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234557FC-9CE2-4817-9629-B78516D36B1F}" type="datetimeFigureOut">
              <a:rPr lang="en-GB" smtClean="0"/>
              <a:t>03/02/2022</a:t>
            </a:fld>
            <a:endParaRPr lang="en-GB"/>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8D4B9535-D0D6-42A4-A935-6BE08BD67952}" type="slidenum">
              <a:rPr lang="en-GB" smtClean="0"/>
              <a:t>‹#›</a:t>
            </a:fld>
            <a:endParaRPr lang="en-GB"/>
          </a:p>
        </p:txBody>
      </p:sp>
    </p:spTree>
    <p:extLst>
      <p:ext uri="{BB962C8B-B14F-4D97-AF65-F5344CB8AC3E}">
        <p14:creationId xmlns:p14="http://schemas.microsoft.com/office/powerpoint/2010/main" val="12278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65727FBB-35A2-43BB-8A3D-1B2C5CD3D7EA}" type="datetimeFigureOut">
              <a:rPr lang="en-GB" smtClean="0"/>
              <a:t>03/02/2022</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4E271D91-A523-4420-A663-CA02C7096984}" type="slidenum">
              <a:rPr lang="en-GB" smtClean="0"/>
              <a:t>‹#›</a:t>
            </a:fld>
            <a:endParaRPr lang="en-GB"/>
          </a:p>
        </p:txBody>
      </p:sp>
    </p:spTree>
    <p:extLst>
      <p:ext uri="{BB962C8B-B14F-4D97-AF65-F5344CB8AC3E}">
        <p14:creationId xmlns:p14="http://schemas.microsoft.com/office/powerpoint/2010/main" val="263229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two examples from the O’Leary revision book- p.59 and p.64- think about how they are different and whether</a:t>
            </a:r>
            <a:r>
              <a:rPr lang="en-GB" baseline="0" dirty="0"/>
              <a:t> they have applied the approach</a:t>
            </a:r>
            <a:endParaRPr lang="en-GB" dirty="0"/>
          </a:p>
        </p:txBody>
      </p:sp>
      <p:sp>
        <p:nvSpPr>
          <p:cNvPr id="4" name="Slide Number Placeholder 3"/>
          <p:cNvSpPr>
            <a:spLocks noGrp="1"/>
          </p:cNvSpPr>
          <p:nvPr>
            <p:ph type="sldNum" sz="quarter" idx="10"/>
          </p:nvPr>
        </p:nvSpPr>
        <p:spPr/>
        <p:txBody>
          <a:bodyPr/>
          <a:lstStyle/>
          <a:p>
            <a:fld id="{4E271D91-A523-4420-A663-CA02C7096984}" type="slidenum">
              <a:rPr lang="en-GB" smtClean="0"/>
              <a:t>12</a:t>
            </a:fld>
            <a:endParaRPr lang="en-GB"/>
          </a:p>
        </p:txBody>
      </p:sp>
    </p:spTree>
    <p:extLst>
      <p:ext uri="{BB962C8B-B14F-4D97-AF65-F5344CB8AC3E}">
        <p14:creationId xmlns:p14="http://schemas.microsoft.com/office/powerpoint/2010/main" val="8940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p.59-61 of the O’Leary revision book at</a:t>
            </a:r>
            <a:r>
              <a:rPr lang="en-GB" baseline="0" dirty="0"/>
              <a:t> the 20/20 question- use this to get students to highlight where the research context has been addressed. Then use the example of the 13/20 answer on p.64-65, get them to write a list of the factors that have not been covered. </a:t>
            </a:r>
            <a:endParaRPr lang="en-GB" dirty="0"/>
          </a:p>
        </p:txBody>
      </p:sp>
      <p:sp>
        <p:nvSpPr>
          <p:cNvPr id="4" name="Slide Number Placeholder 3"/>
          <p:cNvSpPr>
            <a:spLocks noGrp="1"/>
          </p:cNvSpPr>
          <p:nvPr>
            <p:ph type="sldNum" sz="quarter" idx="10"/>
          </p:nvPr>
        </p:nvSpPr>
        <p:spPr/>
        <p:txBody>
          <a:bodyPr/>
          <a:lstStyle/>
          <a:p>
            <a:fld id="{4E271D91-A523-4420-A663-CA02C7096984}" type="slidenum">
              <a:rPr lang="en-GB" smtClean="0"/>
              <a:t>15</a:t>
            </a:fld>
            <a:endParaRPr lang="en-GB"/>
          </a:p>
        </p:txBody>
      </p:sp>
    </p:spTree>
    <p:extLst>
      <p:ext uri="{BB962C8B-B14F-4D97-AF65-F5344CB8AC3E}">
        <p14:creationId xmlns:p14="http://schemas.microsoft.com/office/powerpoint/2010/main" val="79290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53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87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823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644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798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838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17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0631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7606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806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540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791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981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96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768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0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249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710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A87A34-81AB-432B-8DAE-1953F412C126}" type="datetimeFigureOut">
              <a:rPr lang="en-US" smtClean="0"/>
              <a:pPr/>
              <a:t>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05852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utor2u.net/sociology/reference/research-methods-and-methods-in-context-webina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utor2u.net/sociology/reference/methods-in-context-researching-pupils" TargetMode="External"/><Relationship Id="rId2" Type="http://schemas.openxmlformats.org/officeDocument/2006/relationships/hyperlink" Target="https://www.tutor2u.net/sociology/reference/methods-in-context-researching-in-school-factors" TargetMode="External"/><Relationship Id="rId1" Type="http://schemas.openxmlformats.org/officeDocument/2006/relationships/slideLayout" Target="../slideLayouts/slideLayout18.xml"/><Relationship Id="rId6" Type="http://schemas.openxmlformats.org/officeDocument/2006/relationships/hyperlink" Target="https://www.tutor2u.net/sociology/reference/methods-in-context-researching-home-factors" TargetMode="External"/><Relationship Id="rId5" Type="http://schemas.openxmlformats.org/officeDocument/2006/relationships/hyperlink" Target="https://www.tutor2u.net/sociology/reference/methods-in-context-researching-parents" TargetMode="External"/><Relationship Id="rId4" Type="http://schemas.openxmlformats.org/officeDocument/2006/relationships/hyperlink" Target="https://www.tutor2u.net/sociology/reference/methods-in-context-researching-teach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9040" y="963937"/>
            <a:ext cx="7034848" cy="2509213"/>
          </a:xfrm>
        </p:spPr>
        <p:txBody>
          <a:bodyPr>
            <a:normAutofit/>
          </a:bodyPr>
          <a:lstStyle/>
          <a:p>
            <a:r>
              <a:rPr lang="en-GB" sz="7200" dirty="0"/>
              <a:t>20 mark methods in context</a:t>
            </a:r>
          </a:p>
        </p:txBody>
      </p:sp>
      <p:sp>
        <p:nvSpPr>
          <p:cNvPr id="3" name="Subtitle 2"/>
          <p:cNvSpPr>
            <a:spLocks noGrp="1"/>
          </p:cNvSpPr>
          <p:nvPr>
            <p:ph type="subTitle" idx="1"/>
          </p:nvPr>
        </p:nvSpPr>
        <p:spPr>
          <a:xfrm>
            <a:off x="1751012" y="2433020"/>
            <a:ext cx="8689976" cy="2268072"/>
          </a:xfrm>
        </p:spPr>
        <p:txBody>
          <a:bodyPr vert="horz" lIns="91440" tIns="45720" rIns="91440" bIns="45720" rtlCol="0" anchor="t">
            <a:normAutofit fontScale="85000" lnSpcReduction="20000"/>
          </a:bodyPr>
          <a:lstStyle/>
          <a:p>
            <a:r>
              <a:rPr lang="en-GB" cap="none" dirty="0">
                <a:solidFill>
                  <a:schemeClr val="accent6">
                    <a:lumMod val="75000"/>
                  </a:schemeClr>
                </a:solidFill>
                <a:latin typeface="Arial" panose="020B0604020202020204" pitchFamily="34" charset="0"/>
                <a:cs typeface="Arial" panose="020B0604020202020204" pitchFamily="34" charset="0"/>
              </a:rPr>
              <a:t>In Paper 1 (education) you will answer a research methods question that looks at whether a method is the best one for studying a particular education issue</a:t>
            </a:r>
          </a:p>
          <a:p>
            <a:r>
              <a:rPr lang="en-GB" cap="none" dirty="0">
                <a:ea typeface="+mn-lt"/>
                <a:cs typeface="+mn-lt"/>
                <a:hlinkClick r:id="rId2"/>
              </a:rPr>
              <a:t>https://www.tutor2u.net/sociology/reference/research-methods-and-methods-in-context-webinar</a:t>
            </a:r>
            <a:endParaRPr lang="en-GB" cap="none" dirty="0">
              <a:ea typeface="+mn-lt"/>
              <a:cs typeface="+mn-lt"/>
            </a:endParaRPr>
          </a:p>
          <a:p>
            <a:r>
              <a:rPr lang="en-GB" cap="none" dirty="0">
                <a:ea typeface="+mn-lt"/>
                <a:cs typeface="+mn-lt"/>
              </a:rPr>
              <a:t>Last 10 minutes of video </a:t>
            </a:r>
          </a:p>
          <a:p>
            <a:endParaRPr lang="en-GB" cap="none" dirty="0">
              <a:ea typeface="+mn-lt"/>
              <a:cs typeface="+mn-lt"/>
            </a:endParaRPr>
          </a:p>
        </p:txBody>
      </p:sp>
    </p:spTree>
    <p:extLst>
      <p:ext uri="{BB962C8B-B14F-4D97-AF65-F5344CB8AC3E}">
        <p14:creationId xmlns:p14="http://schemas.microsoft.com/office/powerpoint/2010/main" val="315544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904"/>
            <a:ext cx="10364451" cy="1048918"/>
          </a:xfrm>
        </p:spPr>
        <p:txBody>
          <a:bodyPr/>
          <a:lstStyle/>
          <a:p>
            <a:r>
              <a:rPr lang="en-GB" dirty="0" smtClean="0"/>
              <a:t>Using the item: hooks</a:t>
            </a:r>
            <a:endParaRPr lang="en-GB" dirty="0"/>
          </a:p>
        </p:txBody>
      </p:sp>
      <p:sp>
        <p:nvSpPr>
          <p:cNvPr id="3" name="Content Placeholder 2"/>
          <p:cNvSpPr>
            <a:spLocks noGrp="1"/>
          </p:cNvSpPr>
          <p:nvPr>
            <p:ph sz="quarter" idx="13"/>
          </p:nvPr>
        </p:nvSpPr>
        <p:spPr>
          <a:xfrm>
            <a:off x="913774" y="976060"/>
            <a:ext cx="10363826" cy="5714672"/>
          </a:xfrm>
        </p:spPr>
        <p:txBody>
          <a:bodyPr>
            <a:normAutofit lnSpcReduction="10000"/>
          </a:bodyPr>
          <a:lstStyle/>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Item A:</a:t>
            </a:r>
          </a:p>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One explanation that has been offered for the underachievement of different social groups is the level of cultural capital that they possess. Sociologists have examined differences in skills, language, attitudes and tastes between pupils of different social backgrounds and found differences in educational achievement based on their knowledge of what is seen as ‘good knowledge’. Research suggests that this is passed down from parents to their children. However, what constitutes ‘good knowledge’ is a matter of debate for sociologists.</a:t>
            </a:r>
          </a:p>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One way in which sociologists have conducted research into this area is through written questionnaires. These can be administered quickly and across a broad range of parents and pupils. However, they do have a lower response rate than some other methods.</a:t>
            </a:r>
          </a:p>
          <a:p>
            <a:pPr marL="457200" lvl="1" indent="0">
              <a:buNone/>
            </a:pPr>
            <a:endParaRPr lang="en-GB" sz="2000" cap="none" dirty="0">
              <a:solidFill>
                <a:schemeClr val="tx1">
                  <a:lumMod val="95000"/>
                  <a:lumOff val="5000"/>
                </a:schemeClr>
              </a:solidFill>
              <a:latin typeface="Arial" panose="020B0604020202020204" pitchFamily="34" charset="0"/>
              <a:cs typeface="Arial" panose="020B0604020202020204" pitchFamily="34" charset="0"/>
            </a:endParaRPr>
          </a:p>
          <a:p>
            <a:pPr marL="457200" lvl="1" indent="0">
              <a:buNone/>
            </a:pP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Applying material from item A and your knowledge of research methods, evaluate the strengths and limitations of using written questionnaires to investigate pupils’ levels of cultural capital (20 marks)</a:t>
            </a:r>
          </a:p>
          <a:p>
            <a:pPr marL="457200" lvl="1" indent="0">
              <a:buNone/>
            </a:pPr>
            <a:endParaRPr lang="en-GB" sz="2000" b="1" cap="none" dirty="0">
              <a:solidFill>
                <a:schemeClr val="tx1">
                  <a:lumMod val="95000"/>
                  <a:lumOff val="5000"/>
                </a:schemeClr>
              </a:solidFill>
              <a:latin typeface="Arial" panose="020B0604020202020204" pitchFamily="34" charset="0"/>
              <a:cs typeface="Arial" panose="020B0604020202020204" pitchFamily="34" charset="0"/>
            </a:endParaRPr>
          </a:p>
          <a:p>
            <a:pPr marL="457200" lvl="1" indent="0">
              <a:buNone/>
            </a:pP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Hooks?</a:t>
            </a:r>
          </a:p>
          <a:p>
            <a:pPr marL="457200" lvl="1" indent="0">
              <a:buNone/>
            </a:pPr>
            <a:r>
              <a:rPr lang="en-GB" sz="2000" i="1" cap="none" dirty="0" smtClean="0">
                <a:solidFill>
                  <a:srgbClr val="00B0F0"/>
                </a:solidFill>
                <a:latin typeface="Arial" panose="020B0604020202020204" pitchFamily="34" charset="0"/>
                <a:cs typeface="Arial" panose="020B0604020202020204" pitchFamily="34" charset="0"/>
              </a:rPr>
              <a:t>Unlike the 20 and 30 mark essays we have done in family/education, there is no requirement to use the item, however the item contains many hints and tips</a:t>
            </a:r>
          </a:p>
          <a:p>
            <a:pPr marL="457200" lvl="1" indent="0">
              <a:buNone/>
            </a:pPr>
            <a:endParaRPr lang="en-GB" sz="2000" b="1" cap="none"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86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904"/>
            <a:ext cx="10364451" cy="1048918"/>
          </a:xfrm>
        </p:spPr>
        <p:txBody>
          <a:bodyPr/>
          <a:lstStyle/>
          <a:p>
            <a:r>
              <a:rPr lang="en-GB" dirty="0" smtClean="0"/>
              <a:t>Using the item: hooks</a:t>
            </a:r>
            <a:endParaRPr lang="en-GB" dirty="0"/>
          </a:p>
        </p:txBody>
      </p:sp>
      <p:sp>
        <p:nvSpPr>
          <p:cNvPr id="3" name="Content Placeholder 2"/>
          <p:cNvSpPr>
            <a:spLocks noGrp="1"/>
          </p:cNvSpPr>
          <p:nvPr>
            <p:ph sz="quarter" idx="13"/>
          </p:nvPr>
        </p:nvSpPr>
        <p:spPr>
          <a:xfrm>
            <a:off x="913774" y="976060"/>
            <a:ext cx="10363826" cy="5714672"/>
          </a:xfrm>
        </p:spPr>
        <p:txBody>
          <a:bodyPr>
            <a:normAutofit lnSpcReduction="10000"/>
          </a:bodyPr>
          <a:lstStyle/>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Item A:</a:t>
            </a:r>
          </a:p>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One explanation that has been offered for the underachievement of </a:t>
            </a:r>
            <a:r>
              <a:rPr lang="en-GB" sz="2000" cap="none" dirty="0" smtClean="0">
                <a:solidFill>
                  <a:srgbClr val="FF66FF"/>
                </a:solidFill>
                <a:latin typeface="Arial" panose="020B0604020202020204" pitchFamily="34" charset="0"/>
                <a:cs typeface="Arial" panose="020B0604020202020204" pitchFamily="34" charset="0"/>
              </a:rPr>
              <a:t>different social groups is the level of cultural capital that they possess</a:t>
            </a: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 Sociologists have examined </a:t>
            </a:r>
            <a:r>
              <a:rPr lang="en-GB" sz="2000" cap="none" dirty="0" smtClean="0">
                <a:solidFill>
                  <a:srgbClr val="FF66FF"/>
                </a:solidFill>
                <a:latin typeface="Arial" panose="020B0604020202020204" pitchFamily="34" charset="0"/>
                <a:cs typeface="Arial" panose="020B0604020202020204" pitchFamily="34" charset="0"/>
              </a:rPr>
              <a:t>differences in skills, language, attitudes and tastes between pupils of different social backgrounds and found differences in educational achievement based on their knowledge of what is seen as ‘good knowledge</a:t>
            </a: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 </a:t>
            </a:r>
            <a:r>
              <a:rPr lang="en-GB" sz="2000" cap="none" dirty="0" smtClean="0">
                <a:solidFill>
                  <a:srgbClr val="FF66FF"/>
                </a:solidFill>
                <a:latin typeface="Arial" panose="020B0604020202020204" pitchFamily="34" charset="0"/>
                <a:cs typeface="Arial" panose="020B0604020202020204" pitchFamily="34" charset="0"/>
              </a:rPr>
              <a:t>Research suggests that this is </a:t>
            </a:r>
            <a:r>
              <a:rPr lang="en-GB" sz="2000" cap="none" dirty="0" smtClean="0">
                <a:solidFill>
                  <a:srgbClr val="00B0F0"/>
                </a:solidFill>
                <a:latin typeface="Arial" panose="020B0604020202020204" pitchFamily="34" charset="0"/>
                <a:cs typeface="Arial" panose="020B0604020202020204" pitchFamily="34" charset="0"/>
              </a:rPr>
              <a:t>passed down from parents to their children</a:t>
            </a:r>
            <a:r>
              <a:rPr lang="en-GB" sz="2000" cap="none" dirty="0" smtClean="0">
                <a:solidFill>
                  <a:srgbClr val="FF66FF"/>
                </a:solidFill>
                <a:latin typeface="Arial" panose="020B0604020202020204" pitchFamily="34" charset="0"/>
                <a:cs typeface="Arial" panose="020B0604020202020204" pitchFamily="34" charset="0"/>
              </a:rPr>
              <a:t>. </a:t>
            </a: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However, what constitutes ‘good knowledge’ is a matter of debate for sociologists.</a:t>
            </a:r>
          </a:p>
          <a:p>
            <a:pPr marL="457200" lvl="1" indent="0">
              <a:buNone/>
            </a:pP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One way in which sociologists have conducted research into this area is through </a:t>
            </a:r>
            <a:r>
              <a:rPr lang="en-GB" sz="2000" cap="none" dirty="0" smtClean="0">
                <a:solidFill>
                  <a:srgbClr val="FFFF00"/>
                </a:solidFill>
                <a:latin typeface="Arial" panose="020B0604020202020204" pitchFamily="34" charset="0"/>
                <a:cs typeface="Arial" panose="020B0604020202020204" pitchFamily="34" charset="0"/>
              </a:rPr>
              <a:t>written questionnaires</a:t>
            </a:r>
            <a:r>
              <a:rPr lang="en-GB" sz="2000" cap="none" dirty="0" smtClean="0">
                <a:solidFill>
                  <a:schemeClr val="tx1">
                    <a:lumMod val="95000"/>
                    <a:lumOff val="5000"/>
                  </a:schemeClr>
                </a:solidFill>
                <a:latin typeface="Arial" panose="020B0604020202020204" pitchFamily="34" charset="0"/>
                <a:cs typeface="Arial" panose="020B0604020202020204" pitchFamily="34" charset="0"/>
              </a:rPr>
              <a:t>. These can be </a:t>
            </a:r>
            <a:r>
              <a:rPr lang="en-GB" sz="2000" cap="none" dirty="0" smtClean="0">
                <a:solidFill>
                  <a:srgbClr val="FFFF00"/>
                </a:solidFill>
                <a:latin typeface="Arial" panose="020B0604020202020204" pitchFamily="34" charset="0"/>
                <a:cs typeface="Arial" panose="020B0604020202020204" pitchFamily="34" charset="0"/>
              </a:rPr>
              <a:t>administered quickly and across a broad range of parents and pupils. </a:t>
            </a:r>
            <a:r>
              <a:rPr lang="en-GB" sz="2000" cap="none" dirty="0" smtClean="0">
                <a:solidFill>
                  <a:srgbClr val="00B0F0"/>
                </a:solidFill>
                <a:latin typeface="Arial" panose="020B0604020202020204" pitchFamily="34" charset="0"/>
                <a:cs typeface="Arial" panose="020B0604020202020204" pitchFamily="34" charset="0"/>
              </a:rPr>
              <a:t>However, they do have a lower response rate than some other methods.</a:t>
            </a:r>
          </a:p>
          <a:p>
            <a:pPr marL="457200" lvl="1" indent="0">
              <a:buNone/>
            </a:pPr>
            <a:endParaRPr lang="en-GB" sz="2000" cap="none" dirty="0">
              <a:solidFill>
                <a:schemeClr val="tx1">
                  <a:lumMod val="95000"/>
                  <a:lumOff val="5000"/>
                </a:schemeClr>
              </a:solidFill>
              <a:latin typeface="Arial" panose="020B0604020202020204" pitchFamily="34" charset="0"/>
              <a:cs typeface="Arial" panose="020B0604020202020204" pitchFamily="34" charset="0"/>
            </a:endParaRPr>
          </a:p>
          <a:p>
            <a:pPr marL="457200" lvl="1" indent="0">
              <a:buNone/>
            </a:pP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Applying material from item A and your knowledge of research methods, evaluate the strengths and limitations of using written questionnaires to investigate </a:t>
            </a:r>
            <a:r>
              <a:rPr lang="en-GB" sz="2000" b="1" cap="none" dirty="0" smtClean="0">
                <a:solidFill>
                  <a:srgbClr val="00B0F0"/>
                </a:solidFill>
                <a:latin typeface="Arial" panose="020B0604020202020204" pitchFamily="34" charset="0"/>
                <a:cs typeface="Arial" panose="020B0604020202020204" pitchFamily="34" charset="0"/>
              </a:rPr>
              <a:t>pupils’ levels </a:t>
            </a: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of </a:t>
            </a:r>
            <a:r>
              <a:rPr lang="en-GB" sz="2000" b="1" cap="none" dirty="0" smtClean="0">
                <a:solidFill>
                  <a:srgbClr val="FF66FF"/>
                </a:solidFill>
                <a:latin typeface="Arial" panose="020B0604020202020204" pitchFamily="34" charset="0"/>
                <a:cs typeface="Arial" panose="020B0604020202020204" pitchFamily="34" charset="0"/>
              </a:rPr>
              <a:t>cultural capital </a:t>
            </a: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(20 marks)</a:t>
            </a:r>
          </a:p>
          <a:p>
            <a:pPr marL="457200" lvl="1" indent="0">
              <a:buNone/>
            </a:pPr>
            <a:endParaRPr lang="en-GB" sz="2000" b="1" cap="none" dirty="0">
              <a:solidFill>
                <a:schemeClr val="tx1">
                  <a:lumMod val="95000"/>
                  <a:lumOff val="5000"/>
                </a:schemeClr>
              </a:solidFill>
              <a:latin typeface="Arial" panose="020B0604020202020204" pitchFamily="34" charset="0"/>
              <a:cs typeface="Arial" panose="020B0604020202020204" pitchFamily="34" charset="0"/>
            </a:endParaRPr>
          </a:p>
          <a:p>
            <a:pPr marL="457200" lvl="1" indent="0">
              <a:buNone/>
            </a:pPr>
            <a:r>
              <a:rPr lang="en-GB" sz="2000" b="1" cap="none" dirty="0" smtClean="0">
                <a:solidFill>
                  <a:schemeClr val="tx1">
                    <a:lumMod val="95000"/>
                    <a:lumOff val="5000"/>
                  </a:schemeClr>
                </a:solidFill>
                <a:latin typeface="Arial" panose="020B0604020202020204" pitchFamily="34" charset="0"/>
                <a:cs typeface="Arial" panose="020B0604020202020204" pitchFamily="34" charset="0"/>
              </a:rPr>
              <a:t>Hooks?</a:t>
            </a:r>
          </a:p>
          <a:p>
            <a:pPr marL="457200" lvl="1" indent="0">
              <a:buNone/>
            </a:pPr>
            <a:r>
              <a:rPr lang="en-GB" sz="2000" i="1" cap="none" dirty="0" smtClean="0">
                <a:solidFill>
                  <a:srgbClr val="00B0F0"/>
                </a:solidFill>
                <a:latin typeface="Arial" panose="020B0604020202020204" pitchFamily="34" charset="0"/>
                <a:cs typeface="Arial" panose="020B0604020202020204" pitchFamily="34" charset="0"/>
              </a:rPr>
              <a:t>Unlike the 20 and 30 mark essays we have done in family/education, there is no requirement to use the item, however the item contains many hints and tips</a:t>
            </a:r>
          </a:p>
          <a:p>
            <a:pPr marL="457200" lvl="1" indent="0">
              <a:buNone/>
            </a:pPr>
            <a:endParaRPr lang="en-GB" sz="2000" b="1" cap="none"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696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a:t>
            </a:r>
          </a:p>
        </p:txBody>
      </p:sp>
      <p:sp>
        <p:nvSpPr>
          <p:cNvPr id="3" name="Content Placeholder 2"/>
          <p:cNvSpPr>
            <a:spLocks noGrp="1"/>
          </p:cNvSpPr>
          <p:nvPr>
            <p:ph sz="quarter" idx="13"/>
          </p:nvPr>
        </p:nvSpPr>
        <p:spPr>
          <a:xfrm>
            <a:off x="913774" y="1904104"/>
            <a:ext cx="10363826" cy="3887095"/>
          </a:xfrm>
        </p:spPr>
        <p:txBody>
          <a:bodyPr/>
          <a:lstStyle/>
          <a:p>
            <a:r>
              <a:rPr lang="en-GB" cap="none" dirty="0">
                <a:latin typeface="Arial" panose="020B0604020202020204" pitchFamily="34" charset="0"/>
                <a:cs typeface="Arial" panose="020B0604020202020204" pitchFamily="34" charset="0"/>
              </a:rPr>
              <a:t>Introduction </a:t>
            </a:r>
            <a:r>
              <a:rPr lang="en-GB" b="1" cap="none" dirty="0">
                <a:latin typeface="Arial" panose="020B0604020202020204" pitchFamily="34" charset="0"/>
                <a:cs typeface="Arial" panose="020B0604020202020204" pitchFamily="34" charset="0"/>
              </a:rPr>
              <a:t>(WWWE):</a:t>
            </a:r>
          </a:p>
          <a:p>
            <a:pPr lvl="1"/>
            <a:r>
              <a:rPr lang="en-GB" b="1" cap="none" dirty="0">
                <a:latin typeface="Arial" panose="020B0604020202020204" pitchFamily="34" charset="0"/>
                <a:cs typeface="Arial" panose="020B0604020202020204" pitchFamily="34" charset="0"/>
              </a:rPr>
              <a:t>W</a:t>
            </a:r>
            <a:r>
              <a:rPr lang="en-GB" cap="none" dirty="0">
                <a:latin typeface="Arial" panose="020B0604020202020204" pitchFamily="34" charset="0"/>
                <a:cs typeface="Arial" panose="020B0604020202020204" pitchFamily="34" charset="0"/>
              </a:rPr>
              <a:t>hat - define the method and the issue in the question </a:t>
            </a:r>
          </a:p>
          <a:p>
            <a:pPr lvl="1"/>
            <a:r>
              <a:rPr lang="en-GB" b="1" cap="none" dirty="0">
                <a:latin typeface="Arial" panose="020B0604020202020204" pitchFamily="34" charset="0"/>
                <a:cs typeface="Arial" panose="020B0604020202020204" pitchFamily="34" charset="0"/>
              </a:rPr>
              <a:t>W</a:t>
            </a:r>
            <a:r>
              <a:rPr lang="en-GB" cap="none" dirty="0">
                <a:latin typeface="Arial" panose="020B0604020202020204" pitchFamily="34" charset="0"/>
                <a:cs typeface="Arial" panose="020B0604020202020204" pitchFamily="34" charset="0"/>
              </a:rPr>
              <a:t>ho – would generally use it? (Positivist, Interpretivist, Realist)</a:t>
            </a:r>
          </a:p>
          <a:p>
            <a:pPr lvl="1"/>
            <a:r>
              <a:rPr lang="en-GB" b="1" cap="none" dirty="0">
                <a:latin typeface="Arial" panose="020B0604020202020204" pitchFamily="34" charset="0"/>
                <a:cs typeface="Arial" panose="020B0604020202020204" pitchFamily="34" charset="0"/>
              </a:rPr>
              <a:t>W</a:t>
            </a:r>
            <a:r>
              <a:rPr lang="en-GB" cap="none" dirty="0">
                <a:latin typeface="Arial" panose="020B0604020202020204" pitchFamily="34" charset="0"/>
                <a:cs typeface="Arial" panose="020B0604020202020204" pitchFamily="34" charset="0"/>
              </a:rPr>
              <a:t>hy – would they use it to study the education issue in the question? (e.g. to compare results, to gain validity, reliability, representativeness etc.)</a:t>
            </a:r>
          </a:p>
          <a:p>
            <a:pPr lvl="1"/>
            <a:r>
              <a:rPr lang="en-GB" b="1" cap="none" dirty="0">
                <a:latin typeface="Arial" panose="020B0604020202020204" pitchFamily="34" charset="0"/>
                <a:cs typeface="Arial" panose="020B0604020202020204" pitchFamily="34" charset="0"/>
              </a:rPr>
              <a:t>E</a:t>
            </a:r>
            <a:r>
              <a:rPr lang="en-GB" cap="none" dirty="0">
                <a:latin typeface="Arial" panose="020B0604020202020204" pitchFamily="34" charset="0"/>
                <a:cs typeface="Arial" panose="020B0604020202020204" pitchFamily="34" charset="0"/>
              </a:rPr>
              <a:t>valuation- who would not use the method to study the education issue in the question and why? (Positivist, Interpretivist, Realist)</a:t>
            </a:r>
          </a:p>
          <a:p>
            <a:pPr lvl="1"/>
            <a:endParaRPr lang="en-GB" b="1" cap="none" dirty="0">
              <a:latin typeface="Arial" panose="020B0604020202020204" pitchFamily="34" charset="0"/>
              <a:cs typeface="Arial" panose="020B0604020202020204" pitchFamily="34" charset="0"/>
            </a:endParaRPr>
          </a:p>
          <a:p>
            <a:pPr lvl="1"/>
            <a:endParaRPr lang="en-GB" b="1" cap="none" dirty="0">
              <a:latin typeface="Arial" panose="020B0604020202020204" pitchFamily="34" charset="0"/>
              <a:cs typeface="Arial" panose="020B0604020202020204" pitchFamily="34" charset="0"/>
            </a:endParaRPr>
          </a:p>
          <a:p>
            <a:pPr lvl="1"/>
            <a:endParaRPr lang="en-GB"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58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Structured- continued (main body)</a:t>
            </a:r>
          </a:p>
        </p:txBody>
      </p:sp>
      <p:sp>
        <p:nvSpPr>
          <p:cNvPr id="3" name="Content Placeholder 2"/>
          <p:cNvSpPr>
            <a:spLocks noGrp="1"/>
          </p:cNvSpPr>
          <p:nvPr>
            <p:ph sz="quarter" idx="13"/>
          </p:nvPr>
        </p:nvSpPr>
        <p:spPr>
          <a:xfrm>
            <a:off x="913774" y="1994054"/>
            <a:ext cx="10363826" cy="4131324"/>
          </a:xfrm>
        </p:spPr>
        <p:txBody>
          <a:bodyPr vert="horz" lIns="91440" tIns="45720" rIns="91440" bIns="45720" rtlCol="0" anchor="t">
            <a:normAutofit fontScale="70000" lnSpcReduction="20000"/>
          </a:bodyPr>
          <a:lstStyle/>
          <a:p>
            <a:r>
              <a:rPr lang="en-GB" cap="none" dirty="0" smtClean="0">
                <a:latin typeface="Arial"/>
                <a:cs typeface="Arial"/>
              </a:rPr>
              <a:t>Each paragraph should include a strength and weakness of the method (</a:t>
            </a:r>
            <a:r>
              <a:rPr lang="en-GB" b="1" cap="none" dirty="0" smtClean="0">
                <a:solidFill>
                  <a:srgbClr val="FFFF00"/>
                </a:solidFill>
                <a:latin typeface="Arial"/>
                <a:cs typeface="Arial"/>
              </a:rPr>
              <a:t>HOW</a:t>
            </a:r>
            <a:r>
              <a:rPr lang="en-GB" cap="none" dirty="0" smtClean="0">
                <a:latin typeface="Arial"/>
                <a:cs typeface="Arial"/>
              </a:rPr>
              <a:t>)</a:t>
            </a:r>
            <a:endParaRPr lang="en-GB" cap="none" dirty="0">
              <a:latin typeface="Arial" panose="020B0604020202020204" pitchFamily="34" charset="0"/>
              <a:cs typeface="Arial" panose="020B0604020202020204" pitchFamily="34" charset="0"/>
            </a:endParaRPr>
          </a:p>
          <a:p>
            <a:r>
              <a:rPr lang="en-GB" cap="none" dirty="0">
                <a:latin typeface="Arial"/>
                <a:cs typeface="Arial"/>
              </a:rPr>
              <a:t>The key thing is that </a:t>
            </a:r>
            <a:r>
              <a:rPr lang="en-GB" cap="none" dirty="0">
                <a:solidFill>
                  <a:srgbClr val="FF0000"/>
                </a:solidFill>
                <a:latin typeface="Arial"/>
                <a:cs typeface="Arial"/>
              </a:rPr>
              <a:t>every paragraph</a:t>
            </a:r>
            <a:r>
              <a:rPr lang="en-GB" cap="none" dirty="0">
                <a:latin typeface="Arial"/>
                <a:cs typeface="Arial"/>
              </a:rPr>
              <a:t> has to consider using the given research method to study  the education issue in the question. You need to be specific about how particular groups e.g. pupils, parents, teachers etc. might respond to the method. </a:t>
            </a:r>
            <a:r>
              <a:rPr lang="en-GB" cap="none" dirty="0" smtClean="0">
                <a:latin typeface="Arial"/>
                <a:cs typeface="Arial"/>
              </a:rPr>
              <a:t>Referring to </a:t>
            </a:r>
            <a:r>
              <a:rPr lang="en-GB" b="1" cap="none" dirty="0" smtClean="0">
                <a:solidFill>
                  <a:srgbClr val="00B0F0"/>
                </a:solidFill>
                <a:latin typeface="Arial"/>
                <a:cs typeface="Arial"/>
              </a:rPr>
              <a:t>WHO/WHERE</a:t>
            </a:r>
            <a:r>
              <a:rPr lang="en-GB" b="1" cap="none" dirty="0" smtClean="0">
                <a:solidFill>
                  <a:srgbClr val="FF66FF"/>
                </a:solidFill>
                <a:latin typeface="Arial"/>
                <a:cs typeface="Arial"/>
              </a:rPr>
              <a:t> </a:t>
            </a:r>
            <a:r>
              <a:rPr lang="en-GB" b="1" cap="none" dirty="0" smtClean="0">
                <a:solidFill>
                  <a:srgbClr val="7030A0"/>
                </a:solidFill>
                <a:latin typeface="Arial"/>
                <a:cs typeface="Arial"/>
              </a:rPr>
              <a:t>&amp; </a:t>
            </a:r>
            <a:r>
              <a:rPr lang="en-GB" b="1" cap="none" dirty="0" smtClean="0">
                <a:solidFill>
                  <a:srgbClr val="FF66FF"/>
                </a:solidFill>
                <a:latin typeface="Arial"/>
                <a:cs typeface="Arial"/>
              </a:rPr>
              <a:t>WHAT</a:t>
            </a:r>
            <a:endParaRPr lang="en-GB" b="1" cap="none" dirty="0">
              <a:solidFill>
                <a:srgbClr val="FF66FF"/>
              </a:solidFill>
              <a:latin typeface="Arial" panose="020B0604020202020204" pitchFamily="34" charset="0"/>
              <a:cs typeface="Arial" panose="020B0604020202020204" pitchFamily="34" charset="0"/>
            </a:endParaRPr>
          </a:p>
          <a:p>
            <a:r>
              <a:rPr lang="en-GB" cap="none" dirty="0">
                <a:latin typeface="Arial"/>
                <a:cs typeface="Arial"/>
              </a:rPr>
              <a:t>This means including examples of studies or research characteristics </a:t>
            </a:r>
            <a:r>
              <a:rPr lang="en-GB" cap="none" dirty="0" smtClean="0">
                <a:latin typeface="Arial"/>
                <a:cs typeface="Arial"/>
              </a:rPr>
              <a:t>that </a:t>
            </a:r>
            <a:r>
              <a:rPr lang="en-GB" cap="none" dirty="0">
                <a:latin typeface="Arial"/>
                <a:cs typeface="Arial"/>
              </a:rPr>
              <a:t>will help back up your argument. Application is key- you need to demonstrate that you are able to relate what you know about a method to its application in real life. </a:t>
            </a:r>
          </a:p>
          <a:p>
            <a:pPr>
              <a:buClr>
                <a:srgbClr val="000000"/>
              </a:buClr>
            </a:pPr>
            <a:r>
              <a:rPr lang="en-GB" cap="none" dirty="0">
                <a:latin typeface="Arial"/>
                <a:cs typeface="Arial"/>
              </a:rPr>
              <a:t>You should aim for:</a:t>
            </a:r>
            <a:endParaRPr lang="en-GB" cap="none" dirty="0">
              <a:latin typeface="Arial" panose="020B0604020202020204" pitchFamily="34" charset="0"/>
              <a:cs typeface="Arial" panose="020B0604020202020204" pitchFamily="34" charset="0"/>
            </a:endParaRPr>
          </a:p>
          <a:p>
            <a:pPr marL="0" indent="0">
              <a:buClr>
                <a:srgbClr val="000000"/>
              </a:buClr>
              <a:buNone/>
            </a:pPr>
            <a:r>
              <a:rPr lang="en-GB" cap="none" dirty="0">
                <a:latin typeface="Arial"/>
                <a:cs typeface="Arial"/>
              </a:rPr>
              <a:t>Introduction ( using WWWE) </a:t>
            </a:r>
            <a:endParaRPr lang="en-GB" cap="none" dirty="0">
              <a:latin typeface="Arial" panose="020B0604020202020204" pitchFamily="34" charset="0"/>
              <a:cs typeface="Arial" panose="020B0604020202020204" pitchFamily="34" charset="0"/>
            </a:endParaRPr>
          </a:p>
          <a:p>
            <a:pPr marL="0" indent="0">
              <a:buNone/>
            </a:pPr>
            <a:r>
              <a:rPr lang="en-GB" cap="none" dirty="0" smtClean="0">
                <a:latin typeface="Arial"/>
                <a:cs typeface="Arial"/>
              </a:rPr>
              <a:t>Four to six short paragraphs</a:t>
            </a:r>
            <a:r>
              <a:rPr lang="en-GB" cap="none" dirty="0">
                <a:latin typeface="Arial"/>
                <a:cs typeface="Arial"/>
              </a:rPr>
              <a:t> </a:t>
            </a:r>
            <a:endParaRPr lang="en-GB" cap="none" dirty="0">
              <a:latin typeface="Arial" panose="020B0604020202020204" pitchFamily="34" charset="0"/>
              <a:cs typeface="Arial" panose="020B0604020202020204" pitchFamily="34" charset="0"/>
            </a:endParaRPr>
          </a:p>
          <a:p>
            <a:pPr marL="0" indent="0">
              <a:buNone/>
            </a:pPr>
            <a:r>
              <a:rPr lang="en-GB" cap="none" dirty="0">
                <a:latin typeface="Arial"/>
                <a:cs typeface="Arial"/>
              </a:rPr>
              <a:t>A conclusion </a:t>
            </a:r>
            <a:r>
              <a:rPr lang="en-GB" cap="none" dirty="0" smtClean="0">
                <a:latin typeface="Arial"/>
                <a:cs typeface="Arial"/>
              </a:rPr>
              <a:t>that weighs up how effective the method is for studying the issue in the question</a:t>
            </a:r>
            <a:endParaRPr lang="en-GB" cap="none" dirty="0">
              <a:latin typeface="Arial" panose="020B0604020202020204" pitchFamily="34" charset="0"/>
              <a:cs typeface="Arial" panose="020B0604020202020204" pitchFamily="34" charset="0"/>
            </a:endParaRPr>
          </a:p>
          <a:p>
            <a:pPr marL="0" indent="0">
              <a:buClr>
                <a:srgbClr val="000000"/>
              </a:buClr>
              <a:buNone/>
            </a:pPr>
            <a:endParaRPr lang="en-GB" cap="none" dirty="0">
              <a:latin typeface="Arial" panose="020B0604020202020204" pitchFamily="34" charset="0"/>
              <a:cs typeface="Arial" panose="020B0604020202020204" pitchFamily="34" charset="0"/>
            </a:endParaRPr>
          </a:p>
          <a:p>
            <a:endParaRPr lang="en-GB" cap="none" dirty="0">
              <a:latin typeface="Arial" panose="020B0604020202020204" pitchFamily="34" charset="0"/>
              <a:cs typeface="Arial" panose="020B0604020202020204" pitchFamily="34" charset="0"/>
            </a:endParaRPr>
          </a:p>
          <a:p>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30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7" y="618517"/>
            <a:ext cx="4672986" cy="1596177"/>
          </a:xfrm>
        </p:spPr>
        <p:txBody>
          <a:bodyPr/>
          <a:lstStyle/>
          <a:p>
            <a:r>
              <a:rPr lang="en-GB" dirty="0" smtClean="0"/>
              <a:t>How the essay is marked</a:t>
            </a:r>
            <a:endParaRPr lang="en-GB" dirty="0"/>
          </a:p>
        </p:txBody>
      </p:sp>
      <p:sp>
        <p:nvSpPr>
          <p:cNvPr id="3" name="Content Placeholder 2"/>
          <p:cNvSpPr>
            <a:spLocks noGrp="1"/>
          </p:cNvSpPr>
          <p:nvPr>
            <p:ph sz="quarter" idx="13"/>
          </p:nvPr>
        </p:nvSpPr>
        <p:spPr>
          <a:xfrm>
            <a:off x="913774" y="2367092"/>
            <a:ext cx="4081972" cy="3424107"/>
          </a:xfrm>
        </p:spPr>
        <p:txBody>
          <a:bodyPr/>
          <a:lstStyle/>
          <a:p>
            <a:r>
              <a:rPr lang="en-GB" cap="none" dirty="0" smtClean="0"/>
              <a:t>Each paragraph is marked individually and placed in a band. To get into top band you need at least one band 5 response and consistent band 4 responses. </a:t>
            </a:r>
            <a:endParaRPr lang="en-GB" cap="none" dirty="0"/>
          </a:p>
        </p:txBody>
      </p:sp>
      <p:pic>
        <p:nvPicPr>
          <p:cNvPr id="1026" name="Picture 2" descr="221571ae-0a28-4fe8-9622-b6a1d773dfcd@godal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923" y="0"/>
            <a:ext cx="6614182" cy="68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46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 at </a:t>
            </a:r>
            <a:r>
              <a:rPr lang="en-GB" dirty="0" smtClean="0"/>
              <a:t>a range of examples</a:t>
            </a:r>
            <a:endParaRPr lang="en-GB" dirty="0"/>
          </a:p>
        </p:txBody>
      </p:sp>
      <p:sp>
        <p:nvSpPr>
          <p:cNvPr id="3" name="Content Placeholder 2"/>
          <p:cNvSpPr>
            <a:spLocks noGrp="1"/>
          </p:cNvSpPr>
          <p:nvPr>
            <p:ph sz="quarter" idx="13"/>
          </p:nvPr>
        </p:nvSpPr>
        <p:spPr>
          <a:xfrm>
            <a:off x="989974" y="1690688"/>
            <a:ext cx="10363826" cy="4077775"/>
          </a:xfrm>
        </p:spPr>
        <p:txBody>
          <a:bodyPr vert="horz" lIns="91440" tIns="45720" rIns="91440" bIns="45720" rtlCol="0" anchor="t">
            <a:normAutofit/>
          </a:bodyPr>
          <a:lstStyle/>
          <a:p>
            <a:pPr marL="0" indent="0">
              <a:buNone/>
            </a:pPr>
            <a:r>
              <a:rPr lang="en-GB" cap="none" dirty="0">
                <a:latin typeface="Arial"/>
                <a:cs typeface="Arial"/>
              </a:rPr>
              <a:t>Look </a:t>
            </a:r>
            <a:r>
              <a:rPr lang="en-GB" cap="none" dirty="0" smtClean="0">
                <a:latin typeface="Arial"/>
                <a:cs typeface="Arial"/>
              </a:rPr>
              <a:t>at one of the examples you have been given, identify:</a:t>
            </a:r>
          </a:p>
          <a:p>
            <a:r>
              <a:rPr lang="en-GB" dirty="0" smtClean="0">
                <a:solidFill>
                  <a:srgbClr val="00B0F0"/>
                </a:solidFill>
              </a:rPr>
              <a:t>WHO/WHERE- </a:t>
            </a:r>
            <a:r>
              <a:rPr lang="en-GB" dirty="0" smtClean="0">
                <a:solidFill>
                  <a:schemeClr val="tx1"/>
                </a:solidFill>
              </a:rPr>
              <a:t>where the research is taking place and who is it with</a:t>
            </a:r>
            <a:endParaRPr lang="en-GB" dirty="0">
              <a:solidFill>
                <a:srgbClr val="00B0F0"/>
              </a:solidFill>
            </a:endParaRPr>
          </a:p>
          <a:p>
            <a:r>
              <a:rPr lang="en-GB" dirty="0" smtClean="0">
                <a:solidFill>
                  <a:srgbClr val="FF66FF"/>
                </a:solidFill>
              </a:rPr>
              <a:t>WHAT – </a:t>
            </a:r>
            <a:r>
              <a:rPr lang="en-GB" dirty="0" smtClean="0">
                <a:solidFill>
                  <a:schemeClr val="tx1"/>
                </a:solidFill>
              </a:rPr>
              <a:t>what is the issue being studied</a:t>
            </a:r>
            <a:endParaRPr lang="en-GB" dirty="0">
              <a:solidFill>
                <a:srgbClr val="FF66FF"/>
              </a:solidFill>
            </a:endParaRPr>
          </a:p>
          <a:p>
            <a:r>
              <a:rPr lang="en-GB" dirty="0" smtClean="0">
                <a:solidFill>
                  <a:srgbClr val="FFFF00"/>
                </a:solidFill>
              </a:rPr>
              <a:t>HOW: </a:t>
            </a:r>
            <a:r>
              <a:rPr lang="en-GB" cap="none" dirty="0" smtClean="0">
                <a:latin typeface="Arial" panose="020B0604020202020204" pitchFamily="34" charset="0"/>
                <a:cs typeface="Arial" panose="020B0604020202020204" pitchFamily="34" charset="0"/>
              </a:rPr>
              <a:t>Practical issues, Ethical issues, Theoretical </a:t>
            </a:r>
            <a:r>
              <a:rPr lang="en-GB" cap="none" dirty="0">
                <a:latin typeface="Arial" panose="020B0604020202020204" pitchFamily="34" charset="0"/>
                <a:cs typeface="Arial" panose="020B0604020202020204" pitchFamily="34" charset="0"/>
              </a:rPr>
              <a:t>issues</a:t>
            </a:r>
          </a:p>
          <a:p>
            <a:endParaRPr lang="en-GB" cap="none"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Remember to get a band 5 mark you need to include all three of these elements in your paragraphs</a:t>
            </a:r>
          </a:p>
          <a:p>
            <a:r>
              <a:rPr lang="en-GB" dirty="0" smtClean="0">
                <a:latin typeface="Arial" panose="020B0604020202020204" pitchFamily="34" charset="0"/>
                <a:cs typeface="Arial" panose="020B0604020202020204" pitchFamily="34" charset="0"/>
              </a:rPr>
              <a:t>Plan and write your own</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5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sz="quarter" idx="13"/>
          </p:nvPr>
        </p:nvSpPr>
        <p:spPr/>
        <p:txBody>
          <a:bodyPr>
            <a:normAutofit/>
          </a:bodyPr>
          <a:lstStyle/>
          <a:p>
            <a:r>
              <a:rPr lang="en-GB" cap="none" dirty="0" smtClean="0"/>
              <a:t>To reca</a:t>
            </a:r>
            <a:r>
              <a:rPr lang="en-GB" dirty="0"/>
              <a:t>p</a:t>
            </a:r>
            <a:r>
              <a:rPr lang="en-GB" cap="none" dirty="0" smtClean="0"/>
              <a:t> the structure of a 20 mark, methods in context question</a:t>
            </a:r>
          </a:p>
          <a:p>
            <a:r>
              <a:rPr lang="en-GB" cap="none" dirty="0" smtClean="0"/>
              <a:t>To consider the who, what and how of the question</a:t>
            </a:r>
          </a:p>
          <a:p>
            <a:r>
              <a:rPr lang="en-GB" cap="none" dirty="0" smtClean="0"/>
              <a:t>To be able to analyse the item for the question and use hooks in your answer</a:t>
            </a:r>
          </a:p>
          <a:p>
            <a:r>
              <a:rPr lang="en-GB" cap="none" dirty="0" smtClean="0"/>
              <a:t>To be able to plan a mic question</a:t>
            </a:r>
          </a:p>
          <a:p>
            <a:r>
              <a:rPr lang="en-GB" cap="none" dirty="0" smtClean="0"/>
              <a:t>Understand how these questions are assessed/marked</a:t>
            </a:r>
          </a:p>
          <a:p>
            <a:r>
              <a:rPr lang="en-GB" cap="none" dirty="0" smtClean="0"/>
              <a:t>To write your own mic questions</a:t>
            </a:r>
            <a:endParaRPr lang="en-GB" cap="none" dirty="0"/>
          </a:p>
        </p:txBody>
      </p:sp>
    </p:spTree>
    <p:extLst>
      <p:ext uri="{BB962C8B-B14F-4D97-AF65-F5344CB8AC3E}">
        <p14:creationId xmlns:p14="http://schemas.microsoft.com/office/powerpoint/2010/main" val="84492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Resources to go with this </a:t>
            </a:r>
            <a:r>
              <a:rPr lang="en-GB" dirty="0" err="1" smtClean="0"/>
              <a:t>powerpoint</a:t>
            </a:r>
            <a:endParaRPr lang="en-GB" dirty="0"/>
          </a:p>
        </p:txBody>
      </p:sp>
      <p:sp>
        <p:nvSpPr>
          <p:cNvPr id="3" name="Content Placeholder 2"/>
          <p:cNvSpPr>
            <a:spLocks noGrp="1"/>
          </p:cNvSpPr>
          <p:nvPr>
            <p:ph idx="1"/>
          </p:nvPr>
        </p:nvSpPr>
        <p:spPr/>
        <p:txBody>
          <a:bodyPr/>
          <a:lstStyle/>
          <a:p>
            <a:r>
              <a:rPr lang="en-GB" dirty="0" smtClean="0"/>
              <a:t>Tutor2U Topic Companion for Theory and Methods p.62-67 (but this booklet also includes evaluations for each of the methods and example 10 mark questions)</a:t>
            </a:r>
          </a:p>
          <a:p>
            <a:r>
              <a:rPr lang="en-GB" dirty="0" smtClean="0"/>
              <a:t>Tutor2U ‘Marking MIC questions and example’</a:t>
            </a:r>
          </a:p>
          <a:p>
            <a:r>
              <a:rPr lang="en-GB" dirty="0" smtClean="0"/>
              <a:t>Pack of 10 top band essays</a:t>
            </a:r>
          </a:p>
          <a:p>
            <a:r>
              <a:rPr lang="en-GB" dirty="0" smtClean="0"/>
              <a:t>MIC model essay (blank) and with marking bands</a:t>
            </a:r>
          </a:p>
          <a:p>
            <a:r>
              <a:rPr lang="en-GB" dirty="0" smtClean="0"/>
              <a:t>Essay planning sheets for questions</a:t>
            </a:r>
          </a:p>
          <a:p>
            <a:r>
              <a:rPr lang="en-GB" dirty="0" smtClean="0"/>
              <a:t>Example questions to have a go at</a:t>
            </a:r>
            <a:endParaRPr lang="en-GB" dirty="0"/>
          </a:p>
        </p:txBody>
      </p:sp>
    </p:spTree>
    <p:extLst>
      <p:ext uri="{BB962C8B-B14F-4D97-AF65-F5344CB8AC3E}">
        <p14:creationId xmlns:p14="http://schemas.microsoft.com/office/powerpoint/2010/main" val="169821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the 20 mark question works:</a:t>
            </a:r>
          </a:p>
        </p:txBody>
      </p:sp>
      <p:sp>
        <p:nvSpPr>
          <p:cNvPr id="3" name="Content Placeholder 2"/>
          <p:cNvSpPr>
            <a:spLocks noGrp="1"/>
          </p:cNvSpPr>
          <p:nvPr>
            <p:ph sz="quarter" idx="13"/>
          </p:nvPr>
        </p:nvSpPr>
        <p:spPr>
          <a:xfrm>
            <a:off x="914400" y="1936786"/>
            <a:ext cx="10363826" cy="3973360"/>
          </a:xfrm>
        </p:spPr>
        <p:txBody>
          <a:bodyPr>
            <a:normAutofit fontScale="92500" lnSpcReduction="10000"/>
          </a:bodyPr>
          <a:lstStyle/>
          <a:p>
            <a:r>
              <a:rPr lang="en-GB" cap="none" dirty="0">
                <a:latin typeface="Arial" panose="020B0604020202020204" pitchFamily="34" charset="0"/>
                <a:cs typeface="Arial" panose="020B0604020202020204" pitchFamily="34" charset="0"/>
              </a:rPr>
              <a:t>The question will include an Item, which you will need to refer to. </a:t>
            </a:r>
          </a:p>
          <a:p>
            <a:r>
              <a:rPr lang="en-GB" cap="none" dirty="0">
                <a:latin typeface="Arial" panose="020B0604020202020204" pitchFamily="34" charset="0"/>
                <a:cs typeface="Arial" panose="020B0604020202020204" pitchFamily="34" charset="0"/>
              </a:rPr>
              <a:t>They always have the same format:</a:t>
            </a:r>
          </a:p>
          <a:p>
            <a:pPr marL="0" indent="0">
              <a:buNone/>
            </a:pPr>
            <a:r>
              <a:rPr lang="en-GB" cap="none" dirty="0">
                <a:latin typeface="Arial" panose="020B0604020202020204" pitchFamily="34" charset="0"/>
                <a:cs typeface="Arial" panose="020B0604020202020204" pitchFamily="34" charset="0"/>
              </a:rPr>
              <a:t>	</a:t>
            </a:r>
            <a:r>
              <a:rPr lang="en-GB" cap="none" dirty="0">
                <a:solidFill>
                  <a:schemeClr val="accent6">
                    <a:lumMod val="75000"/>
                  </a:schemeClr>
                </a:solidFill>
                <a:latin typeface="Arial" panose="020B0604020202020204" pitchFamily="34" charset="0"/>
                <a:cs typeface="Arial" panose="020B0604020202020204" pitchFamily="34" charset="0"/>
              </a:rPr>
              <a:t>Applying material from Item B and your knowledge, evaluate the strengths and 	limitations of using [a method] to investigate [an issue in education e.g. parental </a:t>
            </a:r>
            <a:r>
              <a:rPr lang="en-GB" cap="none" dirty="0" smtClean="0">
                <a:solidFill>
                  <a:schemeClr val="accent6">
                    <a:lumMod val="75000"/>
                  </a:schemeClr>
                </a:solidFill>
                <a:latin typeface="Arial" panose="020B0604020202020204" pitchFamily="34" charset="0"/>
                <a:cs typeface="Arial" panose="020B0604020202020204" pitchFamily="34" charset="0"/>
              </a:rPr>
              <a:t>attitudes</a:t>
            </a:r>
            <a:r>
              <a:rPr lang="en-GB" cap="none" dirty="0">
                <a:solidFill>
                  <a:schemeClr val="accent6">
                    <a:lumMod val="75000"/>
                  </a:schemeClr>
                </a:solidFill>
                <a:latin typeface="Arial" panose="020B0604020202020204" pitchFamily="34" charset="0"/>
                <a:cs typeface="Arial" panose="020B0604020202020204" pitchFamily="34" charset="0"/>
              </a:rPr>
              <a:t>, classrooms, pupils, teachers, </a:t>
            </a:r>
            <a:r>
              <a:rPr lang="en-GB" cap="none" dirty="0" smtClean="0">
                <a:solidFill>
                  <a:schemeClr val="accent6">
                    <a:lumMod val="75000"/>
                  </a:schemeClr>
                </a:solidFill>
                <a:latin typeface="Arial" panose="020B0604020202020204" pitchFamily="34" charset="0"/>
                <a:cs typeface="Arial" panose="020B0604020202020204" pitchFamily="34" charset="0"/>
              </a:rPr>
              <a:t>schools, setting and streaming, material deprivation, cultural deprivation </a:t>
            </a:r>
            <a:r>
              <a:rPr lang="en-GB" cap="none" dirty="0" err="1" smtClean="0">
                <a:solidFill>
                  <a:schemeClr val="accent6">
                    <a:lumMod val="75000"/>
                  </a:schemeClr>
                </a:solidFill>
                <a:latin typeface="Arial" panose="020B0604020202020204" pitchFamily="34" charset="0"/>
                <a:cs typeface="Arial" panose="020B0604020202020204" pitchFamily="34" charset="0"/>
              </a:rPr>
              <a:t>etc</a:t>
            </a:r>
            <a:r>
              <a:rPr lang="en-GB" cap="none" dirty="0" smtClean="0">
                <a:solidFill>
                  <a:schemeClr val="accent6">
                    <a:lumMod val="75000"/>
                  </a:schemeClr>
                </a:solidFill>
                <a:latin typeface="Arial" panose="020B0604020202020204" pitchFamily="34" charset="0"/>
                <a:cs typeface="Arial" panose="020B0604020202020204" pitchFamily="34" charset="0"/>
              </a:rPr>
              <a:t>].</a:t>
            </a:r>
            <a:endParaRPr lang="en-GB" cap="none" dirty="0">
              <a:solidFill>
                <a:schemeClr val="accent6">
                  <a:lumMod val="75000"/>
                </a:schemeClr>
              </a:solidFill>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The method could include: questionnaires (face to face or postal), interviews (structured, semi-structured, unstructured), participant observation (cover or overt), experiments, longitudinal approaches, documents and official </a:t>
            </a:r>
            <a:r>
              <a:rPr lang="en-GB" cap="none" dirty="0" smtClean="0">
                <a:latin typeface="Arial" panose="020B0604020202020204" pitchFamily="34" charset="0"/>
                <a:cs typeface="Arial" panose="020B0604020202020204" pitchFamily="34" charset="0"/>
              </a:rPr>
              <a:t>statistics.</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12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86537"/>
          </a:xfrm>
        </p:spPr>
        <p:txBody>
          <a:bodyPr>
            <a:normAutofit fontScale="90000"/>
          </a:bodyPr>
          <a:lstStyle/>
          <a:p>
            <a:r>
              <a:rPr lang="en-GB" dirty="0" smtClean="0"/>
              <a:t>Answering the question</a:t>
            </a:r>
            <a:endParaRPr lang="en-GB" dirty="0"/>
          </a:p>
        </p:txBody>
      </p:sp>
      <p:sp>
        <p:nvSpPr>
          <p:cNvPr id="3" name="Content Placeholder 2"/>
          <p:cNvSpPr>
            <a:spLocks noGrp="1"/>
          </p:cNvSpPr>
          <p:nvPr>
            <p:ph sz="quarter" idx="13"/>
          </p:nvPr>
        </p:nvSpPr>
        <p:spPr>
          <a:xfrm>
            <a:off x="913774" y="1616928"/>
            <a:ext cx="10363826" cy="4783872"/>
          </a:xfrm>
        </p:spPr>
        <p:txBody>
          <a:bodyPr>
            <a:normAutofit fontScale="92500"/>
          </a:bodyPr>
          <a:lstStyle/>
          <a:p>
            <a:r>
              <a:rPr lang="en-GB" cap="none" dirty="0" smtClean="0"/>
              <a:t>One of the more challenging aspects of the Methods in Context (MIC) question is being able to explain the strengths and weaknesses of a specific method in the context (related to) the context of education. </a:t>
            </a:r>
          </a:p>
          <a:p>
            <a:r>
              <a:rPr lang="en-GB" cap="none" dirty="0" smtClean="0"/>
              <a:t>Students end up writing about strengths and weaknesses of PET factors but without mentioning the topic or group being researched – this will put your answer in the middle mark band (max of 12/30: C)</a:t>
            </a:r>
          </a:p>
          <a:p>
            <a:r>
              <a:rPr lang="en-GB" cap="none" dirty="0" smtClean="0"/>
              <a:t>To help solve this each paragraph needs to cover at least 2 of the following considerations (and all 3 if you want to get into top band)</a:t>
            </a:r>
          </a:p>
          <a:p>
            <a:r>
              <a:rPr lang="en-GB" cap="none" dirty="0" smtClean="0">
                <a:solidFill>
                  <a:srgbClr val="00B0F0"/>
                </a:solidFill>
              </a:rPr>
              <a:t>WHO/WHERE</a:t>
            </a:r>
          </a:p>
          <a:p>
            <a:r>
              <a:rPr lang="en-GB" cap="none" dirty="0" smtClean="0">
                <a:solidFill>
                  <a:srgbClr val="FF66FF"/>
                </a:solidFill>
              </a:rPr>
              <a:t>WHAT</a:t>
            </a:r>
          </a:p>
          <a:p>
            <a:r>
              <a:rPr lang="en-GB" cap="none" dirty="0" smtClean="0">
                <a:solidFill>
                  <a:srgbClr val="FFFF00"/>
                </a:solidFill>
              </a:rPr>
              <a:t>HOW</a:t>
            </a:r>
            <a:endParaRPr lang="en-GB" cap="none" dirty="0">
              <a:solidFill>
                <a:srgbClr val="FFFF00"/>
              </a:solidFill>
            </a:endParaRPr>
          </a:p>
        </p:txBody>
      </p:sp>
    </p:spTree>
    <p:extLst>
      <p:ext uri="{BB962C8B-B14F-4D97-AF65-F5344CB8AC3E}">
        <p14:creationId xmlns:p14="http://schemas.microsoft.com/office/powerpoint/2010/main" val="120320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43015"/>
          </a:xfrm>
        </p:spPr>
        <p:txBody>
          <a:bodyPr/>
          <a:lstStyle/>
          <a:p>
            <a:r>
              <a:rPr lang="en-GB" dirty="0" smtClean="0"/>
              <a:t>WHO, WHAT, HOW</a:t>
            </a:r>
            <a:endParaRPr lang="en-GB" dirty="0"/>
          </a:p>
        </p:txBody>
      </p:sp>
      <p:sp>
        <p:nvSpPr>
          <p:cNvPr id="3" name="Content Placeholder 2"/>
          <p:cNvSpPr>
            <a:spLocks noGrp="1"/>
          </p:cNvSpPr>
          <p:nvPr>
            <p:ph sz="quarter" idx="13"/>
          </p:nvPr>
        </p:nvSpPr>
        <p:spPr>
          <a:xfrm>
            <a:off x="913774" y="1795346"/>
            <a:ext cx="10363826" cy="4415883"/>
          </a:xfrm>
        </p:spPr>
        <p:txBody>
          <a:bodyPr>
            <a:normAutofit lnSpcReduction="10000"/>
          </a:bodyPr>
          <a:lstStyle/>
          <a:p>
            <a:r>
              <a:rPr lang="en-GB" b="1" dirty="0" smtClean="0">
                <a:solidFill>
                  <a:srgbClr val="00B0F0"/>
                </a:solidFill>
              </a:rPr>
              <a:t>WHO/WHERE</a:t>
            </a:r>
            <a:r>
              <a:rPr lang="en-GB" dirty="0" smtClean="0"/>
              <a:t> </a:t>
            </a:r>
            <a:r>
              <a:rPr lang="en-GB" cap="none" dirty="0" smtClean="0"/>
              <a:t>is the sociology researching? e.g. Parents, pupils, teachers, schools, classrooms</a:t>
            </a:r>
          </a:p>
          <a:p>
            <a:r>
              <a:rPr lang="en-GB" b="1" dirty="0" smtClean="0">
                <a:solidFill>
                  <a:srgbClr val="FF66FF"/>
                </a:solidFill>
              </a:rPr>
              <a:t>WHAT</a:t>
            </a:r>
            <a:r>
              <a:rPr lang="en-GB" dirty="0" smtClean="0"/>
              <a:t> </a:t>
            </a:r>
            <a:r>
              <a:rPr lang="en-GB" cap="none" dirty="0" smtClean="0"/>
              <a:t>is the sociologist researching? e.g. material deprivation, setting and streaming</a:t>
            </a:r>
          </a:p>
          <a:p>
            <a:r>
              <a:rPr lang="en-GB" b="1" dirty="0" smtClean="0">
                <a:solidFill>
                  <a:srgbClr val="FFFF00"/>
                </a:solidFill>
              </a:rPr>
              <a:t>HOW</a:t>
            </a:r>
            <a:r>
              <a:rPr lang="en-GB" dirty="0" smtClean="0"/>
              <a:t> </a:t>
            </a:r>
            <a:r>
              <a:rPr lang="en-GB" cap="none" dirty="0" smtClean="0"/>
              <a:t>is the sociologist conducting the research? e.g. the methods used </a:t>
            </a:r>
            <a:r>
              <a:rPr lang="en-GB" cap="none" dirty="0" smtClean="0">
                <a:solidFill>
                  <a:schemeClr val="accent6">
                    <a:lumMod val="75000"/>
                  </a:schemeClr>
                </a:solidFill>
              </a:rPr>
              <a:t>[this is covered from your evaluation for each method and is included in the Tutor2u topic companion]</a:t>
            </a:r>
          </a:p>
          <a:p>
            <a:endParaRPr lang="en-GB" cap="none" dirty="0">
              <a:solidFill>
                <a:schemeClr val="accent6">
                  <a:lumMod val="75000"/>
                </a:schemeClr>
              </a:solidFill>
            </a:endParaRPr>
          </a:p>
          <a:p>
            <a:r>
              <a:rPr lang="en-GB" cap="none" dirty="0" smtClean="0">
                <a:solidFill>
                  <a:schemeClr val="accent6">
                    <a:lumMod val="75000"/>
                  </a:schemeClr>
                </a:solidFill>
              </a:rPr>
              <a:t>We are going to complete some exercises for the WHO and WHAT to get you to really think about the context of the question</a:t>
            </a:r>
            <a:endParaRPr lang="en-GB" cap="none" dirty="0">
              <a:solidFill>
                <a:schemeClr val="accent6">
                  <a:lumMod val="75000"/>
                </a:schemeClr>
              </a:solidFill>
            </a:endParaRPr>
          </a:p>
        </p:txBody>
      </p:sp>
    </p:spTree>
    <p:extLst>
      <p:ext uri="{BB962C8B-B14F-4D97-AF65-F5344CB8AC3E}">
        <p14:creationId xmlns:p14="http://schemas.microsoft.com/office/powerpoint/2010/main" val="3475915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WHAT, HOW</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Example</a:t>
            </a:r>
          </a:p>
          <a:p>
            <a:pPr marL="0" indent="0">
              <a:buNone/>
            </a:pPr>
            <a:endParaRPr lang="en-GB" dirty="0"/>
          </a:p>
          <a:p>
            <a:pPr marL="0" indent="0">
              <a:buNone/>
            </a:pPr>
            <a:r>
              <a:rPr lang="en-GB" b="1" dirty="0">
                <a:solidFill>
                  <a:schemeClr val="tx1">
                    <a:lumMod val="95000"/>
                    <a:lumOff val="5000"/>
                  </a:schemeClr>
                </a:solidFill>
                <a:latin typeface="Arial" panose="020B0604020202020204" pitchFamily="34" charset="0"/>
                <a:cs typeface="Arial" panose="020B0604020202020204" pitchFamily="34" charset="0"/>
              </a:rPr>
              <a:t>Applying material from item A and your knowledge of research methods, evaluate the strengths and limitations of using </a:t>
            </a:r>
            <a:r>
              <a:rPr lang="en-GB" b="1" dirty="0">
                <a:solidFill>
                  <a:srgbClr val="FFFF00"/>
                </a:solidFill>
                <a:latin typeface="Arial" panose="020B0604020202020204" pitchFamily="34" charset="0"/>
                <a:cs typeface="Arial" panose="020B0604020202020204" pitchFamily="34" charset="0"/>
              </a:rPr>
              <a:t>written questionnaires </a:t>
            </a:r>
            <a:r>
              <a:rPr lang="en-GB" b="1" dirty="0">
                <a:solidFill>
                  <a:schemeClr val="tx1">
                    <a:lumMod val="95000"/>
                    <a:lumOff val="5000"/>
                  </a:schemeClr>
                </a:solidFill>
                <a:latin typeface="Arial" panose="020B0604020202020204" pitchFamily="34" charset="0"/>
                <a:cs typeface="Arial" panose="020B0604020202020204" pitchFamily="34" charset="0"/>
              </a:rPr>
              <a:t>to investigate </a:t>
            </a:r>
            <a:r>
              <a:rPr lang="en-GB" b="1" dirty="0">
                <a:solidFill>
                  <a:srgbClr val="00B0F0"/>
                </a:solidFill>
                <a:latin typeface="Arial" panose="020B0604020202020204" pitchFamily="34" charset="0"/>
                <a:cs typeface="Arial" panose="020B0604020202020204" pitchFamily="34" charset="0"/>
              </a:rPr>
              <a:t>pupils’ </a:t>
            </a:r>
            <a:r>
              <a:rPr lang="en-GB" b="1" dirty="0">
                <a:solidFill>
                  <a:schemeClr val="tx1">
                    <a:lumMod val="95000"/>
                    <a:lumOff val="5000"/>
                  </a:schemeClr>
                </a:solidFill>
                <a:latin typeface="Arial" panose="020B0604020202020204" pitchFamily="34" charset="0"/>
                <a:cs typeface="Arial" panose="020B0604020202020204" pitchFamily="34" charset="0"/>
              </a:rPr>
              <a:t>levels of </a:t>
            </a:r>
            <a:r>
              <a:rPr lang="en-GB" b="1" dirty="0">
                <a:solidFill>
                  <a:srgbClr val="FF66FF"/>
                </a:solidFill>
                <a:latin typeface="Arial" panose="020B0604020202020204" pitchFamily="34" charset="0"/>
                <a:cs typeface="Arial" panose="020B0604020202020204" pitchFamily="34" charset="0"/>
              </a:rPr>
              <a:t>cultural capital </a:t>
            </a:r>
            <a:r>
              <a:rPr lang="en-GB" b="1" dirty="0">
                <a:solidFill>
                  <a:schemeClr val="tx1">
                    <a:lumMod val="95000"/>
                    <a:lumOff val="5000"/>
                  </a:schemeClr>
                </a:solidFill>
                <a:latin typeface="Arial" panose="020B0604020202020204" pitchFamily="34" charset="0"/>
                <a:cs typeface="Arial" panose="020B0604020202020204" pitchFamily="34" charset="0"/>
              </a:rPr>
              <a:t>(20 </a:t>
            </a:r>
            <a:r>
              <a:rPr lang="en-GB" b="1" dirty="0" smtClean="0">
                <a:solidFill>
                  <a:schemeClr val="tx1">
                    <a:lumMod val="95000"/>
                    <a:lumOff val="5000"/>
                  </a:schemeClr>
                </a:solidFill>
                <a:latin typeface="Arial" panose="020B0604020202020204" pitchFamily="34" charset="0"/>
                <a:cs typeface="Arial" panose="020B0604020202020204" pitchFamily="34" charset="0"/>
              </a:rPr>
              <a:t>marks</a:t>
            </a:r>
          </a:p>
          <a:p>
            <a:pPr marL="0" indent="0">
              <a:buNone/>
            </a:pPr>
            <a:endParaRPr lang="en-GB" b="1" dirty="0">
              <a:solidFill>
                <a:schemeClr val="tx1">
                  <a:lumMod val="95000"/>
                  <a:lumOff val="5000"/>
                </a:schemeClr>
              </a:solidFill>
              <a:latin typeface="Arial" panose="020B0604020202020204" pitchFamily="34" charset="0"/>
              <a:cs typeface="Arial" panose="020B0604020202020204" pitchFamily="34" charset="0"/>
            </a:endParaRPr>
          </a:p>
          <a:p>
            <a:r>
              <a:rPr lang="en-GB" dirty="0" smtClean="0">
                <a:solidFill>
                  <a:srgbClr val="00B0F0"/>
                </a:solidFill>
              </a:rPr>
              <a:t>WHO/WHERE: Pupils BUT – some of this may be found out by asking parents, so a stronger answer would consider asking parents too</a:t>
            </a:r>
            <a:endParaRPr lang="en-GB" dirty="0">
              <a:solidFill>
                <a:srgbClr val="00B0F0"/>
              </a:solidFill>
            </a:endParaRPr>
          </a:p>
          <a:p>
            <a:r>
              <a:rPr lang="en-GB" dirty="0" smtClean="0">
                <a:solidFill>
                  <a:srgbClr val="FF66FF"/>
                </a:solidFill>
              </a:rPr>
              <a:t>WHAT: cultural capital</a:t>
            </a:r>
            <a:endParaRPr lang="en-GB" dirty="0">
              <a:solidFill>
                <a:srgbClr val="FF66FF"/>
              </a:solidFill>
            </a:endParaRPr>
          </a:p>
          <a:p>
            <a:r>
              <a:rPr lang="en-GB" dirty="0" smtClean="0">
                <a:solidFill>
                  <a:srgbClr val="FFFF00"/>
                </a:solidFill>
              </a:rPr>
              <a:t>HOW: written questionnaires (which could be a mix of quantitative and qualitative)</a:t>
            </a:r>
            <a:endParaRPr lang="en-GB" dirty="0">
              <a:solidFill>
                <a:srgbClr val="FFFF00"/>
              </a:solidFill>
            </a:endParaRPr>
          </a:p>
          <a:p>
            <a:pPr marL="0" indent="0">
              <a:buNone/>
            </a:pPr>
            <a:endParaRPr lang="en-GB" dirty="0">
              <a:solidFill>
                <a:srgbClr val="FF66FF"/>
              </a:solidFill>
            </a:endParaRPr>
          </a:p>
        </p:txBody>
      </p:sp>
    </p:spTree>
    <p:extLst>
      <p:ext uri="{BB962C8B-B14F-4D97-AF65-F5344CB8AC3E}">
        <p14:creationId xmlns:p14="http://schemas.microsoft.com/office/powerpoint/2010/main" val="132859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a:t>
            </a:r>
            <a:endParaRPr lang="en-GB" dirty="0"/>
          </a:p>
        </p:txBody>
      </p:sp>
      <p:sp>
        <p:nvSpPr>
          <p:cNvPr id="3" name="Content Placeholder 2"/>
          <p:cNvSpPr>
            <a:spLocks noGrp="1"/>
          </p:cNvSpPr>
          <p:nvPr>
            <p:ph sz="quarter" idx="13"/>
          </p:nvPr>
        </p:nvSpPr>
        <p:spPr/>
        <p:txBody>
          <a:bodyPr/>
          <a:lstStyle/>
          <a:p>
            <a:pPr marL="0" indent="0">
              <a:buNone/>
            </a:pPr>
            <a:r>
              <a:rPr lang="en-GB" dirty="0" smtClean="0"/>
              <a:t>Tutor2u videos covering these areas (MAKE NOTES ON EACH ONE):</a:t>
            </a:r>
          </a:p>
          <a:p>
            <a:r>
              <a:rPr lang="en-GB" u="sng" dirty="0">
                <a:hlinkClick r:id="rId2"/>
              </a:rPr>
              <a:t>Methods in Context: Researching In-School Factors</a:t>
            </a:r>
            <a:endParaRPr lang="en-GB" dirty="0"/>
          </a:p>
          <a:p>
            <a:r>
              <a:rPr lang="en-GB" u="sng" dirty="0">
                <a:hlinkClick r:id="rId3"/>
              </a:rPr>
              <a:t>Methods in Context: Researching Pupils</a:t>
            </a:r>
            <a:endParaRPr lang="en-GB" dirty="0"/>
          </a:p>
          <a:p>
            <a:r>
              <a:rPr lang="en-GB" u="sng" dirty="0">
                <a:hlinkClick r:id="rId4"/>
              </a:rPr>
              <a:t>Methods in Context: Researching Teachers</a:t>
            </a:r>
            <a:endParaRPr lang="en-GB" dirty="0"/>
          </a:p>
          <a:p>
            <a:r>
              <a:rPr lang="en-GB" u="sng" dirty="0">
                <a:hlinkClick r:id="rId5"/>
              </a:rPr>
              <a:t>Methods in Context: Researching Parents</a:t>
            </a:r>
            <a:endParaRPr lang="en-GB" dirty="0"/>
          </a:p>
          <a:p>
            <a:r>
              <a:rPr lang="en-GB" u="sng" dirty="0">
                <a:hlinkClick r:id="rId6"/>
              </a:rPr>
              <a:t>Methods in Context: Researching Home Factors</a:t>
            </a:r>
            <a:endParaRPr lang="en-GB" dirty="0"/>
          </a:p>
          <a:p>
            <a:pPr marL="0" indent="0">
              <a:buNone/>
            </a:pPr>
            <a:endParaRPr lang="en-GB" dirty="0"/>
          </a:p>
        </p:txBody>
      </p:sp>
    </p:spTree>
    <p:extLst>
      <p:ext uri="{BB962C8B-B14F-4D97-AF65-F5344CB8AC3E}">
        <p14:creationId xmlns:p14="http://schemas.microsoft.com/office/powerpoint/2010/main" val="169236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E989-EC86-462F-8D93-288A5D4A1FE1}"/>
              </a:ext>
            </a:extLst>
          </p:cNvPr>
          <p:cNvSpPr>
            <a:spLocks noGrp="1"/>
          </p:cNvSpPr>
          <p:nvPr>
            <p:ph type="title"/>
          </p:nvPr>
        </p:nvSpPr>
        <p:spPr>
          <a:xfrm>
            <a:off x="768099" y="136664"/>
            <a:ext cx="11119899" cy="408354"/>
          </a:xfrm>
        </p:spPr>
        <p:txBody>
          <a:bodyPr>
            <a:normAutofit fontScale="90000"/>
          </a:bodyPr>
          <a:lstStyle/>
          <a:p>
            <a:r>
              <a:rPr lang="en-US" dirty="0" smtClean="0"/>
              <a:t>CERTAIN ISSUES WITH THE WHO/WHERE</a:t>
            </a:r>
            <a:endParaRPr lang="en-US" dirty="0"/>
          </a:p>
        </p:txBody>
      </p:sp>
      <p:graphicFrame>
        <p:nvGraphicFramePr>
          <p:cNvPr id="4" name="Table 4">
            <a:extLst>
              <a:ext uri="{FF2B5EF4-FFF2-40B4-BE49-F238E27FC236}">
                <a16:creationId xmlns:a16="http://schemas.microsoft.com/office/drawing/2014/main" id="{FA620F1F-2D6C-457C-B38D-01CE3083D34C}"/>
              </a:ext>
            </a:extLst>
          </p:cNvPr>
          <p:cNvGraphicFramePr>
            <a:graphicFrameLocks noGrp="1"/>
          </p:cNvGraphicFramePr>
          <p:nvPr>
            <p:ph sz="quarter" idx="13"/>
            <p:extLst>
              <p:ext uri="{D42A27DB-BD31-4B8C-83A1-F6EECF244321}">
                <p14:modId xmlns:p14="http://schemas.microsoft.com/office/powerpoint/2010/main" val="3060545379"/>
              </p:ext>
            </p:extLst>
          </p:nvPr>
        </p:nvGraphicFramePr>
        <p:xfrm>
          <a:off x="235323" y="604733"/>
          <a:ext cx="11652675" cy="6163263"/>
        </p:xfrm>
        <a:graphic>
          <a:graphicData uri="http://schemas.openxmlformats.org/drawingml/2006/table">
            <a:tbl>
              <a:tblPr firstRow="1" bandRow="1">
                <a:tableStyleId>{5C22544A-7EE6-4342-B048-85BDC9FD1C3A}</a:tableStyleId>
              </a:tblPr>
              <a:tblGrid>
                <a:gridCol w="2407516">
                  <a:extLst>
                    <a:ext uri="{9D8B030D-6E8A-4147-A177-3AD203B41FA5}">
                      <a16:colId xmlns:a16="http://schemas.microsoft.com/office/drawing/2014/main" val="319436647"/>
                    </a:ext>
                  </a:extLst>
                </a:gridCol>
                <a:gridCol w="9245159">
                  <a:extLst>
                    <a:ext uri="{9D8B030D-6E8A-4147-A177-3AD203B41FA5}">
                      <a16:colId xmlns:a16="http://schemas.microsoft.com/office/drawing/2014/main" val="2877369872"/>
                    </a:ext>
                  </a:extLst>
                </a:gridCol>
              </a:tblGrid>
              <a:tr h="967587">
                <a:tc>
                  <a:txBody>
                    <a:bodyPr/>
                    <a:lstStyle/>
                    <a:p>
                      <a:r>
                        <a:rPr lang="en-GB" dirty="0"/>
                        <a:t>Access/ gatekeepers </a:t>
                      </a:r>
                    </a:p>
                  </a:txBody>
                  <a:tcPr/>
                </a:tc>
                <a:tc>
                  <a:txBody>
                    <a:bodyPr/>
                    <a:lstStyle/>
                    <a:p>
                      <a:r>
                        <a:rPr lang="en-GB" dirty="0"/>
                        <a:t>Gaining access to schools is difficult, teachers are busy and school leaders don't want students learning environment interrupted- do school leaders want their schools under scrutiny?  </a:t>
                      </a:r>
                    </a:p>
                  </a:txBody>
                  <a:tcPr/>
                </a:tc>
                <a:extLst>
                  <a:ext uri="{0D108BD9-81ED-4DB2-BD59-A6C34878D82A}">
                    <a16:rowId xmlns:a16="http://schemas.microsoft.com/office/drawing/2014/main" val="4257600544"/>
                  </a:ext>
                </a:extLst>
              </a:tr>
              <a:tr h="668281">
                <a:tc>
                  <a:txBody>
                    <a:bodyPr/>
                    <a:lstStyle/>
                    <a:p>
                      <a:r>
                        <a:rPr lang="en-GB" sz="1600" dirty="0"/>
                        <a:t>Vulnerability </a:t>
                      </a:r>
                    </a:p>
                  </a:txBody>
                  <a:tcPr/>
                </a:tc>
                <a:tc>
                  <a:txBody>
                    <a:bodyPr/>
                    <a:lstStyle/>
                    <a:p>
                      <a:r>
                        <a:rPr lang="en-GB" sz="1600" dirty="0"/>
                        <a:t>Young people are a vulnerable group- students with learning difficulties/ difficult home environments or very young children are the most vulnerable  - there are ethical concerns researching these groups </a:t>
                      </a:r>
                    </a:p>
                  </a:txBody>
                  <a:tcPr/>
                </a:tc>
                <a:extLst>
                  <a:ext uri="{0D108BD9-81ED-4DB2-BD59-A6C34878D82A}">
                    <a16:rowId xmlns:a16="http://schemas.microsoft.com/office/drawing/2014/main" val="2438219348"/>
                  </a:ext>
                </a:extLst>
              </a:tr>
              <a:tr h="869795">
                <a:tc>
                  <a:txBody>
                    <a:bodyPr/>
                    <a:lstStyle/>
                    <a:p>
                      <a:r>
                        <a:rPr lang="en-GB" sz="1600" dirty="0"/>
                        <a:t>Language capabilities </a:t>
                      </a:r>
                    </a:p>
                  </a:txBody>
                  <a:tcPr/>
                </a:tc>
                <a:tc>
                  <a:txBody>
                    <a:bodyPr/>
                    <a:lstStyle/>
                    <a:p>
                      <a:r>
                        <a:rPr lang="en-GB" sz="1600" dirty="0"/>
                        <a:t>Very young children or students with EAL may not understand researchers questions- a questionnaire is not appropriate for students with a limited ability to read/ write – potential issues of the restricted/ elaborated language codes for working class students </a:t>
                      </a:r>
                    </a:p>
                  </a:txBody>
                  <a:tcPr/>
                </a:tc>
                <a:extLst>
                  <a:ext uri="{0D108BD9-81ED-4DB2-BD59-A6C34878D82A}">
                    <a16:rowId xmlns:a16="http://schemas.microsoft.com/office/drawing/2014/main" val="2757187874"/>
                  </a:ext>
                </a:extLst>
              </a:tr>
              <a:tr h="671070">
                <a:tc>
                  <a:txBody>
                    <a:bodyPr/>
                    <a:lstStyle/>
                    <a:p>
                      <a:r>
                        <a:rPr lang="en-GB" sz="1600" dirty="0"/>
                        <a:t>Recording data </a:t>
                      </a:r>
                    </a:p>
                  </a:txBody>
                  <a:tcPr/>
                </a:tc>
                <a:tc>
                  <a:txBody>
                    <a:bodyPr/>
                    <a:lstStyle/>
                    <a:p>
                      <a:r>
                        <a:rPr lang="en-GB" sz="1600" dirty="0"/>
                        <a:t>Gaining and recording data from students is difficult when doing covert research – access to data is problematic as so much is classified </a:t>
                      </a:r>
                    </a:p>
                  </a:txBody>
                  <a:tcPr/>
                </a:tc>
                <a:extLst>
                  <a:ext uri="{0D108BD9-81ED-4DB2-BD59-A6C34878D82A}">
                    <a16:rowId xmlns:a16="http://schemas.microsoft.com/office/drawing/2014/main" val="1112308907"/>
                  </a:ext>
                </a:extLst>
              </a:tr>
              <a:tr h="676555">
                <a:tc>
                  <a:txBody>
                    <a:bodyPr/>
                    <a:lstStyle/>
                    <a:p>
                      <a:r>
                        <a:rPr lang="en-GB" sz="1600" dirty="0"/>
                        <a:t>Memory status</a:t>
                      </a:r>
                    </a:p>
                  </a:txBody>
                  <a:tcPr/>
                </a:tc>
                <a:tc>
                  <a:txBody>
                    <a:bodyPr/>
                    <a:lstStyle/>
                    <a:p>
                      <a:r>
                        <a:rPr lang="en-GB" sz="1600" dirty="0"/>
                        <a:t>Asking students/ parents or teachers to recall information from the past could cause issues of validity if remembered inaccurately </a:t>
                      </a:r>
                    </a:p>
                  </a:txBody>
                  <a:tcPr/>
                </a:tc>
                <a:extLst>
                  <a:ext uri="{0D108BD9-81ED-4DB2-BD59-A6C34878D82A}">
                    <a16:rowId xmlns:a16="http://schemas.microsoft.com/office/drawing/2014/main" val="2696364793"/>
                  </a:ext>
                </a:extLst>
              </a:tr>
              <a:tr h="591049">
                <a:tc>
                  <a:txBody>
                    <a:bodyPr/>
                    <a:lstStyle/>
                    <a:p>
                      <a:r>
                        <a:rPr lang="en-GB" sz="1600" dirty="0"/>
                        <a:t>Group pressure</a:t>
                      </a:r>
                    </a:p>
                  </a:txBody>
                  <a:tcPr/>
                </a:tc>
                <a:tc>
                  <a:txBody>
                    <a:bodyPr/>
                    <a:lstStyle/>
                    <a:p>
                      <a:r>
                        <a:rPr lang="en-GB" sz="1600" dirty="0"/>
                        <a:t>Group interviews or focus groups maybe effected by dominant group members- observations may have reduced validity if students " play up" due to having a researcher present. </a:t>
                      </a:r>
                    </a:p>
                  </a:txBody>
                  <a:tcPr/>
                </a:tc>
                <a:extLst>
                  <a:ext uri="{0D108BD9-81ED-4DB2-BD59-A6C34878D82A}">
                    <a16:rowId xmlns:a16="http://schemas.microsoft.com/office/drawing/2014/main" val="3970520444"/>
                  </a:ext>
                </a:extLst>
              </a:tr>
              <a:tr h="449732">
                <a:tc>
                  <a:txBody>
                    <a:bodyPr/>
                    <a:lstStyle/>
                    <a:p>
                      <a:r>
                        <a:rPr lang="en-GB" sz="1600" dirty="0"/>
                        <a:t>Authority </a:t>
                      </a:r>
                    </a:p>
                  </a:txBody>
                  <a:tcPr/>
                </a:tc>
                <a:tc>
                  <a:txBody>
                    <a:bodyPr/>
                    <a:lstStyle/>
                    <a:p>
                      <a:r>
                        <a:rPr lang="en-GB" sz="1600" dirty="0"/>
                        <a:t>Adult researcher maybe intimating for some students, especially in a 1:1 situation like an interview </a:t>
                      </a:r>
                    </a:p>
                  </a:txBody>
                  <a:tcPr/>
                </a:tc>
                <a:extLst>
                  <a:ext uri="{0D108BD9-81ED-4DB2-BD59-A6C34878D82A}">
                    <a16:rowId xmlns:a16="http://schemas.microsoft.com/office/drawing/2014/main" val="489847062"/>
                  </a:ext>
                </a:extLst>
              </a:tr>
              <a:tr h="676555">
                <a:tc>
                  <a:txBody>
                    <a:bodyPr/>
                    <a:lstStyle/>
                    <a:p>
                      <a:pPr lvl="0">
                        <a:buNone/>
                      </a:pPr>
                      <a:r>
                        <a:rPr lang="en-GB" sz="1600" dirty="0"/>
                        <a:t>Getting " backstage" </a:t>
                      </a:r>
                    </a:p>
                  </a:txBody>
                  <a:tcPr/>
                </a:tc>
                <a:tc>
                  <a:txBody>
                    <a:bodyPr/>
                    <a:lstStyle/>
                    <a:p>
                      <a:pPr lvl="0">
                        <a:buNone/>
                      </a:pPr>
                      <a:r>
                        <a:rPr lang="en-GB" sz="1600" dirty="0"/>
                        <a:t> can a researcher gain access to areas like a staff room to get more understanding? What about a students common room? </a:t>
                      </a:r>
                    </a:p>
                  </a:txBody>
                  <a:tcPr/>
                </a:tc>
                <a:extLst>
                  <a:ext uri="{0D108BD9-81ED-4DB2-BD59-A6C34878D82A}">
                    <a16:rowId xmlns:a16="http://schemas.microsoft.com/office/drawing/2014/main" val="1925332293"/>
                  </a:ext>
                </a:extLst>
              </a:tr>
              <a:tr h="592639">
                <a:tc>
                  <a:txBody>
                    <a:bodyPr/>
                    <a:lstStyle/>
                    <a:p>
                      <a:pPr lvl="0">
                        <a:buNone/>
                      </a:pPr>
                      <a:r>
                        <a:rPr lang="en-GB" sz="1600" dirty="0"/>
                        <a:t>Impression management </a:t>
                      </a:r>
                      <a:endParaRPr lang="en-US" sz="1600"/>
                    </a:p>
                  </a:txBody>
                  <a:tcPr/>
                </a:tc>
                <a:tc>
                  <a:txBody>
                    <a:bodyPr/>
                    <a:lstStyle/>
                    <a:p>
                      <a:pPr lvl="0">
                        <a:buNone/>
                      </a:pPr>
                      <a:r>
                        <a:rPr lang="en-GB" sz="1600" b="0" i="0" u="none" strike="noStrike" noProof="0" dirty="0">
                          <a:latin typeface="Tw Cen MT"/>
                        </a:rPr>
                        <a:t>The Hawthorne effect may impact the validity of the research if the students/ teachers or parents change their behaviour or answers – is the researcher getting a true reflection? </a:t>
                      </a:r>
                      <a:endParaRPr lang="en-US" sz="1600" dirty="0"/>
                    </a:p>
                  </a:txBody>
                  <a:tcPr/>
                </a:tc>
                <a:extLst>
                  <a:ext uri="{0D108BD9-81ED-4DB2-BD59-A6C34878D82A}">
                    <a16:rowId xmlns:a16="http://schemas.microsoft.com/office/drawing/2014/main" val="2859017436"/>
                  </a:ext>
                </a:extLst>
              </a:tr>
            </a:tbl>
          </a:graphicData>
        </a:graphic>
      </p:graphicFrame>
    </p:spTree>
    <p:extLst>
      <p:ext uri="{BB962C8B-B14F-4D97-AF65-F5344CB8AC3E}">
        <p14:creationId xmlns:p14="http://schemas.microsoft.com/office/powerpoint/2010/main" val="155561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1C2CD8F238340A4F389D67ABA0660" ma:contentTypeVersion="5" ma:contentTypeDescription="Create a new document." ma:contentTypeScope="" ma:versionID="c578eceac78cf150881ef302b977eb45">
  <xsd:schema xmlns:xsd="http://www.w3.org/2001/XMLSchema" xmlns:xs="http://www.w3.org/2001/XMLSchema" xmlns:p="http://schemas.microsoft.com/office/2006/metadata/properties" xmlns:ns2="20e77c0a-c824-43d4-bf32-fa67eae9c1fe" targetNamespace="http://schemas.microsoft.com/office/2006/metadata/properties" ma:root="true" ma:fieldsID="2fe442d3df69a03c2a90d9a669f37e60" ns2:_="">
    <xsd:import namespace="20e77c0a-c824-43d4-bf32-fa67eae9c1f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77c0a-c824-43d4-bf32-fa67eae9c1fe"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20e77c0a-c824-43d4-bf32-fa67eae9c1fe" xsi:nil="true"/>
  </documentManagement>
</p:properties>
</file>

<file path=customXml/itemProps1.xml><?xml version="1.0" encoding="utf-8"?>
<ds:datastoreItem xmlns:ds="http://schemas.openxmlformats.org/officeDocument/2006/customXml" ds:itemID="{F47BE43E-044F-4ABB-A908-C2EDF378D918}">
  <ds:schemaRefs>
    <ds:schemaRef ds:uri="http://schemas.microsoft.com/sharepoint/v3/contenttype/forms"/>
  </ds:schemaRefs>
</ds:datastoreItem>
</file>

<file path=customXml/itemProps2.xml><?xml version="1.0" encoding="utf-8"?>
<ds:datastoreItem xmlns:ds="http://schemas.openxmlformats.org/officeDocument/2006/customXml" ds:itemID="{11EBD4B1-775F-4AE9-87B2-962C8DCBB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77c0a-c824-43d4-bf32-fa67eae9c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5E9899-F8E3-4105-88E1-E1D57C827AE5}">
  <ds:schemaRef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20e77c0a-c824-43d4-bf32-fa67eae9c1f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Recap 20 mark methods in context</Template>
  <TotalTime>0</TotalTime>
  <Words>1755</Words>
  <Application>Microsoft Office PowerPoint</Application>
  <PresentationFormat>Widescreen</PresentationFormat>
  <Paragraphs>118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Tw Cen MT</vt:lpstr>
      <vt:lpstr>Depth</vt:lpstr>
      <vt:lpstr>20 mark methods in context</vt:lpstr>
      <vt:lpstr>Aims</vt:lpstr>
      <vt:lpstr>Resources to go with this powerpoint</vt:lpstr>
      <vt:lpstr>How the 20 mark question works:</vt:lpstr>
      <vt:lpstr>Answering the question</vt:lpstr>
      <vt:lpstr>WHO, WHAT, HOW</vt:lpstr>
      <vt:lpstr>WHO, WHAT, HOW</vt:lpstr>
      <vt:lpstr>WHO</vt:lpstr>
      <vt:lpstr>CERTAIN ISSUES WITH THE WHO/WHERE</vt:lpstr>
      <vt:lpstr>Using the item: hooks</vt:lpstr>
      <vt:lpstr>Using the item: hooks</vt:lpstr>
      <vt:lpstr>structure</vt:lpstr>
      <vt:lpstr>Structured- continued (main body)</vt:lpstr>
      <vt:lpstr>How the essay is marked</vt:lpstr>
      <vt:lpstr>Look at a range of examples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mark methods in context</dc:title>
  <dc:creator>Hannah Roberts</dc:creator>
  <cp:lastModifiedBy>Hannah Roberts</cp:lastModifiedBy>
  <cp:revision>1</cp:revision>
  <cp:lastPrinted>2021-05-19T09:07:07Z</cp:lastPrinted>
  <dcterms:created xsi:type="dcterms:W3CDTF">2022-02-03T11:59:55Z</dcterms:created>
  <dcterms:modified xsi:type="dcterms:W3CDTF">2022-02-03T12:00:31Z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0x01010082D1C2CD8F238340A4F389D67ABA0660</vt:lpwstr>
  </property>
  <property fmtid="{D5CDD505-2E9C-101B-9397-08002B2CF9AE}" pid="3" name="Order">
    <vt:r8>69300</vt:r8>
  </property>
  <property fmtid="{D5CDD505-2E9C-101B-9397-08002B2CF9AE}" pid="4" name="SharedWithUsers">
    <vt:lpwstr>194;#Ellen M Ransom (204194)</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