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2.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2.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Lst>
  <p:sldSz cy="6858000" cx="12192000"/>
  <p:notesSz cx="6858000" cy="9144000"/>
  <p:embeddedFontLst>
    <p:embeddedFont>
      <p:font typeface="Century Gothic"/>
      <p:regular r:id="rId17"/>
      <p:bold r:id="rId18"/>
      <p:italic r:id="rId19"/>
      <p:boldItalic r:id="rId2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21" roundtripDataSignature="AMtx7mjwy3U/7418ESkjRi96nwLgoJ5LF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font" Target="fonts/CenturyGothic-boldItalic.fntdata"/><Relationship Id="rId11" Type="http://schemas.openxmlformats.org/officeDocument/2006/relationships/slide" Target="slides/slide7.xml"/><Relationship Id="rId10" Type="http://schemas.openxmlformats.org/officeDocument/2006/relationships/slide" Target="slides/slide6.xml"/><Relationship Id="rId21" Type="http://customschemas.google.com/relationships/presentationmetadata" Target="metadata"/><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font" Target="fonts/CenturyGothic-regular.fntdata"/><Relationship Id="rId16" Type="http://schemas.openxmlformats.org/officeDocument/2006/relationships/slide" Target="slides/slide12.xml"/><Relationship Id="rId5" Type="http://schemas.openxmlformats.org/officeDocument/2006/relationships/slide" Target="slides/slide1.xml"/><Relationship Id="rId19" Type="http://schemas.openxmlformats.org/officeDocument/2006/relationships/font" Target="fonts/CenturyGothic-italic.fntdata"/><Relationship Id="rId6" Type="http://schemas.openxmlformats.org/officeDocument/2006/relationships/slide" Target="slides/slide2.xml"/><Relationship Id="rId18" Type="http://schemas.openxmlformats.org/officeDocument/2006/relationships/font" Target="fonts/CenturyGothic-bold.fntdata"/><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GB"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6" name="Google Shape;86;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p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1" name="Google Shape;161;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p1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8" name="Google Shape;168;p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p1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8" name="Google Shape;178;p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p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2" name="Google Shape;92;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p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9" name="Google Shape;99;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p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1" name="Google Shape;121;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p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7" name="Google Shape;127;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3" name="Shape 133"/>
        <p:cNvGrpSpPr/>
        <p:nvPr/>
      </p:nvGrpSpPr>
      <p:grpSpPr>
        <a:xfrm>
          <a:off x="0" y="0"/>
          <a:ext cx="0" cy="0"/>
          <a:chOff x="0" y="0"/>
          <a:chExt cx="0" cy="0"/>
        </a:xfrm>
      </p:grpSpPr>
      <p:sp>
        <p:nvSpPr>
          <p:cNvPr id="134" name="Google Shape;134;p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5" name="Google Shape;135;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p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1" name="Google Shape;141;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p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7" name="Google Shape;147;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p1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4" name="Google Shape;154;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14"/>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entury Gothic"/>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14"/>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8" name="Google Shape;18;p1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1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1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2" name="Shape 72"/>
        <p:cNvGrpSpPr/>
        <p:nvPr/>
      </p:nvGrpSpPr>
      <p:grpSpPr>
        <a:xfrm>
          <a:off x="0" y="0"/>
          <a:ext cx="0" cy="0"/>
          <a:chOff x="0" y="0"/>
          <a:chExt cx="0" cy="0"/>
        </a:xfrm>
      </p:grpSpPr>
      <p:sp>
        <p:nvSpPr>
          <p:cNvPr id="73" name="Google Shape;73;p2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23"/>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5" name="Google Shape;75;p2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2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2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24"/>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24"/>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1" name="Google Shape;81;p2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2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2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1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15"/>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4" name="Google Shape;24;p1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1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1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27" name="Shape 27"/>
        <p:cNvGrpSpPr/>
        <p:nvPr/>
      </p:nvGrpSpPr>
      <p:grpSpPr>
        <a:xfrm>
          <a:off x="0" y="0"/>
          <a:ext cx="0" cy="0"/>
          <a:chOff x="0" y="0"/>
          <a:chExt cx="0" cy="0"/>
        </a:xfrm>
      </p:grpSpPr>
      <p:sp>
        <p:nvSpPr>
          <p:cNvPr id="28" name="Google Shape;28;p1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 name="Google Shape;29;p1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 name="Google Shape;30;p1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1" name="Shape 31"/>
        <p:cNvGrpSpPr/>
        <p:nvPr/>
      </p:nvGrpSpPr>
      <p:grpSpPr>
        <a:xfrm>
          <a:off x="0" y="0"/>
          <a:ext cx="0" cy="0"/>
          <a:chOff x="0" y="0"/>
          <a:chExt cx="0" cy="0"/>
        </a:xfrm>
      </p:grpSpPr>
      <p:sp>
        <p:nvSpPr>
          <p:cNvPr id="32" name="Google Shape;32;p1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3" name="Google Shape;33;p17"/>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4" name="Google Shape;34;p17"/>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5" name="Google Shape;35;p1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6" name="Google Shape;36;p1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7" name="Google Shape;37;p1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8" name="Shape 38"/>
        <p:cNvGrpSpPr/>
        <p:nvPr/>
      </p:nvGrpSpPr>
      <p:grpSpPr>
        <a:xfrm>
          <a:off x="0" y="0"/>
          <a:ext cx="0" cy="0"/>
          <a:chOff x="0" y="0"/>
          <a:chExt cx="0" cy="0"/>
        </a:xfrm>
      </p:grpSpPr>
      <p:sp>
        <p:nvSpPr>
          <p:cNvPr id="39" name="Google Shape;39;p18"/>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entury Gothic"/>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0" name="Google Shape;40;p18"/>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41" name="Google Shape;41;p1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2" name="Google Shape;42;p1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1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4" name="Shape 44"/>
        <p:cNvGrpSpPr/>
        <p:nvPr/>
      </p:nvGrpSpPr>
      <p:grpSpPr>
        <a:xfrm>
          <a:off x="0" y="0"/>
          <a:ext cx="0" cy="0"/>
          <a:chOff x="0" y="0"/>
          <a:chExt cx="0" cy="0"/>
        </a:xfrm>
      </p:grpSpPr>
      <p:sp>
        <p:nvSpPr>
          <p:cNvPr id="45" name="Google Shape;45;p19"/>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6" name="Google Shape;46;p19"/>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7" name="Google Shape;47;p19"/>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8" name="Google Shape;48;p19"/>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9" name="Google Shape;49;p19"/>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0" name="Google Shape;50;p1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1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1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3" name="Shape 53"/>
        <p:cNvGrpSpPr/>
        <p:nvPr/>
      </p:nvGrpSpPr>
      <p:grpSpPr>
        <a:xfrm>
          <a:off x="0" y="0"/>
          <a:ext cx="0" cy="0"/>
          <a:chOff x="0" y="0"/>
          <a:chExt cx="0" cy="0"/>
        </a:xfrm>
      </p:grpSpPr>
      <p:sp>
        <p:nvSpPr>
          <p:cNvPr id="54" name="Google Shape;54;p2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5" name="Google Shape;55;p2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2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2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8" name="Shape 58"/>
        <p:cNvGrpSpPr/>
        <p:nvPr/>
      </p:nvGrpSpPr>
      <p:grpSpPr>
        <a:xfrm>
          <a:off x="0" y="0"/>
          <a:ext cx="0" cy="0"/>
          <a:chOff x="0" y="0"/>
          <a:chExt cx="0" cy="0"/>
        </a:xfrm>
      </p:grpSpPr>
      <p:sp>
        <p:nvSpPr>
          <p:cNvPr id="59" name="Google Shape;59;p21"/>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entury Gothic"/>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21"/>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61" name="Google Shape;61;p21"/>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2" name="Google Shape;62;p2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2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2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5" name="Shape 65"/>
        <p:cNvGrpSpPr/>
        <p:nvPr/>
      </p:nvGrpSpPr>
      <p:grpSpPr>
        <a:xfrm>
          <a:off x="0" y="0"/>
          <a:ext cx="0" cy="0"/>
          <a:chOff x="0" y="0"/>
          <a:chExt cx="0" cy="0"/>
        </a:xfrm>
      </p:grpSpPr>
      <p:sp>
        <p:nvSpPr>
          <p:cNvPr id="66" name="Google Shape;66;p22"/>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entury Gothic"/>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22"/>
          <p:cNvSpPr/>
          <p:nvPr>
            <p:ph idx="2" type="pic"/>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lvl="0" marR="0" rtl="0" algn="l">
              <a:lnSpc>
                <a:spcPct val="90000"/>
              </a:lnSpc>
              <a:spcBef>
                <a:spcPts val="1000"/>
              </a:spcBef>
              <a:spcAft>
                <a:spcPts val="0"/>
              </a:spcAft>
              <a:buClr>
                <a:schemeClr val="dk1"/>
              </a:buClr>
              <a:buSzPts val="3200"/>
              <a:buFont typeface="Arial"/>
              <a:buNone/>
              <a:defRPr b="0" i="0" sz="3200" u="none" cap="none" strike="noStrike">
                <a:solidFill>
                  <a:schemeClr val="dk1"/>
                </a:solidFill>
                <a:latin typeface="Century Gothic"/>
                <a:ea typeface="Century Gothic"/>
                <a:cs typeface="Century Gothic"/>
                <a:sym typeface="Century Gothic"/>
              </a:defRPr>
            </a:lvl1pPr>
            <a:lvl2pPr lvl="1" marR="0" rtl="0" algn="l">
              <a:lnSpc>
                <a:spcPct val="90000"/>
              </a:lnSpc>
              <a:spcBef>
                <a:spcPts val="500"/>
              </a:spcBef>
              <a:spcAft>
                <a:spcPts val="0"/>
              </a:spcAft>
              <a:buClr>
                <a:schemeClr val="dk1"/>
              </a:buClr>
              <a:buSzPts val="2800"/>
              <a:buFont typeface="Arial"/>
              <a:buNone/>
              <a:defRPr b="0" i="0" sz="2800" u="none" cap="none" strike="noStrike">
                <a:solidFill>
                  <a:schemeClr val="dk1"/>
                </a:solidFill>
                <a:latin typeface="Century Gothic"/>
                <a:ea typeface="Century Gothic"/>
                <a:cs typeface="Century Gothic"/>
                <a:sym typeface="Century Gothic"/>
              </a:defRPr>
            </a:lvl2pPr>
            <a:lvl3pPr lvl="2" marR="0" rtl="0" algn="l">
              <a:lnSpc>
                <a:spcPct val="90000"/>
              </a:lnSpc>
              <a:spcBef>
                <a:spcPts val="500"/>
              </a:spcBef>
              <a:spcAft>
                <a:spcPts val="0"/>
              </a:spcAft>
              <a:buClr>
                <a:schemeClr val="dk1"/>
              </a:buClr>
              <a:buSzPts val="2400"/>
              <a:buFont typeface="Arial"/>
              <a:buNone/>
              <a:defRPr b="0" i="0" sz="2400" u="none" cap="none" strike="noStrike">
                <a:solidFill>
                  <a:schemeClr val="dk1"/>
                </a:solidFill>
                <a:latin typeface="Century Gothic"/>
                <a:ea typeface="Century Gothic"/>
                <a:cs typeface="Century Gothic"/>
                <a:sym typeface="Century Gothic"/>
              </a:defRPr>
            </a:lvl3pPr>
            <a:lvl4pPr lvl="3"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entury Gothic"/>
                <a:ea typeface="Century Gothic"/>
                <a:cs typeface="Century Gothic"/>
                <a:sym typeface="Century Gothic"/>
              </a:defRPr>
            </a:lvl4pPr>
            <a:lvl5pPr lvl="4"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entury Gothic"/>
                <a:ea typeface="Century Gothic"/>
                <a:cs typeface="Century Gothic"/>
                <a:sym typeface="Century Gothic"/>
              </a:defRPr>
            </a:lvl5pPr>
            <a:lvl6pPr lvl="5"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entury Gothic"/>
                <a:ea typeface="Century Gothic"/>
                <a:cs typeface="Century Gothic"/>
                <a:sym typeface="Century Gothic"/>
              </a:defRPr>
            </a:lvl6pPr>
            <a:lvl7pPr lvl="6"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entury Gothic"/>
                <a:ea typeface="Century Gothic"/>
                <a:cs typeface="Century Gothic"/>
                <a:sym typeface="Century Gothic"/>
              </a:defRPr>
            </a:lvl7pPr>
            <a:lvl8pPr lvl="7"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entury Gothic"/>
                <a:ea typeface="Century Gothic"/>
                <a:cs typeface="Century Gothic"/>
                <a:sym typeface="Century Gothic"/>
              </a:defRPr>
            </a:lvl8pPr>
            <a:lvl9pPr lvl="8"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entury Gothic"/>
                <a:ea typeface="Century Gothic"/>
                <a:cs typeface="Century Gothic"/>
                <a:sym typeface="Century Gothic"/>
              </a:defRPr>
            </a:lvl9pPr>
          </a:lstStyle>
          <a:p/>
        </p:txBody>
      </p:sp>
      <p:sp>
        <p:nvSpPr>
          <p:cNvPr id="68" name="Google Shape;68;p22"/>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9" name="Google Shape;69;p2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2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2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entury Gothic"/>
              <a:buNone/>
              <a:defRPr b="0" i="0" sz="4400" u="none" cap="none" strike="noStrike">
                <a:solidFill>
                  <a:schemeClr val="dk1"/>
                </a:solidFill>
                <a:latin typeface="Century Gothic"/>
                <a:ea typeface="Century Gothic"/>
                <a:cs typeface="Century Gothic"/>
                <a:sym typeface="Century Gothic"/>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entury Gothic"/>
                <a:ea typeface="Century Gothic"/>
                <a:cs typeface="Century Gothic"/>
                <a:sym typeface="Century Gothic"/>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entury Gothic"/>
                <a:ea typeface="Century Gothic"/>
                <a:cs typeface="Century Gothic"/>
                <a:sym typeface="Century Gothic"/>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entury Gothic"/>
                <a:ea typeface="Century Gothic"/>
                <a:cs typeface="Century Gothic"/>
                <a:sym typeface="Century Gothic"/>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entury Gothic"/>
                <a:ea typeface="Century Gothic"/>
                <a:cs typeface="Century Gothic"/>
                <a:sym typeface="Century Gothic"/>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entury Gothic"/>
                <a:ea typeface="Century Gothic"/>
                <a:cs typeface="Century Gothic"/>
                <a:sym typeface="Century Gothic"/>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entury Gothic"/>
                <a:ea typeface="Century Gothic"/>
                <a:cs typeface="Century Gothic"/>
                <a:sym typeface="Century Gothic"/>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entury Gothic"/>
                <a:ea typeface="Century Gothic"/>
                <a:cs typeface="Century Gothic"/>
                <a:sym typeface="Century Gothic"/>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entury Gothic"/>
                <a:ea typeface="Century Gothic"/>
                <a:cs typeface="Century Gothic"/>
                <a:sym typeface="Century Gothic"/>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entury Gothic"/>
                <a:ea typeface="Century Gothic"/>
                <a:cs typeface="Century Gothic"/>
                <a:sym typeface="Century Gothic"/>
              </a:defRPr>
            </a:lvl9pPr>
          </a:lstStyle>
          <a:p/>
        </p:txBody>
      </p:sp>
      <p:sp>
        <p:nvSpPr>
          <p:cNvPr id="12" name="Google Shape;12;p1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entury Gothic"/>
                <a:ea typeface="Century Gothic"/>
                <a:cs typeface="Century Gothic"/>
                <a:sym typeface="Century Gothic"/>
              </a:defRPr>
            </a:lvl1pPr>
            <a:lvl2pPr lvl="1"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2pPr>
            <a:lvl3pPr lvl="2"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3pPr>
            <a:lvl4pPr lvl="3"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4pPr>
            <a:lvl5pPr lvl="4"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5pPr>
            <a:lvl6pPr lvl="5"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6pPr>
            <a:lvl7pPr lvl="6"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7pPr>
            <a:lvl8pPr lvl="7"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8pPr>
            <a:lvl9pPr lvl="8"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9pPr>
          </a:lstStyle>
          <a:p/>
        </p:txBody>
      </p:sp>
      <p:sp>
        <p:nvSpPr>
          <p:cNvPr id="13" name="Google Shape;13;p1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entury Gothic"/>
                <a:ea typeface="Century Gothic"/>
                <a:cs typeface="Century Gothic"/>
                <a:sym typeface="Century Gothic"/>
              </a:defRPr>
            </a:lvl1pPr>
            <a:lvl2pPr lvl="1"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2pPr>
            <a:lvl3pPr lvl="2"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3pPr>
            <a:lvl4pPr lvl="3"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4pPr>
            <a:lvl5pPr lvl="4"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5pPr>
            <a:lvl6pPr lvl="5"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6pPr>
            <a:lvl7pPr lvl="6"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7pPr>
            <a:lvl8pPr lvl="7"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8pPr>
            <a:lvl9pPr lvl="8"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9pPr>
          </a:lstStyle>
          <a:p/>
        </p:txBody>
      </p:sp>
      <p:sp>
        <p:nvSpPr>
          <p:cNvPr id="14" name="Google Shape;14;p1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entury Gothic"/>
                <a:ea typeface="Century Gothic"/>
                <a:cs typeface="Century Gothic"/>
                <a:sym typeface="Century Gothic"/>
              </a:defRPr>
            </a:lvl1pPr>
            <a:lvl2pPr indent="0" lvl="1" marL="0" marR="0" rtl="0" algn="r">
              <a:spcBef>
                <a:spcPts val="0"/>
              </a:spcBef>
              <a:buNone/>
              <a:defRPr b="0" i="0" sz="1200" u="none" cap="none" strike="noStrike">
                <a:solidFill>
                  <a:srgbClr val="888888"/>
                </a:solidFill>
                <a:latin typeface="Century Gothic"/>
                <a:ea typeface="Century Gothic"/>
                <a:cs typeface="Century Gothic"/>
                <a:sym typeface="Century Gothic"/>
              </a:defRPr>
            </a:lvl2pPr>
            <a:lvl3pPr indent="0" lvl="2" marL="0" marR="0" rtl="0" algn="r">
              <a:spcBef>
                <a:spcPts val="0"/>
              </a:spcBef>
              <a:buNone/>
              <a:defRPr b="0" i="0" sz="1200" u="none" cap="none" strike="noStrike">
                <a:solidFill>
                  <a:srgbClr val="888888"/>
                </a:solidFill>
                <a:latin typeface="Century Gothic"/>
                <a:ea typeface="Century Gothic"/>
                <a:cs typeface="Century Gothic"/>
                <a:sym typeface="Century Gothic"/>
              </a:defRPr>
            </a:lvl3pPr>
            <a:lvl4pPr indent="0" lvl="3" marL="0" marR="0" rtl="0" algn="r">
              <a:spcBef>
                <a:spcPts val="0"/>
              </a:spcBef>
              <a:buNone/>
              <a:defRPr b="0" i="0" sz="1200" u="none" cap="none" strike="noStrike">
                <a:solidFill>
                  <a:srgbClr val="888888"/>
                </a:solidFill>
                <a:latin typeface="Century Gothic"/>
                <a:ea typeface="Century Gothic"/>
                <a:cs typeface="Century Gothic"/>
                <a:sym typeface="Century Gothic"/>
              </a:defRPr>
            </a:lvl4pPr>
            <a:lvl5pPr indent="0" lvl="4" marL="0" marR="0" rtl="0" algn="r">
              <a:spcBef>
                <a:spcPts val="0"/>
              </a:spcBef>
              <a:buNone/>
              <a:defRPr b="0" i="0" sz="1200" u="none" cap="none" strike="noStrike">
                <a:solidFill>
                  <a:srgbClr val="888888"/>
                </a:solidFill>
                <a:latin typeface="Century Gothic"/>
                <a:ea typeface="Century Gothic"/>
                <a:cs typeface="Century Gothic"/>
                <a:sym typeface="Century Gothic"/>
              </a:defRPr>
            </a:lvl5pPr>
            <a:lvl6pPr indent="0" lvl="5" marL="0" marR="0" rtl="0" algn="r">
              <a:spcBef>
                <a:spcPts val="0"/>
              </a:spcBef>
              <a:buNone/>
              <a:defRPr b="0" i="0" sz="1200" u="none" cap="none" strike="noStrike">
                <a:solidFill>
                  <a:srgbClr val="888888"/>
                </a:solidFill>
                <a:latin typeface="Century Gothic"/>
                <a:ea typeface="Century Gothic"/>
                <a:cs typeface="Century Gothic"/>
                <a:sym typeface="Century Gothic"/>
              </a:defRPr>
            </a:lvl6pPr>
            <a:lvl7pPr indent="0" lvl="6" marL="0" marR="0" rtl="0" algn="r">
              <a:spcBef>
                <a:spcPts val="0"/>
              </a:spcBef>
              <a:buNone/>
              <a:defRPr b="0" i="0" sz="1200" u="none" cap="none" strike="noStrike">
                <a:solidFill>
                  <a:srgbClr val="888888"/>
                </a:solidFill>
                <a:latin typeface="Century Gothic"/>
                <a:ea typeface="Century Gothic"/>
                <a:cs typeface="Century Gothic"/>
                <a:sym typeface="Century Gothic"/>
              </a:defRPr>
            </a:lvl7pPr>
            <a:lvl8pPr indent="0" lvl="7" marL="0" marR="0" rtl="0" algn="r">
              <a:spcBef>
                <a:spcPts val="0"/>
              </a:spcBef>
              <a:buNone/>
              <a:defRPr b="0" i="0" sz="1200" u="none" cap="none" strike="noStrike">
                <a:solidFill>
                  <a:srgbClr val="888888"/>
                </a:solidFill>
                <a:latin typeface="Century Gothic"/>
                <a:ea typeface="Century Gothic"/>
                <a:cs typeface="Century Gothic"/>
                <a:sym typeface="Century Gothic"/>
              </a:defRPr>
            </a:lvl8pPr>
            <a:lvl9pPr indent="0" lvl="8" marL="0" marR="0" rtl="0" algn="r">
              <a:spcBef>
                <a:spcPts val="0"/>
              </a:spcBef>
              <a:buNone/>
              <a:defRPr b="0" i="0" sz="1200" u="none" cap="none" strike="noStrike">
                <a:solidFill>
                  <a:srgbClr val="888888"/>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0.xml"/><Relationship Id="rId3" Type="http://schemas.openxmlformats.org/officeDocument/2006/relationships/image" Target="../media/image6.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8.jpg"/><Relationship Id="rId4" Type="http://schemas.openxmlformats.org/officeDocument/2006/relationships/image" Target="../media/image11.png"/><Relationship Id="rId11" Type="http://schemas.openxmlformats.org/officeDocument/2006/relationships/image" Target="../media/image7.jpg"/><Relationship Id="rId10" Type="http://schemas.openxmlformats.org/officeDocument/2006/relationships/image" Target="../media/image10.jpg"/><Relationship Id="rId9" Type="http://schemas.openxmlformats.org/officeDocument/2006/relationships/image" Target="../media/image1.png"/><Relationship Id="rId5" Type="http://schemas.openxmlformats.org/officeDocument/2006/relationships/image" Target="../media/image4.png"/><Relationship Id="rId6" Type="http://schemas.openxmlformats.org/officeDocument/2006/relationships/image" Target="../media/image3.jpg"/><Relationship Id="rId7" Type="http://schemas.openxmlformats.org/officeDocument/2006/relationships/image" Target="../media/image2.png"/><Relationship Id="rId8" Type="http://schemas.openxmlformats.org/officeDocument/2006/relationships/image" Target="../media/image9.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5.png"/><Relationship Id="rId4" Type="http://schemas.openxmlformats.org/officeDocument/2006/relationships/hyperlink" Target="https://www.youtube.com/watch?v=nz_s1v-QzNA"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1"/>
          <p:cNvSpPr txBox="1"/>
          <p:nvPr>
            <p:ph type="ctrTitle"/>
          </p:nvPr>
        </p:nvSpPr>
        <p:spPr>
          <a:xfrm>
            <a:off x="248575" y="259524"/>
            <a:ext cx="11532093" cy="3169476"/>
          </a:xfrm>
          <a:prstGeom prst="rect">
            <a:avLst/>
          </a:prstGeom>
          <a:solidFill>
            <a:schemeClr val="lt1"/>
          </a:solidFill>
          <a:ln cap="flat" cmpd="sng" w="12700">
            <a:solidFill>
              <a:schemeClr val="dk1"/>
            </a:solidFill>
            <a:prstDash val="solid"/>
            <a:miter lim="800000"/>
            <a:headEnd len="sm" w="sm" type="none"/>
            <a:tailEnd len="sm" w="sm" type="none"/>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chemeClr val="dk1"/>
              </a:buClr>
              <a:buSzPts val="5400"/>
              <a:buFont typeface="Century Gothic"/>
              <a:buNone/>
            </a:pPr>
            <a:r>
              <a:rPr lang="en-GB" sz="5400">
                <a:solidFill>
                  <a:schemeClr val="dk1"/>
                </a:solidFill>
                <a:latin typeface="Century Gothic"/>
                <a:ea typeface="Century Gothic"/>
                <a:cs typeface="Century Gothic"/>
                <a:sym typeface="Century Gothic"/>
              </a:rPr>
              <a:t>Learning Aim B:</a:t>
            </a:r>
            <a:br>
              <a:rPr lang="en-GB" sz="5400">
                <a:solidFill>
                  <a:schemeClr val="dk1"/>
                </a:solidFill>
                <a:latin typeface="Century Gothic"/>
                <a:ea typeface="Century Gothic"/>
                <a:cs typeface="Century Gothic"/>
                <a:sym typeface="Century Gothic"/>
              </a:rPr>
            </a:br>
            <a:r>
              <a:rPr lang="en-GB" sz="5400">
                <a:solidFill>
                  <a:schemeClr val="dk1"/>
                </a:solidFill>
                <a:latin typeface="Century Gothic"/>
                <a:ea typeface="Century Gothic"/>
                <a:cs typeface="Century Gothic"/>
                <a:sym typeface="Century Gothic"/>
              </a:rPr>
              <a:t>The development of brands and brand extensions in different travel and tourism organisations</a:t>
            </a:r>
            <a:endParaRPr/>
          </a:p>
        </p:txBody>
      </p:sp>
      <p:sp>
        <p:nvSpPr>
          <p:cNvPr id="89" name="Google Shape;89;p1"/>
          <p:cNvSpPr txBox="1"/>
          <p:nvPr>
            <p:ph idx="1" type="subTitle"/>
          </p:nvPr>
        </p:nvSpPr>
        <p:spPr>
          <a:xfrm>
            <a:off x="248575" y="3684254"/>
            <a:ext cx="11532092" cy="1049475"/>
          </a:xfrm>
          <a:prstGeom prst="rect">
            <a:avLst/>
          </a:prstGeom>
          <a:gradFill>
            <a:gsLst>
              <a:gs pos="0">
                <a:srgbClr val="FFFAFF"/>
              </a:gs>
              <a:gs pos="50000">
                <a:srgbClr val="FFEAFF"/>
              </a:gs>
              <a:gs pos="100000">
                <a:srgbClr val="FFE6FF"/>
              </a:gs>
            </a:gsLst>
            <a:lin ang="5400000" scaled="0"/>
          </a:gradFill>
          <a:ln cap="flat" cmpd="sng" w="9525">
            <a:solidFill>
              <a:schemeClr val="accent1"/>
            </a:solidFill>
            <a:prstDash val="solid"/>
            <a:miter lim="800000"/>
            <a:headEnd len="sm" w="sm" type="none"/>
            <a:tailEnd len="sm" w="sm" type="none"/>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dk1"/>
              </a:buClr>
              <a:buSzPts val="2400"/>
              <a:buNone/>
            </a:pPr>
            <a:r>
              <a:rPr lang="en-GB">
                <a:solidFill>
                  <a:schemeClr val="dk1"/>
                </a:solidFill>
                <a:latin typeface="Century Gothic"/>
                <a:ea typeface="Century Gothic"/>
                <a:cs typeface="Century Gothic"/>
                <a:sym typeface="Century Gothic"/>
              </a:rPr>
              <a:t>LO: To describe and explain how travel and tourism organisations develop brands and identify markets.</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sp>
        <p:nvSpPr>
          <p:cNvPr id="163" name="Google Shape;163;p9"/>
          <p:cNvSpPr txBox="1"/>
          <p:nvPr>
            <p:ph type="title"/>
          </p:nvPr>
        </p:nvSpPr>
        <p:spPr>
          <a:xfrm>
            <a:off x="393539" y="162046"/>
            <a:ext cx="11482087" cy="1181772"/>
          </a:xfrm>
          <a:prstGeom prst="rect">
            <a:avLst/>
          </a:prstGeom>
          <a:solidFill>
            <a:schemeClr val="lt1"/>
          </a:solidFill>
          <a:ln cap="flat" cmpd="sng" w="12700">
            <a:solidFill>
              <a:schemeClr val="dk1"/>
            </a:solidFill>
            <a:prstDash val="solid"/>
            <a:miter lim="800000"/>
            <a:headEnd len="sm" w="sm" type="none"/>
            <a:tailEnd len="sm" w="sm" type="none"/>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entury Gothic"/>
              <a:buNone/>
            </a:pPr>
            <a:r>
              <a:rPr lang="en-GB">
                <a:solidFill>
                  <a:schemeClr val="dk1"/>
                </a:solidFill>
                <a:latin typeface="Century Gothic"/>
                <a:ea typeface="Century Gothic"/>
                <a:cs typeface="Century Gothic"/>
                <a:sym typeface="Century Gothic"/>
              </a:rPr>
              <a:t>Recap: The Product Life Cycle Model </a:t>
            </a:r>
            <a:endParaRPr/>
          </a:p>
        </p:txBody>
      </p:sp>
      <p:sp>
        <p:nvSpPr>
          <p:cNvPr id="164" name="Google Shape;164;p9"/>
          <p:cNvSpPr txBox="1"/>
          <p:nvPr>
            <p:ph idx="1" type="body"/>
          </p:nvPr>
        </p:nvSpPr>
        <p:spPr>
          <a:xfrm>
            <a:off x="393538" y="1487100"/>
            <a:ext cx="6146157" cy="5005774"/>
          </a:xfrm>
          <a:prstGeom prst="rect">
            <a:avLst/>
          </a:prstGeom>
          <a:noFill/>
          <a:ln cap="flat" cmpd="sng" w="9525">
            <a:solidFill>
              <a:schemeClr val="dk1"/>
            </a:solidFill>
            <a:prstDash val="solid"/>
            <a:round/>
            <a:headEnd len="sm" w="sm" type="none"/>
            <a:tailEnd len="sm" w="sm" type="none"/>
          </a:ln>
        </p:spPr>
        <p:txBody>
          <a:bodyPr anchorCtr="0" anchor="t" bIns="45700" lIns="91425" spcFirstLastPara="1" rIns="91425" wrap="square" tIns="45700">
            <a:normAutofit/>
          </a:bodyPr>
          <a:lstStyle/>
          <a:p>
            <a:pPr indent="0" lvl="0" marL="0" rtl="0" algn="l">
              <a:lnSpc>
                <a:spcPct val="100000"/>
              </a:lnSpc>
              <a:spcBef>
                <a:spcPts val="0"/>
              </a:spcBef>
              <a:spcAft>
                <a:spcPts val="0"/>
              </a:spcAft>
              <a:buClr>
                <a:schemeClr val="dk1"/>
              </a:buClr>
              <a:buSzPts val="2380"/>
              <a:buNone/>
            </a:pPr>
            <a:r>
              <a:rPr lang="en-GB" sz="2380"/>
              <a:t>This model allows an organisation to identify the stage of growth or decline for an individual product from within its portfolio at any given time. </a:t>
            </a:r>
            <a:endParaRPr/>
          </a:p>
          <a:p>
            <a:pPr indent="0" lvl="0" marL="0" rtl="0" algn="l">
              <a:lnSpc>
                <a:spcPct val="100000"/>
              </a:lnSpc>
              <a:spcBef>
                <a:spcPts val="0"/>
              </a:spcBef>
              <a:spcAft>
                <a:spcPts val="0"/>
              </a:spcAft>
              <a:buClr>
                <a:schemeClr val="dk1"/>
              </a:buClr>
              <a:buSzPts val="2380"/>
              <a:buNone/>
            </a:pPr>
            <a:r>
              <a:rPr lang="en-GB" sz="2380"/>
              <a:t>Some products will be earning large amounts of profit and will grow in popularity whilst others are struggling to maintain a hold in the market and are making little revenue for the organisation. </a:t>
            </a:r>
            <a:endParaRPr/>
          </a:p>
          <a:p>
            <a:pPr indent="0" lvl="0" marL="0" rtl="0" algn="l">
              <a:lnSpc>
                <a:spcPct val="100000"/>
              </a:lnSpc>
              <a:spcBef>
                <a:spcPts val="0"/>
              </a:spcBef>
              <a:spcAft>
                <a:spcPts val="0"/>
              </a:spcAft>
              <a:buClr>
                <a:schemeClr val="dk1"/>
              </a:buClr>
              <a:buSzPts val="2380"/>
              <a:buNone/>
            </a:pPr>
            <a:r>
              <a:rPr lang="en-GB" sz="2380"/>
              <a:t>This graph allows you to plot the sales volume and profitability of a product, service or destination in the T&amp;T industry. </a:t>
            </a:r>
            <a:endParaRPr/>
          </a:p>
        </p:txBody>
      </p:sp>
      <p:pic>
        <p:nvPicPr>
          <p:cNvPr descr="The Product Lifecycle model" id="165" name="Google Shape;165;p9"/>
          <p:cNvPicPr preferRelativeResize="0"/>
          <p:nvPr/>
        </p:nvPicPr>
        <p:blipFill rotWithShape="1">
          <a:blip r:embed="rId3">
            <a:alphaModFix/>
          </a:blip>
          <a:srcRect b="0" l="0" r="0" t="0"/>
          <a:stretch/>
        </p:blipFill>
        <p:spPr>
          <a:xfrm>
            <a:off x="6789899" y="1487101"/>
            <a:ext cx="5085727" cy="5005774"/>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11"/>
          <p:cNvSpPr txBox="1"/>
          <p:nvPr/>
        </p:nvSpPr>
        <p:spPr>
          <a:xfrm>
            <a:off x="221942" y="197774"/>
            <a:ext cx="11727402" cy="966525"/>
          </a:xfrm>
          <a:prstGeom prst="rect">
            <a:avLst/>
          </a:prstGeom>
          <a:solidFill>
            <a:schemeClr val="lt1"/>
          </a:solidFill>
          <a:ln cap="flat" cmpd="sng" w="12700">
            <a:solidFill>
              <a:schemeClr val="dk1"/>
            </a:solidFill>
            <a:prstDash val="solid"/>
            <a:miter lim="800000"/>
            <a:headEnd len="sm" w="sm" type="none"/>
            <a:tailEnd len="sm" w="sm" type="none"/>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chemeClr val="dk1"/>
              </a:buClr>
              <a:buSzPts val="4400"/>
              <a:buFont typeface="Century Gothic"/>
              <a:buNone/>
            </a:pPr>
            <a:r>
              <a:rPr lang="en-GB" sz="4400" u="sng">
                <a:solidFill>
                  <a:schemeClr val="dk1"/>
                </a:solidFill>
                <a:latin typeface="Century Gothic"/>
                <a:ea typeface="Century Gothic"/>
                <a:cs typeface="Century Gothic"/>
                <a:sym typeface="Century Gothic"/>
              </a:rPr>
              <a:t>Mass and Niche Markets </a:t>
            </a:r>
            <a:endParaRPr sz="4400" u="sng">
              <a:solidFill>
                <a:schemeClr val="dk1"/>
              </a:solidFill>
              <a:latin typeface="Century Gothic"/>
              <a:ea typeface="Century Gothic"/>
              <a:cs typeface="Century Gothic"/>
              <a:sym typeface="Century Gothic"/>
            </a:endParaRPr>
          </a:p>
        </p:txBody>
      </p:sp>
      <p:cxnSp>
        <p:nvCxnSpPr>
          <p:cNvPr id="171" name="Google Shape;171;p11"/>
          <p:cNvCxnSpPr/>
          <p:nvPr/>
        </p:nvCxnSpPr>
        <p:spPr>
          <a:xfrm>
            <a:off x="6096000" y="1242874"/>
            <a:ext cx="0" cy="5424256"/>
          </a:xfrm>
          <a:prstGeom prst="straightConnector1">
            <a:avLst/>
          </a:prstGeom>
          <a:noFill/>
          <a:ln cap="flat" cmpd="sng" w="76200">
            <a:solidFill>
              <a:srgbClr val="2D002D"/>
            </a:solidFill>
            <a:prstDash val="solid"/>
            <a:miter lim="800000"/>
            <a:headEnd len="sm" w="sm" type="none"/>
            <a:tailEnd len="sm" w="sm" type="none"/>
          </a:ln>
        </p:spPr>
      </p:cxnSp>
      <p:sp>
        <p:nvSpPr>
          <p:cNvPr id="172" name="Google Shape;172;p11"/>
          <p:cNvSpPr/>
          <p:nvPr/>
        </p:nvSpPr>
        <p:spPr>
          <a:xfrm>
            <a:off x="2115160" y="1067514"/>
            <a:ext cx="1090363" cy="92333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0" lang="en-GB" sz="5400" cap="none">
                <a:solidFill>
                  <a:schemeClr val="dk1"/>
                </a:solidFill>
                <a:latin typeface="Century Gothic"/>
                <a:ea typeface="Century Gothic"/>
                <a:cs typeface="Century Gothic"/>
                <a:sym typeface="Century Gothic"/>
              </a:rPr>
              <a:t>TUI</a:t>
            </a:r>
            <a:endParaRPr/>
          </a:p>
        </p:txBody>
      </p:sp>
      <p:sp>
        <p:nvSpPr>
          <p:cNvPr id="173" name="Google Shape;173;p11"/>
          <p:cNvSpPr/>
          <p:nvPr/>
        </p:nvSpPr>
        <p:spPr>
          <a:xfrm>
            <a:off x="7457063" y="1242874"/>
            <a:ext cx="3584635" cy="1077218"/>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0" lang="en-GB" sz="3200" cap="none">
                <a:solidFill>
                  <a:schemeClr val="dk1"/>
                </a:solidFill>
                <a:latin typeface="Century Gothic"/>
                <a:ea typeface="Century Gothic"/>
                <a:cs typeface="Century Gothic"/>
                <a:sym typeface="Century Gothic"/>
              </a:rPr>
              <a:t>The Weddin</a:t>
            </a:r>
            <a:r>
              <a:rPr lang="en-GB" sz="3200">
                <a:solidFill>
                  <a:schemeClr val="dk1"/>
                </a:solidFill>
                <a:latin typeface="Century Gothic"/>
                <a:ea typeface="Century Gothic"/>
                <a:cs typeface="Century Gothic"/>
                <a:sym typeface="Century Gothic"/>
              </a:rPr>
              <a:t>g </a:t>
            </a:r>
            <a:endParaRPr/>
          </a:p>
          <a:p>
            <a:pPr indent="0" lvl="0" marL="0" marR="0" rtl="0" algn="ctr">
              <a:spcBef>
                <a:spcPts val="0"/>
              </a:spcBef>
              <a:spcAft>
                <a:spcPts val="0"/>
              </a:spcAft>
              <a:buNone/>
            </a:pPr>
            <a:r>
              <a:rPr lang="en-GB" sz="3200">
                <a:solidFill>
                  <a:schemeClr val="dk1"/>
                </a:solidFill>
                <a:latin typeface="Century Gothic"/>
                <a:ea typeface="Century Gothic"/>
                <a:cs typeface="Century Gothic"/>
                <a:sym typeface="Century Gothic"/>
              </a:rPr>
              <a:t>Travel Company </a:t>
            </a:r>
            <a:endParaRPr b="0" sz="3200" cap="none">
              <a:solidFill>
                <a:schemeClr val="dk1"/>
              </a:solidFill>
              <a:latin typeface="Century Gothic"/>
              <a:ea typeface="Century Gothic"/>
              <a:cs typeface="Century Gothic"/>
              <a:sym typeface="Century Gothic"/>
            </a:endParaRPr>
          </a:p>
        </p:txBody>
      </p:sp>
      <p:sp>
        <p:nvSpPr>
          <p:cNvPr id="174" name="Google Shape;174;p11"/>
          <p:cNvSpPr txBox="1"/>
          <p:nvPr/>
        </p:nvSpPr>
        <p:spPr>
          <a:xfrm>
            <a:off x="548640" y="2468880"/>
            <a:ext cx="5166356" cy="1754326"/>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GB" sz="1800">
                <a:solidFill>
                  <a:schemeClr val="dk1"/>
                </a:solidFill>
                <a:latin typeface="Century Gothic"/>
                <a:ea typeface="Century Gothic"/>
                <a:cs typeface="Century Gothic"/>
                <a:sym typeface="Century Gothic"/>
              </a:rPr>
              <a:t>Advertising on TV</a:t>
            </a:r>
            <a:endParaRPr/>
          </a:p>
          <a:p>
            <a:pPr indent="0" lvl="0" marL="0" marR="0" rtl="0" algn="l">
              <a:spcBef>
                <a:spcPts val="0"/>
              </a:spcBef>
              <a:spcAft>
                <a:spcPts val="0"/>
              </a:spcAft>
              <a:buNone/>
            </a:pPr>
            <a:r>
              <a:rPr lang="en-GB" sz="1800">
                <a:solidFill>
                  <a:schemeClr val="dk1"/>
                </a:solidFill>
                <a:latin typeface="Century Gothic"/>
                <a:ea typeface="Century Gothic"/>
                <a:cs typeface="Century Gothic"/>
                <a:sym typeface="Century Gothic"/>
              </a:rPr>
              <a:t>Expensively produced adverts</a:t>
            </a:r>
            <a:endParaRPr/>
          </a:p>
          <a:p>
            <a:pPr indent="0" lvl="0" marL="0" marR="0" rtl="0" algn="l">
              <a:spcBef>
                <a:spcPts val="0"/>
              </a:spcBef>
              <a:spcAft>
                <a:spcPts val="0"/>
              </a:spcAft>
              <a:buNone/>
            </a:pPr>
            <a:r>
              <a:rPr lang="en-GB" sz="1800">
                <a:solidFill>
                  <a:schemeClr val="dk1"/>
                </a:solidFill>
                <a:latin typeface="Century Gothic"/>
                <a:ea typeface="Century Gothic"/>
                <a:cs typeface="Century Gothic"/>
                <a:sym typeface="Century Gothic"/>
              </a:rPr>
              <a:t>Prime time TV advert slots</a:t>
            </a:r>
            <a:endParaRPr/>
          </a:p>
          <a:p>
            <a:pPr indent="0" lvl="0" marL="0" marR="0" rtl="0" algn="l">
              <a:spcBef>
                <a:spcPts val="0"/>
              </a:spcBef>
              <a:spcAft>
                <a:spcPts val="0"/>
              </a:spcAft>
              <a:buNone/>
            </a:pPr>
            <a:r>
              <a:rPr lang="en-GB" sz="1800">
                <a:solidFill>
                  <a:schemeClr val="dk1"/>
                </a:solidFill>
                <a:latin typeface="Century Gothic"/>
                <a:ea typeface="Century Gothic"/>
                <a:cs typeface="Century Gothic"/>
                <a:sym typeface="Century Gothic"/>
              </a:rPr>
              <a:t>High Street Travel Agents</a:t>
            </a:r>
            <a:endParaRPr/>
          </a:p>
          <a:p>
            <a:pPr indent="0" lvl="0" marL="0" marR="0" rtl="0" algn="l">
              <a:spcBef>
                <a:spcPts val="0"/>
              </a:spcBef>
              <a:spcAft>
                <a:spcPts val="0"/>
              </a:spcAft>
              <a:buNone/>
            </a:pPr>
            <a:r>
              <a:rPr lang="en-GB" sz="1800">
                <a:solidFill>
                  <a:schemeClr val="dk1"/>
                </a:solidFill>
                <a:latin typeface="Century Gothic"/>
                <a:ea typeface="Century Gothic"/>
                <a:cs typeface="Century Gothic"/>
                <a:sym typeface="Century Gothic"/>
              </a:rPr>
              <a:t>Large adverts in newspapers and magazines</a:t>
            </a:r>
            <a:endParaRPr/>
          </a:p>
          <a:p>
            <a:pPr indent="0" lvl="0" marL="0" marR="0" rtl="0" algn="l">
              <a:spcBef>
                <a:spcPts val="0"/>
              </a:spcBef>
              <a:spcAft>
                <a:spcPts val="0"/>
              </a:spcAft>
              <a:buNone/>
            </a:pPr>
            <a:r>
              <a:rPr lang="en-GB" sz="1800">
                <a:solidFill>
                  <a:schemeClr val="dk1"/>
                </a:solidFill>
                <a:latin typeface="Century Gothic"/>
                <a:ea typeface="Century Gothic"/>
                <a:cs typeface="Century Gothic"/>
                <a:sym typeface="Century Gothic"/>
              </a:rPr>
              <a:t>Radio Advertising</a:t>
            </a:r>
            <a:endParaRPr/>
          </a:p>
        </p:txBody>
      </p:sp>
      <p:sp>
        <p:nvSpPr>
          <p:cNvPr id="175" name="Google Shape;175;p11"/>
          <p:cNvSpPr txBox="1"/>
          <p:nvPr/>
        </p:nvSpPr>
        <p:spPr>
          <a:xfrm>
            <a:off x="6477005" y="2468880"/>
            <a:ext cx="5166356" cy="120032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GB" sz="1800">
                <a:solidFill>
                  <a:schemeClr val="dk1"/>
                </a:solidFill>
                <a:latin typeface="Century Gothic"/>
                <a:ea typeface="Century Gothic"/>
                <a:cs typeface="Century Gothic"/>
                <a:sym typeface="Century Gothic"/>
              </a:rPr>
              <a:t>Low cost print adverts</a:t>
            </a:r>
            <a:endParaRPr/>
          </a:p>
          <a:p>
            <a:pPr indent="0" lvl="0" marL="0" marR="0" rtl="0" algn="l">
              <a:spcBef>
                <a:spcPts val="0"/>
              </a:spcBef>
              <a:spcAft>
                <a:spcPts val="0"/>
              </a:spcAft>
              <a:buNone/>
            </a:pPr>
            <a:r>
              <a:rPr lang="en-GB" sz="1800">
                <a:solidFill>
                  <a:schemeClr val="dk1"/>
                </a:solidFill>
                <a:latin typeface="Century Gothic"/>
                <a:ea typeface="Century Gothic"/>
                <a:cs typeface="Century Gothic"/>
                <a:sym typeface="Century Gothic"/>
              </a:rPr>
              <a:t>Occasional radio adverts</a:t>
            </a:r>
            <a:endParaRPr/>
          </a:p>
          <a:p>
            <a:pPr indent="0" lvl="0" marL="0" marR="0" rtl="0" algn="l">
              <a:spcBef>
                <a:spcPts val="0"/>
              </a:spcBef>
              <a:spcAft>
                <a:spcPts val="0"/>
              </a:spcAft>
              <a:buNone/>
            </a:pPr>
            <a:r>
              <a:rPr lang="en-GB" sz="1800">
                <a:solidFill>
                  <a:schemeClr val="dk1"/>
                </a:solidFill>
                <a:latin typeface="Century Gothic"/>
                <a:ea typeface="Century Gothic"/>
                <a:cs typeface="Century Gothic"/>
                <a:sym typeface="Century Gothic"/>
              </a:rPr>
              <a:t>Adverts in specialist magazines</a:t>
            </a:r>
            <a:endParaRPr/>
          </a:p>
          <a:p>
            <a:pPr indent="0" lvl="0" marL="0" marR="0" rtl="0" algn="l">
              <a:spcBef>
                <a:spcPts val="0"/>
              </a:spcBef>
              <a:spcAft>
                <a:spcPts val="0"/>
              </a:spcAft>
              <a:buNone/>
            </a:pPr>
            <a:r>
              <a:rPr lang="en-GB" sz="1800">
                <a:solidFill>
                  <a:schemeClr val="dk1"/>
                </a:solidFill>
                <a:latin typeface="Century Gothic"/>
                <a:ea typeface="Century Gothic"/>
                <a:cs typeface="Century Gothic"/>
                <a:sym typeface="Century Gothic"/>
              </a:rPr>
              <a:t>Wedding Fairs</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9" name="Shape 179"/>
        <p:cNvGrpSpPr/>
        <p:nvPr/>
      </p:nvGrpSpPr>
      <p:grpSpPr>
        <a:xfrm>
          <a:off x="0" y="0"/>
          <a:ext cx="0" cy="0"/>
          <a:chOff x="0" y="0"/>
          <a:chExt cx="0" cy="0"/>
        </a:xfrm>
      </p:grpSpPr>
      <p:sp>
        <p:nvSpPr>
          <p:cNvPr id="180" name="Google Shape;180;p12"/>
          <p:cNvSpPr txBox="1"/>
          <p:nvPr>
            <p:ph type="title"/>
          </p:nvPr>
        </p:nvSpPr>
        <p:spPr>
          <a:xfrm>
            <a:off x="177553" y="230820"/>
            <a:ext cx="11869445" cy="1020932"/>
          </a:xfrm>
          <a:prstGeom prst="rect">
            <a:avLst/>
          </a:prstGeom>
          <a:solidFill>
            <a:schemeClr val="lt1"/>
          </a:solidFill>
          <a:ln cap="flat" cmpd="sng" w="12700">
            <a:solidFill>
              <a:schemeClr val="dk1"/>
            </a:solidFill>
            <a:prstDash val="solid"/>
            <a:miter lim="800000"/>
            <a:headEnd len="sm" w="sm" type="none"/>
            <a:tailEnd len="sm" w="sm" type="none"/>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entury Gothic"/>
              <a:buNone/>
            </a:pPr>
            <a:r>
              <a:rPr lang="en-GB" u="sng">
                <a:solidFill>
                  <a:schemeClr val="dk1"/>
                </a:solidFill>
                <a:latin typeface="Century Gothic"/>
                <a:ea typeface="Century Gothic"/>
                <a:cs typeface="Century Gothic"/>
                <a:sym typeface="Century Gothic"/>
              </a:rPr>
              <a:t>Task – TUI Group</a:t>
            </a:r>
            <a:endParaRPr/>
          </a:p>
        </p:txBody>
      </p:sp>
      <p:sp>
        <p:nvSpPr>
          <p:cNvPr id="181" name="Google Shape;181;p12"/>
          <p:cNvSpPr txBox="1"/>
          <p:nvPr>
            <p:ph idx="1" type="body"/>
          </p:nvPr>
        </p:nvSpPr>
        <p:spPr>
          <a:xfrm>
            <a:off x="177552" y="1429305"/>
            <a:ext cx="11869445" cy="5095782"/>
          </a:xfrm>
          <a:prstGeom prst="rect">
            <a:avLst/>
          </a:prstGeom>
          <a:solidFill>
            <a:schemeClr val="lt1"/>
          </a:solidFill>
          <a:ln cap="flat" cmpd="sng" w="12700">
            <a:solidFill>
              <a:schemeClr val="dk1"/>
            </a:solidFill>
            <a:prstDash val="solid"/>
            <a:miter lim="800000"/>
            <a:headEnd len="sm" w="sm" type="none"/>
            <a:tailEnd len="sm" w="sm" type="none"/>
          </a:ln>
        </p:spPr>
        <p:txBody>
          <a:bodyPr anchorCtr="0" anchor="t" bIns="45700" lIns="91425" spcFirstLastPara="1" rIns="91425" wrap="square" tIns="45700">
            <a:normAutofit/>
          </a:bodyPr>
          <a:lstStyle/>
          <a:p>
            <a:pPr indent="0" lvl="0" marL="0" rtl="0" algn="l">
              <a:lnSpc>
                <a:spcPct val="100000"/>
              </a:lnSpc>
              <a:spcBef>
                <a:spcPts val="0"/>
              </a:spcBef>
              <a:spcAft>
                <a:spcPts val="0"/>
              </a:spcAft>
              <a:buClr>
                <a:schemeClr val="dk1"/>
              </a:buClr>
              <a:buSzPts val="1960"/>
              <a:buNone/>
            </a:pPr>
            <a:r>
              <a:rPr lang="en-GB" sz="1960">
                <a:solidFill>
                  <a:schemeClr val="dk1"/>
                </a:solidFill>
                <a:latin typeface="Century Gothic"/>
                <a:ea typeface="Century Gothic"/>
                <a:cs typeface="Century Gothic"/>
                <a:sym typeface="Century Gothic"/>
              </a:rPr>
              <a:t>The following is an extract from an article in </a:t>
            </a:r>
            <a:r>
              <a:rPr i="1" lang="en-GB" sz="1960">
                <a:solidFill>
                  <a:schemeClr val="dk1"/>
                </a:solidFill>
                <a:latin typeface="Century Gothic"/>
                <a:ea typeface="Century Gothic"/>
                <a:cs typeface="Century Gothic"/>
                <a:sym typeface="Century Gothic"/>
              </a:rPr>
              <a:t>Travel Weekly </a:t>
            </a:r>
            <a:r>
              <a:rPr lang="en-GB" sz="1960">
                <a:solidFill>
                  <a:schemeClr val="dk1"/>
                </a:solidFill>
                <a:latin typeface="Century Gothic"/>
                <a:ea typeface="Century Gothic"/>
                <a:cs typeface="Century Gothic"/>
                <a:sym typeface="Century Gothic"/>
              </a:rPr>
              <a:t>about TUI’s proposed branding strategy.</a:t>
            </a:r>
            <a:endParaRPr/>
          </a:p>
          <a:p>
            <a:pPr indent="0" lvl="0" marL="0" rtl="0" algn="l">
              <a:lnSpc>
                <a:spcPct val="100000"/>
              </a:lnSpc>
              <a:spcBef>
                <a:spcPts val="0"/>
              </a:spcBef>
              <a:spcAft>
                <a:spcPts val="0"/>
              </a:spcAft>
              <a:buClr>
                <a:schemeClr val="dk1"/>
              </a:buClr>
              <a:buSzPts val="1960"/>
              <a:buNone/>
            </a:pPr>
            <a:r>
              <a:t/>
            </a:r>
            <a:endParaRPr sz="1960"/>
          </a:p>
          <a:p>
            <a:pPr indent="0" lvl="0" marL="0" rtl="0" algn="l">
              <a:lnSpc>
                <a:spcPct val="100000"/>
              </a:lnSpc>
              <a:spcBef>
                <a:spcPts val="0"/>
              </a:spcBef>
              <a:spcAft>
                <a:spcPts val="0"/>
              </a:spcAft>
              <a:buClr>
                <a:schemeClr val="dk1"/>
              </a:buClr>
              <a:buSzPts val="1960"/>
              <a:buNone/>
            </a:pPr>
            <a:r>
              <a:rPr lang="en-GB" sz="1960">
                <a:solidFill>
                  <a:schemeClr val="dk1"/>
                </a:solidFill>
                <a:latin typeface="Century Gothic"/>
                <a:ea typeface="Century Gothic"/>
                <a:cs typeface="Century Gothic"/>
                <a:sym typeface="Century Gothic"/>
              </a:rPr>
              <a:t>‘TUI group confirmed it will adopt TUI as a single brand today, saying the process could take 5-10 years. There will be 2 phases of ‘brand migration’, beginning in the Netherlands, France and Belgium. </a:t>
            </a:r>
            <a:endParaRPr/>
          </a:p>
          <a:p>
            <a:pPr indent="0" lvl="0" marL="0" rtl="0" algn="l">
              <a:lnSpc>
                <a:spcPct val="100000"/>
              </a:lnSpc>
              <a:spcBef>
                <a:spcPts val="0"/>
              </a:spcBef>
              <a:spcAft>
                <a:spcPts val="0"/>
              </a:spcAft>
              <a:buClr>
                <a:schemeClr val="dk1"/>
              </a:buClr>
              <a:buSzPts val="1960"/>
              <a:buNone/>
            </a:pPr>
            <a:r>
              <a:rPr lang="en-GB" sz="1960">
                <a:solidFill>
                  <a:schemeClr val="dk1"/>
                </a:solidFill>
                <a:latin typeface="Century Gothic"/>
                <a:ea typeface="Century Gothic"/>
                <a:cs typeface="Century Gothic"/>
                <a:sym typeface="Century Gothic"/>
              </a:rPr>
              <a:t>The UK will fall in phase 2 of the programme, with the Thomson brand giving way to TUI. Fritz Joussen, TUI joint chief executive, said “I don’t think it is a big risk, The TUI smile is known in all our main markets. It is a bit like when you have an old house and you decide to renovate it a little. It is the right thing to do. You over-estimate the risks and underestimate the benefits. Rebranding is always a chance to reach new customers”.’ </a:t>
            </a:r>
            <a:endParaRPr/>
          </a:p>
          <a:p>
            <a:pPr indent="0" lvl="0" marL="0" rtl="0" algn="l">
              <a:lnSpc>
                <a:spcPct val="70000"/>
              </a:lnSpc>
              <a:spcBef>
                <a:spcPts val="1000"/>
              </a:spcBef>
              <a:spcAft>
                <a:spcPts val="0"/>
              </a:spcAft>
              <a:buClr>
                <a:schemeClr val="dk1"/>
              </a:buClr>
              <a:buSzPts val="1960"/>
              <a:buNone/>
            </a:pPr>
            <a:r>
              <a:t/>
            </a:r>
            <a:endParaRPr sz="1960"/>
          </a:p>
          <a:p>
            <a:pPr indent="-514350" lvl="0" marL="514350" rtl="0" algn="l">
              <a:lnSpc>
                <a:spcPct val="70000"/>
              </a:lnSpc>
              <a:spcBef>
                <a:spcPts val="1000"/>
              </a:spcBef>
              <a:spcAft>
                <a:spcPts val="0"/>
              </a:spcAft>
              <a:buClr>
                <a:schemeClr val="dk1"/>
              </a:buClr>
              <a:buSzPts val="1960"/>
              <a:buAutoNum type="arabicPeriod"/>
            </a:pPr>
            <a:r>
              <a:rPr lang="en-GB" sz="1960">
                <a:solidFill>
                  <a:schemeClr val="dk1"/>
                </a:solidFill>
                <a:latin typeface="Century Gothic"/>
                <a:ea typeface="Century Gothic"/>
                <a:cs typeface="Century Gothic"/>
                <a:sym typeface="Century Gothic"/>
              </a:rPr>
              <a:t>What do you think are the reasons for the rebranding strategy?</a:t>
            </a:r>
            <a:endParaRPr/>
          </a:p>
          <a:p>
            <a:pPr indent="-514350" lvl="0" marL="514350" rtl="0" algn="l">
              <a:lnSpc>
                <a:spcPct val="70000"/>
              </a:lnSpc>
              <a:spcBef>
                <a:spcPts val="1000"/>
              </a:spcBef>
              <a:spcAft>
                <a:spcPts val="0"/>
              </a:spcAft>
              <a:buClr>
                <a:schemeClr val="dk1"/>
              </a:buClr>
              <a:buSzPts val="1960"/>
              <a:buAutoNum type="arabicPeriod"/>
            </a:pPr>
            <a:r>
              <a:rPr lang="en-GB" sz="1960">
                <a:solidFill>
                  <a:schemeClr val="dk1"/>
                </a:solidFill>
                <a:latin typeface="Century Gothic"/>
                <a:ea typeface="Century Gothic"/>
                <a:cs typeface="Century Gothic"/>
                <a:sym typeface="Century Gothic"/>
              </a:rPr>
              <a:t>What are the risks of rebranding a business? What could be the benefits?</a:t>
            </a:r>
            <a:endParaRPr/>
          </a:p>
          <a:p>
            <a:pPr indent="-514350" lvl="0" marL="514350" rtl="0" algn="l">
              <a:lnSpc>
                <a:spcPct val="70000"/>
              </a:lnSpc>
              <a:spcBef>
                <a:spcPts val="1000"/>
              </a:spcBef>
              <a:spcAft>
                <a:spcPts val="0"/>
              </a:spcAft>
              <a:buClr>
                <a:schemeClr val="dk1"/>
              </a:buClr>
              <a:buSzPts val="1960"/>
              <a:buAutoNum type="arabicPeriod"/>
            </a:pPr>
            <a:r>
              <a:rPr lang="en-GB" sz="1960">
                <a:solidFill>
                  <a:schemeClr val="dk1"/>
                </a:solidFill>
                <a:latin typeface="Century Gothic"/>
                <a:ea typeface="Century Gothic"/>
                <a:cs typeface="Century Gothic"/>
                <a:sym typeface="Century Gothic"/>
              </a:rPr>
              <a:t>Do you prefer Thomson or TUI as a brand name? Why?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2"/>
          <p:cNvSpPr txBox="1"/>
          <p:nvPr>
            <p:ph type="title"/>
          </p:nvPr>
        </p:nvSpPr>
        <p:spPr>
          <a:xfrm>
            <a:off x="838200" y="259567"/>
            <a:ext cx="10515600" cy="1073058"/>
          </a:xfrm>
          <a:prstGeom prst="rect">
            <a:avLst/>
          </a:prstGeom>
          <a:solidFill>
            <a:schemeClr val="lt1"/>
          </a:solidFill>
          <a:ln cap="flat" cmpd="sng" w="12700">
            <a:solidFill>
              <a:schemeClr val="dk1"/>
            </a:solidFill>
            <a:prstDash val="solid"/>
            <a:miter lim="800000"/>
            <a:headEnd len="sm" w="sm" type="none"/>
            <a:tailEnd len="sm" w="sm" type="none"/>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entury Gothic"/>
              <a:buNone/>
            </a:pPr>
            <a:r>
              <a:rPr lang="en-GB" u="sng">
                <a:solidFill>
                  <a:schemeClr val="dk1"/>
                </a:solidFill>
                <a:latin typeface="Century Gothic"/>
                <a:ea typeface="Century Gothic"/>
                <a:cs typeface="Century Gothic"/>
                <a:sym typeface="Century Gothic"/>
              </a:rPr>
              <a:t>Starter Activity</a:t>
            </a:r>
            <a:endParaRPr/>
          </a:p>
        </p:txBody>
      </p:sp>
      <p:sp>
        <p:nvSpPr>
          <p:cNvPr id="95" name="Google Shape;95;p2"/>
          <p:cNvSpPr txBox="1"/>
          <p:nvPr>
            <p:ph idx="1" type="body"/>
          </p:nvPr>
        </p:nvSpPr>
        <p:spPr>
          <a:xfrm>
            <a:off x="838200" y="1690690"/>
            <a:ext cx="10515600" cy="4217575"/>
          </a:xfrm>
          <a:prstGeom prst="rect">
            <a:avLst/>
          </a:prstGeom>
          <a:solidFill>
            <a:schemeClr val="lt1"/>
          </a:solidFill>
          <a:ln cap="flat" cmpd="sng" w="12700">
            <a:solidFill>
              <a:schemeClr val="dk1"/>
            </a:solidFill>
            <a:prstDash val="solid"/>
            <a:miter lim="800000"/>
            <a:headEnd len="sm" w="sm" type="none"/>
            <a:tailEnd len="sm" w="sm" type="none"/>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800"/>
              <a:buNone/>
            </a:pPr>
            <a:r>
              <a:rPr lang="en-GB">
                <a:solidFill>
                  <a:schemeClr val="dk1"/>
                </a:solidFill>
                <a:latin typeface="Century Gothic"/>
                <a:ea typeface="Century Gothic"/>
                <a:cs typeface="Century Gothic"/>
                <a:sym typeface="Century Gothic"/>
              </a:rPr>
              <a:t>British Airways.</a:t>
            </a:r>
            <a:endParaRPr/>
          </a:p>
          <a:p>
            <a:pPr indent="0" lvl="0" marL="0" rtl="0" algn="l">
              <a:lnSpc>
                <a:spcPct val="90000"/>
              </a:lnSpc>
              <a:spcBef>
                <a:spcPts val="1000"/>
              </a:spcBef>
              <a:spcAft>
                <a:spcPts val="0"/>
              </a:spcAft>
              <a:buClr>
                <a:schemeClr val="dk1"/>
              </a:buClr>
              <a:buSzPts val="2800"/>
              <a:buNone/>
            </a:pPr>
            <a:r>
              <a:rPr lang="en-GB">
                <a:solidFill>
                  <a:schemeClr val="dk1"/>
                </a:solidFill>
                <a:latin typeface="Century Gothic"/>
                <a:ea typeface="Century Gothic"/>
                <a:cs typeface="Century Gothic"/>
                <a:sym typeface="Century Gothic"/>
              </a:rPr>
              <a:t>Iberia.</a:t>
            </a:r>
            <a:endParaRPr/>
          </a:p>
          <a:p>
            <a:pPr indent="0" lvl="0" marL="0" rtl="0" algn="l">
              <a:lnSpc>
                <a:spcPct val="90000"/>
              </a:lnSpc>
              <a:spcBef>
                <a:spcPts val="1000"/>
              </a:spcBef>
              <a:spcAft>
                <a:spcPts val="0"/>
              </a:spcAft>
              <a:buClr>
                <a:schemeClr val="dk1"/>
              </a:buClr>
              <a:buSzPts val="2800"/>
              <a:buNone/>
            </a:pPr>
            <a:r>
              <a:rPr lang="en-GB">
                <a:solidFill>
                  <a:schemeClr val="dk1"/>
                </a:solidFill>
                <a:latin typeface="Century Gothic"/>
                <a:ea typeface="Century Gothic"/>
                <a:cs typeface="Century Gothic"/>
                <a:sym typeface="Century Gothic"/>
              </a:rPr>
              <a:t>International Airlines group.</a:t>
            </a:r>
            <a:endParaRPr/>
          </a:p>
          <a:p>
            <a:pPr indent="0" lvl="0" marL="0" rtl="0" algn="l">
              <a:lnSpc>
                <a:spcPct val="90000"/>
              </a:lnSpc>
              <a:spcBef>
                <a:spcPts val="1000"/>
              </a:spcBef>
              <a:spcAft>
                <a:spcPts val="0"/>
              </a:spcAft>
              <a:buClr>
                <a:schemeClr val="dk1"/>
              </a:buClr>
              <a:buSzPts val="2800"/>
              <a:buNone/>
            </a:pPr>
            <a:r>
              <a:t/>
            </a:r>
            <a:endParaRPr>
              <a:latin typeface="Century Gothic"/>
              <a:ea typeface="Century Gothic"/>
              <a:cs typeface="Century Gothic"/>
              <a:sym typeface="Century Gothic"/>
            </a:endParaRPr>
          </a:p>
          <a:p>
            <a:pPr indent="0" lvl="0" marL="0" rtl="0" algn="l">
              <a:lnSpc>
                <a:spcPct val="90000"/>
              </a:lnSpc>
              <a:spcBef>
                <a:spcPts val="1000"/>
              </a:spcBef>
              <a:spcAft>
                <a:spcPts val="0"/>
              </a:spcAft>
              <a:buClr>
                <a:schemeClr val="dk1"/>
              </a:buClr>
              <a:buSzPts val="2800"/>
              <a:buNone/>
            </a:pPr>
            <a:r>
              <a:rPr lang="en-GB">
                <a:solidFill>
                  <a:schemeClr val="dk1"/>
                </a:solidFill>
                <a:latin typeface="Century Gothic"/>
                <a:ea typeface="Century Gothic"/>
                <a:cs typeface="Century Gothic"/>
                <a:sym typeface="Century Gothic"/>
              </a:rPr>
              <a:t>What do these 3 organisations have in common? </a:t>
            </a:r>
            <a:endParaRPr/>
          </a:p>
        </p:txBody>
      </p:sp>
      <p:sp>
        <p:nvSpPr>
          <p:cNvPr id="96" name="Google Shape;96;p2"/>
          <p:cNvSpPr/>
          <p:nvPr/>
        </p:nvSpPr>
        <p:spPr>
          <a:xfrm>
            <a:off x="1884708" y="5699463"/>
            <a:ext cx="8422584" cy="967499"/>
          </a:xfrm>
          <a:prstGeom prst="rect">
            <a:avLst/>
          </a:prstGeom>
          <a:gradFill>
            <a:gsLst>
              <a:gs pos="0">
                <a:srgbClr val="FAFEFF"/>
              </a:gs>
              <a:gs pos="50000">
                <a:srgbClr val="EAF7FF"/>
              </a:gs>
              <a:gs pos="100000">
                <a:srgbClr val="E6F6FF"/>
              </a:gs>
            </a:gsLst>
            <a:lin ang="5400000" scaled="0"/>
          </a:gradFill>
          <a:ln cap="flat" cmpd="sng" w="9525">
            <a:solidFill>
              <a:schemeClr val="accent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GB" sz="4000" u="none" cap="none" strike="noStrike">
                <a:solidFill>
                  <a:srgbClr val="FF0000"/>
                </a:solidFill>
                <a:latin typeface="Century Gothic"/>
                <a:ea typeface="Century Gothic"/>
                <a:cs typeface="Century Gothic"/>
                <a:sym typeface="Century Gothic"/>
              </a:rPr>
              <a:t>They are the same organisation</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6"/>
                                        </p:tgtEl>
                                        <p:attrNameLst>
                                          <p:attrName>style.visibility</p:attrName>
                                        </p:attrNameLst>
                                      </p:cBhvr>
                                      <p:to>
                                        <p:strVal val="visible"/>
                                      </p:to>
                                    </p:set>
                                    <p:animEffect filter="fade" transition="in">
                                      <p:cBhvr>
                                        <p:cTn dur="1000"/>
                                        <p:tgtEl>
                                          <p:spTgt spid="9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pic>
        <p:nvPicPr>
          <p:cNvPr descr="4 Travel Brands Winning at Content Marketing" id="101" name="Google Shape;101;p3"/>
          <p:cNvPicPr preferRelativeResize="0"/>
          <p:nvPr/>
        </p:nvPicPr>
        <p:blipFill rotWithShape="1">
          <a:blip r:embed="rId3">
            <a:alphaModFix/>
          </a:blip>
          <a:srcRect b="0" l="0" r="0" t="0"/>
          <a:stretch/>
        </p:blipFill>
        <p:spPr>
          <a:xfrm>
            <a:off x="191794" y="178248"/>
            <a:ext cx="2628900" cy="1743075"/>
          </a:xfrm>
          <a:prstGeom prst="rect">
            <a:avLst/>
          </a:prstGeom>
          <a:noFill/>
          <a:ln>
            <a:noFill/>
          </a:ln>
        </p:spPr>
      </p:pic>
      <p:pic>
        <p:nvPicPr>
          <p:cNvPr descr="TUI.co.uk | Holidays, Flights &amp; Cruises | Welcome Back to TUI" id="102" name="Google Shape;102;p3"/>
          <p:cNvPicPr preferRelativeResize="0"/>
          <p:nvPr/>
        </p:nvPicPr>
        <p:blipFill rotWithShape="1">
          <a:blip r:embed="rId4">
            <a:alphaModFix/>
          </a:blip>
          <a:srcRect b="0" l="0" r="0" t="0"/>
          <a:stretch/>
        </p:blipFill>
        <p:spPr>
          <a:xfrm>
            <a:off x="384791" y="1921323"/>
            <a:ext cx="2435903" cy="1073815"/>
          </a:xfrm>
          <a:prstGeom prst="rect">
            <a:avLst/>
          </a:prstGeom>
          <a:noFill/>
          <a:ln>
            <a:noFill/>
          </a:ln>
        </p:spPr>
      </p:pic>
      <p:pic>
        <p:nvPicPr>
          <p:cNvPr id="103" name="Google Shape;103;p3"/>
          <p:cNvPicPr preferRelativeResize="0"/>
          <p:nvPr/>
        </p:nvPicPr>
        <p:blipFill rotWithShape="1">
          <a:blip r:embed="rId5">
            <a:alphaModFix/>
          </a:blip>
          <a:srcRect b="24806" l="0" r="0" t="21836"/>
          <a:stretch/>
        </p:blipFill>
        <p:spPr>
          <a:xfrm>
            <a:off x="384791" y="3548987"/>
            <a:ext cx="2762250" cy="1307097"/>
          </a:xfrm>
          <a:prstGeom prst="rect">
            <a:avLst/>
          </a:prstGeom>
          <a:noFill/>
          <a:ln>
            <a:noFill/>
          </a:ln>
        </p:spPr>
      </p:pic>
      <p:pic>
        <p:nvPicPr>
          <p:cNvPr descr="Hilton Hotels (@HiltonHotels) | Twitter" id="104" name="Google Shape;104;p3"/>
          <p:cNvPicPr preferRelativeResize="0"/>
          <p:nvPr/>
        </p:nvPicPr>
        <p:blipFill rotWithShape="1">
          <a:blip r:embed="rId6">
            <a:alphaModFix/>
          </a:blip>
          <a:srcRect b="24193" l="0" r="0" t="10428"/>
          <a:stretch/>
        </p:blipFill>
        <p:spPr>
          <a:xfrm>
            <a:off x="352517" y="5171199"/>
            <a:ext cx="2307454" cy="1508553"/>
          </a:xfrm>
          <a:prstGeom prst="rect">
            <a:avLst/>
          </a:prstGeom>
          <a:noFill/>
          <a:ln>
            <a:noFill/>
          </a:ln>
        </p:spPr>
      </p:pic>
      <p:pic>
        <p:nvPicPr>
          <p:cNvPr descr="Thorpe Park Resort: The UK's Most Thrilling Theme Park" id="105" name="Google Shape;105;p3"/>
          <p:cNvPicPr preferRelativeResize="0"/>
          <p:nvPr/>
        </p:nvPicPr>
        <p:blipFill rotWithShape="1">
          <a:blip r:embed="rId7">
            <a:alphaModFix/>
          </a:blip>
          <a:srcRect b="0" l="0" r="0" t="0"/>
          <a:stretch/>
        </p:blipFill>
        <p:spPr>
          <a:xfrm>
            <a:off x="3802556" y="178248"/>
            <a:ext cx="3876675" cy="1743075"/>
          </a:xfrm>
          <a:prstGeom prst="rect">
            <a:avLst/>
          </a:prstGeom>
          <a:noFill/>
          <a:ln>
            <a:noFill/>
          </a:ln>
        </p:spPr>
      </p:pic>
      <p:pic>
        <p:nvPicPr>
          <p:cNvPr descr="A History of Madame Tussauds – Infographic | VisitBritain USA" id="106" name="Google Shape;106;p3"/>
          <p:cNvPicPr preferRelativeResize="0"/>
          <p:nvPr/>
        </p:nvPicPr>
        <p:blipFill rotWithShape="1">
          <a:blip r:embed="rId8">
            <a:alphaModFix/>
          </a:blip>
          <a:srcRect b="0" l="0" r="0" t="0"/>
          <a:stretch/>
        </p:blipFill>
        <p:spPr>
          <a:xfrm>
            <a:off x="8661369" y="224856"/>
            <a:ext cx="3145840" cy="1770122"/>
          </a:xfrm>
          <a:prstGeom prst="rect">
            <a:avLst/>
          </a:prstGeom>
          <a:noFill/>
          <a:ln>
            <a:noFill/>
          </a:ln>
        </p:spPr>
      </p:pic>
      <p:pic>
        <p:nvPicPr>
          <p:cNvPr descr="Cadbury World Logo Vector (.EPS) Free Download" id="107" name="Google Shape;107;p3"/>
          <p:cNvPicPr preferRelativeResize="0"/>
          <p:nvPr/>
        </p:nvPicPr>
        <p:blipFill rotWithShape="1">
          <a:blip r:embed="rId9">
            <a:alphaModFix/>
          </a:blip>
          <a:srcRect b="0" l="0" r="0" t="0"/>
          <a:stretch/>
        </p:blipFill>
        <p:spPr>
          <a:xfrm>
            <a:off x="8661369" y="2228850"/>
            <a:ext cx="2857500" cy="1863756"/>
          </a:xfrm>
          <a:prstGeom prst="rect">
            <a:avLst/>
          </a:prstGeom>
          <a:noFill/>
          <a:ln>
            <a:noFill/>
          </a:ln>
        </p:spPr>
      </p:pic>
      <p:pic>
        <p:nvPicPr>
          <p:cNvPr descr="Jet2tweets (@jet2tweets) | Airline logo, Jet2 holidays, Company logo" id="108" name="Google Shape;108;p3"/>
          <p:cNvPicPr preferRelativeResize="0"/>
          <p:nvPr/>
        </p:nvPicPr>
        <p:blipFill rotWithShape="1">
          <a:blip r:embed="rId10">
            <a:alphaModFix/>
          </a:blip>
          <a:srcRect b="29090" l="0" r="0" t="29090"/>
          <a:stretch/>
        </p:blipFill>
        <p:spPr>
          <a:xfrm>
            <a:off x="8661369" y="4532772"/>
            <a:ext cx="3053179" cy="1770121"/>
          </a:xfrm>
          <a:prstGeom prst="rect">
            <a:avLst/>
          </a:prstGeom>
          <a:noFill/>
          <a:ln>
            <a:noFill/>
          </a:ln>
        </p:spPr>
      </p:pic>
      <p:pic>
        <p:nvPicPr>
          <p:cNvPr descr="Premier Inn gets set for Oban | DRAM Scotland" id="109" name="Google Shape;109;p3"/>
          <p:cNvPicPr preferRelativeResize="0"/>
          <p:nvPr/>
        </p:nvPicPr>
        <p:blipFill rotWithShape="1">
          <a:blip r:embed="rId11">
            <a:alphaModFix/>
          </a:blip>
          <a:srcRect b="0" l="0" r="0" t="0"/>
          <a:stretch/>
        </p:blipFill>
        <p:spPr>
          <a:xfrm>
            <a:off x="4427583" y="4749352"/>
            <a:ext cx="2953243" cy="1930400"/>
          </a:xfrm>
          <a:prstGeom prst="rect">
            <a:avLst/>
          </a:prstGeom>
          <a:noFill/>
          <a:ln>
            <a:noFill/>
          </a:ln>
        </p:spPr>
      </p:pic>
      <p:sp>
        <p:nvSpPr>
          <p:cNvPr id="110" name="Google Shape;110;p3"/>
          <p:cNvSpPr/>
          <p:nvPr/>
        </p:nvSpPr>
        <p:spPr>
          <a:xfrm>
            <a:off x="3364637" y="1921323"/>
            <a:ext cx="4970385" cy="2428764"/>
          </a:xfrm>
          <a:prstGeom prst="rect">
            <a:avLst/>
          </a:prstGeom>
          <a:gradFill>
            <a:gsLst>
              <a:gs pos="0">
                <a:srgbClr val="FFFFD7"/>
              </a:gs>
              <a:gs pos="50000">
                <a:srgbClr val="FFFFC6"/>
              </a:gs>
              <a:gs pos="100000">
                <a:srgbClr val="FFFFBD"/>
              </a:gs>
            </a:gsLst>
            <a:lin ang="5400000" scaled="0"/>
          </a:gradFill>
          <a:ln cap="flat" cmpd="sng" w="9525">
            <a:solidFill>
              <a:schemeClr val="accent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GB" sz="1800" u="none" cap="none" strike="noStrike">
                <a:solidFill>
                  <a:schemeClr val="dk1"/>
                </a:solidFill>
                <a:latin typeface="Century Gothic"/>
                <a:ea typeface="Century Gothic"/>
                <a:cs typeface="Century Gothic"/>
                <a:sym typeface="Century Gothic"/>
              </a:rPr>
              <a:t>Who do these logos belong to?</a:t>
            </a:r>
            <a:endParaRPr/>
          </a:p>
          <a:p>
            <a:pPr indent="0" lvl="0" marL="0" marR="0" rtl="0" algn="ctr">
              <a:spcBef>
                <a:spcPts val="0"/>
              </a:spcBef>
              <a:spcAft>
                <a:spcPts val="0"/>
              </a:spcAft>
              <a:buNone/>
            </a:pPr>
            <a:r>
              <a:t/>
            </a:r>
            <a:endParaRPr b="0" i="0" sz="1800" u="none" cap="none" strike="noStrike">
              <a:solidFill>
                <a:schemeClr val="dk1"/>
              </a:solidFill>
              <a:latin typeface="Century Gothic"/>
              <a:ea typeface="Century Gothic"/>
              <a:cs typeface="Century Gothic"/>
              <a:sym typeface="Century Gothic"/>
            </a:endParaRPr>
          </a:p>
          <a:p>
            <a:pPr indent="0" lvl="0" marL="0" marR="0" rtl="0" algn="ctr">
              <a:spcBef>
                <a:spcPts val="0"/>
              </a:spcBef>
              <a:spcAft>
                <a:spcPts val="0"/>
              </a:spcAft>
              <a:buNone/>
            </a:pPr>
            <a:r>
              <a:rPr b="0" i="0" lang="en-GB" sz="1800" u="none" cap="none" strike="noStrike">
                <a:solidFill>
                  <a:schemeClr val="dk1"/>
                </a:solidFill>
                <a:latin typeface="Century Gothic"/>
                <a:ea typeface="Century Gothic"/>
                <a:cs typeface="Century Gothic"/>
                <a:sym typeface="Century Gothic"/>
              </a:rPr>
              <a:t>Are they instantly recognisable?</a:t>
            </a:r>
            <a:endParaRPr/>
          </a:p>
          <a:p>
            <a:pPr indent="0" lvl="0" marL="0" marR="0" rtl="0" algn="ctr">
              <a:spcBef>
                <a:spcPts val="0"/>
              </a:spcBef>
              <a:spcAft>
                <a:spcPts val="0"/>
              </a:spcAft>
              <a:buNone/>
            </a:pPr>
            <a:r>
              <a:t/>
            </a:r>
            <a:endParaRPr b="0" i="0" sz="1800" u="none" cap="none" strike="noStrike">
              <a:solidFill>
                <a:schemeClr val="dk1"/>
              </a:solidFill>
              <a:latin typeface="Century Gothic"/>
              <a:ea typeface="Century Gothic"/>
              <a:cs typeface="Century Gothic"/>
              <a:sym typeface="Century Gothic"/>
            </a:endParaRPr>
          </a:p>
          <a:p>
            <a:pPr indent="0" lvl="0" marL="0" marR="0" rtl="0" algn="ctr">
              <a:spcBef>
                <a:spcPts val="0"/>
              </a:spcBef>
              <a:spcAft>
                <a:spcPts val="0"/>
              </a:spcAft>
              <a:buNone/>
            </a:pPr>
            <a:r>
              <a:rPr b="0" i="0" lang="en-GB" sz="1800" u="none" cap="none" strike="noStrike">
                <a:solidFill>
                  <a:schemeClr val="dk1"/>
                </a:solidFill>
                <a:latin typeface="Century Gothic"/>
                <a:ea typeface="Century Gothic"/>
                <a:cs typeface="Century Gothic"/>
                <a:sym typeface="Century Gothic"/>
              </a:rPr>
              <a:t>Does their branding tell you anything about the company? </a:t>
            </a:r>
            <a:endParaRPr/>
          </a:p>
        </p:txBody>
      </p:sp>
      <p:sp>
        <p:nvSpPr>
          <p:cNvPr id="111" name="Google Shape;111;p3"/>
          <p:cNvSpPr/>
          <p:nvPr/>
        </p:nvSpPr>
        <p:spPr>
          <a:xfrm>
            <a:off x="1074198" y="577049"/>
            <a:ext cx="1811045" cy="790425"/>
          </a:xfrm>
          <a:prstGeom prst="rect">
            <a:avLst/>
          </a:prstGeom>
          <a:solidFill>
            <a:schemeClr val="dk1"/>
          </a:solidFill>
          <a:ln cap="flat" cmpd="sng" w="127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Gothic"/>
              <a:ea typeface="Century Gothic"/>
              <a:cs typeface="Century Gothic"/>
              <a:sym typeface="Century Gothic"/>
            </a:endParaRPr>
          </a:p>
        </p:txBody>
      </p:sp>
      <p:sp>
        <p:nvSpPr>
          <p:cNvPr id="112" name="Google Shape;112;p3"/>
          <p:cNvSpPr/>
          <p:nvPr/>
        </p:nvSpPr>
        <p:spPr>
          <a:xfrm>
            <a:off x="4608991" y="577049"/>
            <a:ext cx="2280081" cy="790425"/>
          </a:xfrm>
          <a:prstGeom prst="rect">
            <a:avLst/>
          </a:prstGeom>
          <a:solidFill>
            <a:schemeClr val="dk1"/>
          </a:solidFill>
          <a:ln cap="flat" cmpd="sng" w="127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Gothic"/>
              <a:ea typeface="Century Gothic"/>
              <a:cs typeface="Century Gothic"/>
              <a:sym typeface="Century Gothic"/>
            </a:endParaRPr>
          </a:p>
        </p:txBody>
      </p:sp>
      <p:sp>
        <p:nvSpPr>
          <p:cNvPr id="113" name="Google Shape;113;p3"/>
          <p:cNvSpPr/>
          <p:nvPr/>
        </p:nvSpPr>
        <p:spPr>
          <a:xfrm>
            <a:off x="9577902" y="373748"/>
            <a:ext cx="1652700" cy="1352100"/>
          </a:xfrm>
          <a:prstGeom prst="rect">
            <a:avLst/>
          </a:prstGeom>
          <a:solidFill>
            <a:schemeClr val="dk1"/>
          </a:solidFill>
          <a:ln cap="flat" cmpd="sng" w="127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Gothic"/>
              <a:ea typeface="Century Gothic"/>
              <a:cs typeface="Century Gothic"/>
              <a:sym typeface="Century Gothic"/>
            </a:endParaRPr>
          </a:p>
        </p:txBody>
      </p:sp>
      <p:sp>
        <p:nvSpPr>
          <p:cNvPr id="114" name="Google Shape;114;p3"/>
          <p:cNvSpPr/>
          <p:nvPr/>
        </p:nvSpPr>
        <p:spPr>
          <a:xfrm>
            <a:off x="1227245" y="2236438"/>
            <a:ext cx="1811045" cy="790425"/>
          </a:xfrm>
          <a:prstGeom prst="rect">
            <a:avLst/>
          </a:prstGeom>
          <a:solidFill>
            <a:schemeClr val="dk1"/>
          </a:solidFill>
          <a:ln cap="flat" cmpd="sng" w="127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Gothic"/>
              <a:ea typeface="Century Gothic"/>
              <a:cs typeface="Century Gothic"/>
              <a:sym typeface="Century Gothic"/>
            </a:endParaRPr>
          </a:p>
        </p:txBody>
      </p:sp>
      <p:sp>
        <p:nvSpPr>
          <p:cNvPr id="115" name="Google Shape;115;p3"/>
          <p:cNvSpPr/>
          <p:nvPr/>
        </p:nvSpPr>
        <p:spPr>
          <a:xfrm>
            <a:off x="9148429" y="4161725"/>
            <a:ext cx="1811100" cy="1454100"/>
          </a:xfrm>
          <a:prstGeom prst="rect">
            <a:avLst/>
          </a:prstGeom>
          <a:solidFill>
            <a:schemeClr val="dk1"/>
          </a:solidFill>
          <a:ln cap="flat" cmpd="sng" w="127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Gothic"/>
              <a:ea typeface="Century Gothic"/>
              <a:cs typeface="Century Gothic"/>
              <a:sym typeface="Century Gothic"/>
            </a:endParaRPr>
          </a:p>
        </p:txBody>
      </p:sp>
      <p:sp>
        <p:nvSpPr>
          <p:cNvPr id="116" name="Google Shape;116;p3"/>
          <p:cNvSpPr/>
          <p:nvPr/>
        </p:nvSpPr>
        <p:spPr>
          <a:xfrm>
            <a:off x="600721" y="5849801"/>
            <a:ext cx="1811045" cy="790425"/>
          </a:xfrm>
          <a:prstGeom prst="rect">
            <a:avLst/>
          </a:prstGeom>
          <a:solidFill>
            <a:schemeClr val="dk1"/>
          </a:solidFill>
          <a:ln cap="flat" cmpd="sng" w="127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Gothic"/>
              <a:ea typeface="Century Gothic"/>
              <a:cs typeface="Century Gothic"/>
              <a:sym typeface="Century Gothic"/>
            </a:endParaRPr>
          </a:p>
        </p:txBody>
      </p:sp>
      <p:sp>
        <p:nvSpPr>
          <p:cNvPr id="117" name="Google Shape;117;p3"/>
          <p:cNvSpPr/>
          <p:nvPr/>
        </p:nvSpPr>
        <p:spPr>
          <a:xfrm>
            <a:off x="4502458" y="5849800"/>
            <a:ext cx="2794987" cy="790425"/>
          </a:xfrm>
          <a:prstGeom prst="rect">
            <a:avLst/>
          </a:prstGeom>
          <a:solidFill>
            <a:schemeClr val="dk1"/>
          </a:solidFill>
          <a:ln cap="flat" cmpd="sng" w="127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Gothic"/>
              <a:ea typeface="Century Gothic"/>
              <a:cs typeface="Century Gothic"/>
              <a:sym typeface="Century Gothic"/>
            </a:endParaRPr>
          </a:p>
        </p:txBody>
      </p:sp>
      <p:sp>
        <p:nvSpPr>
          <p:cNvPr id="118" name="Google Shape;118;p3"/>
          <p:cNvSpPr/>
          <p:nvPr/>
        </p:nvSpPr>
        <p:spPr>
          <a:xfrm>
            <a:off x="8661349" y="2779109"/>
            <a:ext cx="1811100" cy="1207500"/>
          </a:xfrm>
          <a:prstGeom prst="rect">
            <a:avLst/>
          </a:prstGeom>
          <a:solidFill>
            <a:schemeClr val="dk1"/>
          </a:solidFill>
          <a:ln cap="flat" cmpd="sng" w="127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Gothic"/>
              <a:ea typeface="Century Gothic"/>
              <a:cs typeface="Century Gothic"/>
              <a:sym typeface="Century Gothic"/>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xit" presetID="10" presetSubtype="0">
                                  <p:stCondLst>
                                    <p:cond delay="0"/>
                                  </p:stCondLst>
                                  <p:childTnLst>
                                    <p:animEffect filter="fade" transition="out">
                                      <p:cBhvr>
                                        <p:cTn dur="1000"/>
                                        <p:tgtEl>
                                          <p:spTgt spid="111"/>
                                        </p:tgtEl>
                                      </p:cBhvr>
                                    </p:animEffect>
                                    <p:set>
                                      <p:cBhvr>
                                        <p:cTn dur="1" fill="hold">
                                          <p:stCondLst>
                                            <p:cond delay="1000"/>
                                          </p:stCondLst>
                                        </p:cTn>
                                        <p:tgtEl>
                                          <p:spTgt spid="111"/>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0" presetSubtype="0">
                                  <p:stCondLst>
                                    <p:cond delay="0"/>
                                  </p:stCondLst>
                                  <p:childTnLst>
                                    <p:animEffect filter="fade" transition="out">
                                      <p:cBhvr>
                                        <p:cTn dur="1000"/>
                                        <p:tgtEl>
                                          <p:spTgt spid="112"/>
                                        </p:tgtEl>
                                      </p:cBhvr>
                                    </p:animEffect>
                                    <p:set>
                                      <p:cBhvr>
                                        <p:cTn dur="1" fill="hold">
                                          <p:stCondLst>
                                            <p:cond delay="1000"/>
                                          </p:stCondLst>
                                        </p:cTn>
                                        <p:tgtEl>
                                          <p:spTgt spid="112"/>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0" presetSubtype="0">
                                  <p:stCondLst>
                                    <p:cond delay="0"/>
                                  </p:stCondLst>
                                  <p:childTnLst>
                                    <p:animEffect filter="fade" transition="out">
                                      <p:cBhvr>
                                        <p:cTn dur="1000"/>
                                        <p:tgtEl>
                                          <p:spTgt spid="113"/>
                                        </p:tgtEl>
                                      </p:cBhvr>
                                    </p:animEffect>
                                    <p:set>
                                      <p:cBhvr>
                                        <p:cTn dur="1" fill="hold">
                                          <p:stCondLst>
                                            <p:cond delay="1000"/>
                                          </p:stCondLst>
                                        </p:cTn>
                                        <p:tgtEl>
                                          <p:spTgt spid="113"/>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0" presetSubtype="0">
                                  <p:stCondLst>
                                    <p:cond delay="0"/>
                                  </p:stCondLst>
                                  <p:childTnLst>
                                    <p:animEffect filter="fade" transition="out">
                                      <p:cBhvr>
                                        <p:cTn dur="1000"/>
                                        <p:tgtEl>
                                          <p:spTgt spid="114"/>
                                        </p:tgtEl>
                                      </p:cBhvr>
                                    </p:animEffect>
                                    <p:set>
                                      <p:cBhvr>
                                        <p:cTn dur="1" fill="hold">
                                          <p:stCondLst>
                                            <p:cond delay="1000"/>
                                          </p:stCondLst>
                                        </p:cTn>
                                        <p:tgtEl>
                                          <p:spTgt spid="114"/>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0" presetSubtype="0">
                                  <p:stCondLst>
                                    <p:cond delay="0"/>
                                  </p:stCondLst>
                                  <p:childTnLst>
                                    <p:animEffect filter="fade" transition="out">
                                      <p:cBhvr>
                                        <p:cTn dur="1000"/>
                                        <p:tgtEl>
                                          <p:spTgt spid="115"/>
                                        </p:tgtEl>
                                      </p:cBhvr>
                                    </p:animEffect>
                                    <p:set>
                                      <p:cBhvr>
                                        <p:cTn dur="1" fill="hold">
                                          <p:stCondLst>
                                            <p:cond delay="1000"/>
                                          </p:stCondLst>
                                        </p:cTn>
                                        <p:tgtEl>
                                          <p:spTgt spid="115"/>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0" presetSubtype="0">
                                  <p:stCondLst>
                                    <p:cond delay="0"/>
                                  </p:stCondLst>
                                  <p:childTnLst>
                                    <p:animEffect filter="fade" transition="out">
                                      <p:cBhvr>
                                        <p:cTn dur="1000"/>
                                        <p:tgtEl>
                                          <p:spTgt spid="116"/>
                                        </p:tgtEl>
                                      </p:cBhvr>
                                    </p:animEffect>
                                    <p:set>
                                      <p:cBhvr>
                                        <p:cTn dur="1" fill="hold">
                                          <p:stCondLst>
                                            <p:cond delay="1000"/>
                                          </p:stCondLst>
                                        </p:cTn>
                                        <p:tgtEl>
                                          <p:spTgt spid="116"/>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0" presetSubtype="0">
                                  <p:stCondLst>
                                    <p:cond delay="0"/>
                                  </p:stCondLst>
                                  <p:childTnLst>
                                    <p:animEffect filter="fade" transition="out">
                                      <p:cBhvr>
                                        <p:cTn dur="1000"/>
                                        <p:tgtEl>
                                          <p:spTgt spid="117"/>
                                        </p:tgtEl>
                                      </p:cBhvr>
                                    </p:animEffect>
                                    <p:set>
                                      <p:cBhvr>
                                        <p:cTn dur="1" fill="hold">
                                          <p:stCondLst>
                                            <p:cond delay="1000"/>
                                          </p:stCondLst>
                                        </p:cTn>
                                        <p:tgtEl>
                                          <p:spTgt spid="117"/>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0" presetSubtype="0">
                                  <p:stCondLst>
                                    <p:cond delay="0"/>
                                  </p:stCondLst>
                                  <p:childTnLst>
                                    <p:animEffect filter="fade" transition="out">
                                      <p:cBhvr>
                                        <p:cTn dur="1000"/>
                                        <p:tgtEl>
                                          <p:spTgt spid="118"/>
                                        </p:tgtEl>
                                      </p:cBhvr>
                                    </p:animEffect>
                                    <p:set>
                                      <p:cBhvr>
                                        <p:cTn dur="1" fill="hold">
                                          <p:stCondLst>
                                            <p:cond delay="1000"/>
                                          </p:stCondLst>
                                        </p:cTn>
                                        <p:tgtEl>
                                          <p:spTgt spid="118"/>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3"/>
                                        </p:tgtEl>
                                        <p:attrNameLst>
                                          <p:attrName>style.visibility</p:attrName>
                                        </p:attrNameLst>
                                      </p:cBhvr>
                                      <p:to>
                                        <p:strVal val="visible"/>
                                      </p:to>
                                    </p:set>
                                    <p:animEffect filter="fade" transition="in">
                                      <p:cBhvr>
                                        <p:cTn dur="1000"/>
                                        <p:tgtEl>
                                          <p:spTgt spid="11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4"/>
          <p:cNvSpPr txBox="1"/>
          <p:nvPr>
            <p:ph type="title"/>
          </p:nvPr>
        </p:nvSpPr>
        <p:spPr>
          <a:xfrm>
            <a:off x="199006" y="196450"/>
            <a:ext cx="11803603" cy="851115"/>
          </a:xfrm>
          <a:prstGeom prst="rect">
            <a:avLst/>
          </a:prstGeom>
          <a:solidFill>
            <a:schemeClr val="lt1"/>
          </a:solidFill>
          <a:ln cap="flat" cmpd="sng" w="12700">
            <a:solidFill>
              <a:schemeClr val="dk1"/>
            </a:solidFill>
            <a:prstDash val="solid"/>
            <a:miter lim="800000"/>
            <a:headEnd len="sm" w="sm" type="none"/>
            <a:tailEnd len="sm" w="sm" type="none"/>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entury Gothic"/>
              <a:buNone/>
            </a:pPr>
            <a:r>
              <a:rPr lang="en-GB" u="sng">
                <a:solidFill>
                  <a:schemeClr val="dk1"/>
                </a:solidFill>
                <a:latin typeface="Century Gothic"/>
                <a:ea typeface="Century Gothic"/>
                <a:cs typeface="Century Gothic"/>
                <a:sym typeface="Century Gothic"/>
              </a:rPr>
              <a:t>Branding</a:t>
            </a:r>
            <a:endParaRPr/>
          </a:p>
        </p:txBody>
      </p:sp>
      <p:sp>
        <p:nvSpPr>
          <p:cNvPr id="124" name="Google Shape;124;p4"/>
          <p:cNvSpPr txBox="1"/>
          <p:nvPr>
            <p:ph idx="1" type="body"/>
          </p:nvPr>
        </p:nvSpPr>
        <p:spPr>
          <a:xfrm>
            <a:off x="199005" y="1246807"/>
            <a:ext cx="11803603" cy="5313791"/>
          </a:xfrm>
          <a:prstGeom prst="rect">
            <a:avLst/>
          </a:prstGeom>
          <a:solidFill>
            <a:schemeClr val="lt1"/>
          </a:solidFill>
          <a:ln cap="flat" cmpd="sng" w="12700">
            <a:solidFill>
              <a:schemeClr val="dk1"/>
            </a:solidFill>
            <a:prstDash val="solid"/>
            <a:miter lim="800000"/>
            <a:headEnd len="sm" w="sm" type="none"/>
            <a:tailEnd len="sm" w="sm" type="none"/>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590"/>
              <a:buNone/>
            </a:pPr>
            <a:r>
              <a:rPr lang="en-GB" sz="2590">
                <a:solidFill>
                  <a:schemeClr val="dk1"/>
                </a:solidFill>
                <a:latin typeface="Century Gothic"/>
                <a:ea typeface="Century Gothic"/>
                <a:cs typeface="Century Gothic"/>
                <a:sym typeface="Century Gothic"/>
              </a:rPr>
              <a:t>Branding is how a company is recognised by its customers, and how it is different from its competitors. It contributes to the image that the public have of the organisation.</a:t>
            </a:r>
            <a:endParaRPr/>
          </a:p>
          <a:p>
            <a:pPr indent="0" lvl="0" marL="0" rtl="0" algn="l">
              <a:lnSpc>
                <a:spcPct val="90000"/>
              </a:lnSpc>
              <a:spcBef>
                <a:spcPts val="1000"/>
              </a:spcBef>
              <a:spcAft>
                <a:spcPts val="0"/>
              </a:spcAft>
              <a:buClr>
                <a:schemeClr val="dk1"/>
              </a:buClr>
              <a:buSzPts val="2590"/>
              <a:buNone/>
            </a:pPr>
            <a:r>
              <a:rPr lang="en-GB" sz="2590">
                <a:solidFill>
                  <a:schemeClr val="dk1"/>
                </a:solidFill>
                <a:latin typeface="Century Gothic"/>
                <a:ea typeface="Century Gothic"/>
                <a:cs typeface="Century Gothic"/>
                <a:sym typeface="Century Gothic"/>
              </a:rPr>
              <a:t>A brand represents the company’s values and gives the customer something to talk about, so it is vital for its reputation. </a:t>
            </a:r>
            <a:endParaRPr/>
          </a:p>
          <a:p>
            <a:pPr indent="0" lvl="0" marL="0" rtl="0" algn="l">
              <a:lnSpc>
                <a:spcPct val="90000"/>
              </a:lnSpc>
              <a:spcBef>
                <a:spcPts val="1000"/>
              </a:spcBef>
              <a:spcAft>
                <a:spcPts val="0"/>
              </a:spcAft>
              <a:buClr>
                <a:schemeClr val="dk1"/>
              </a:buClr>
              <a:buSzPts val="2590"/>
              <a:buNone/>
            </a:pPr>
            <a:r>
              <a:t/>
            </a:r>
            <a:endParaRPr sz="2590">
              <a:latin typeface="Century Gothic"/>
              <a:ea typeface="Century Gothic"/>
              <a:cs typeface="Century Gothic"/>
              <a:sym typeface="Century Gothic"/>
            </a:endParaRPr>
          </a:p>
          <a:p>
            <a:pPr indent="0" lvl="0" marL="0" rtl="0" algn="l">
              <a:lnSpc>
                <a:spcPct val="90000"/>
              </a:lnSpc>
              <a:spcBef>
                <a:spcPts val="1000"/>
              </a:spcBef>
              <a:spcAft>
                <a:spcPts val="0"/>
              </a:spcAft>
              <a:buClr>
                <a:schemeClr val="dk1"/>
              </a:buClr>
              <a:buSzPts val="2590"/>
              <a:buNone/>
            </a:pPr>
            <a:r>
              <a:rPr lang="en-GB" sz="2590">
                <a:solidFill>
                  <a:schemeClr val="dk1"/>
                </a:solidFill>
                <a:latin typeface="Century Gothic"/>
                <a:ea typeface="Century Gothic"/>
                <a:cs typeface="Century Gothic"/>
                <a:sym typeface="Century Gothic"/>
              </a:rPr>
              <a:t>An organisation builds its brand awareness through its name, logo, website, social media presence, and most of all, through its customer experience. </a:t>
            </a:r>
            <a:endParaRPr/>
          </a:p>
          <a:p>
            <a:pPr indent="0" lvl="0" marL="0" rtl="0" algn="l">
              <a:lnSpc>
                <a:spcPct val="90000"/>
              </a:lnSpc>
              <a:spcBef>
                <a:spcPts val="1000"/>
              </a:spcBef>
              <a:spcAft>
                <a:spcPts val="0"/>
              </a:spcAft>
              <a:buClr>
                <a:schemeClr val="dk1"/>
              </a:buClr>
              <a:buSzPts val="2590"/>
              <a:buNone/>
            </a:pPr>
            <a:r>
              <a:rPr lang="en-GB" sz="2590">
                <a:solidFill>
                  <a:schemeClr val="dk1"/>
                </a:solidFill>
                <a:latin typeface="Century Gothic"/>
                <a:ea typeface="Century Gothic"/>
                <a:cs typeface="Century Gothic"/>
                <a:sym typeface="Century Gothic"/>
              </a:rPr>
              <a:t>Many businesses have more than one brand under their main company name; building up brand extensions or a family of brands. AccorHotels group, for example, has more than 20 brands. This allows it to target different markets with different brands, from budget to luxury.</a:t>
            </a:r>
            <a:endParaRPr/>
          </a:p>
          <a:p>
            <a:pPr indent="0" lvl="0" marL="0" rtl="0" algn="l">
              <a:lnSpc>
                <a:spcPct val="90000"/>
              </a:lnSpc>
              <a:spcBef>
                <a:spcPts val="1000"/>
              </a:spcBef>
              <a:spcAft>
                <a:spcPts val="0"/>
              </a:spcAft>
              <a:buClr>
                <a:schemeClr val="dk1"/>
              </a:buClr>
              <a:buSzPts val="2590"/>
              <a:buNone/>
            </a:pPr>
            <a:r>
              <a:t/>
            </a:r>
            <a:endParaRPr sz="2590">
              <a:latin typeface="Comic Sans MS"/>
              <a:ea typeface="Comic Sans MS"/>
              <a:cs typeface="Comic Sans MS"/>
              <a:sym typeface="Comic Sans MS"/>
            </a:endParaRPr>
          </a:p>
          <a:p>
            <a:pPr indent="0" lvl="0" marL="0" rtl="0" algn="l">
              <a:lnSpc>
                <a:spcPct val="90000"/>
              </a:lnSpc>
              <a:spcBef>
                <a:spcPts val="1000"/>
              </a:spcBef>
              <a:spcAft>
                <a:spcPts val="0"/>
              </a:spcAft>
              <a:buClr>
                <a:schemeClr val="dk1"/>
              </a:buClr>
              <a:buSzPts val="2590"/>
              <a:buNone/>
            </a:pPr>
            <a:r>
              <a:t/>
            </a:r>
            <a:endParaRPr sz="2590">
              <a:latin typeface="Century Gothic"/>
              <a:ea typeface="Century Gothic"/>
              <a:cs typeface="Century Gothic"/>
              <a:sym typeface="Century Gothic"/>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 name="Shape 128"/>
        <p:cNvGrpSpPr/>
        <p:nvPr/>
      </p:nvGrpSpPr>
      <p:grpSpPr>
        <a:xfrm>
          <a:off x="0" y="0"/>
          <a:ext cx="0" cy="0"/>
          <a:chOff x="0" y="0"/>
          <a:chExt cx="0" cy="0"/>
        </a:xfrm>
      </p:grpSpPr>
      <p:sp>
        <p:nvSpPr>
          <p:cNvPr id="129" name="Google Shape;129;p5"/>
          <p:cNvSpPr txBox="1"/>
          <p:nvPr>
            <p:ph idx="1" type="body"/>
          </p:nvPr>
        </p:nvSpPr>
        <p:spPr>
          <a:xfrm>
            <a:off x="2152650" y="1690690"/>
            <a:ext cx="4221646" cy="1953659"/>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800"/>
              <a:buNone/>
            </a:pPr>
            <a:r>
              <a:t/>
            </a:r>
            <a:endParaRPr>
              <a:latin typeface="Comic Sans MS"/>
              <a:ea typeface="Comic Sans MS"/>
              <a:cs typeface="Comic Sans MS"/>
              <a:sym typeface="Comic Sans MS"/>
            </a:endParaRPr>
          </a:p>
          <a:p>
            <a:pPr indent="0" lvl="0" marL="0" rtl="0" algn="l">
              <a:lnSpc>
                <a:spcPct val="90000"/>
              </a:lnSpc>
              <a:spcBef>
                <a:spcPts val="1000"/>
              </a:spcBef>
              <a:spcAft>
                <a:spcPts val="0"/>
              </a:spcAft>
              <a:buClr>
                <a:schemeClr val="dk1"/>
              </a:buClr>
              <a:buSzPts val="2800"/>
              <a:buNone/>
            </a:pPr>
            <a:r>
              <a:t/>
            </a:r>
            <a:endParaRPr>
              <a:latin typeface="Comic Sans MS"/>
              <a:ea typeface="Comic Sans MS"/>
              <a:cs typeface="Comic Sans MS"/>
              <a:sym typeface="Comic Sans MS"/>
            </a:endParaRPr>
          </a:p>
        </p:txBody>
      </p:sp>
      <p:sp>
        <p:nvSpPr>
          <p:cNvPr id="130" name="Google Shape;130;p5"/>
          <p:cNvSpPr txBox="1"/>
          <p:nvPr/>
        </p:nvSpPr>
        <p:spPr>
          <a:xfrm>
            <a:off x="390618" y="2667519"/>
            <a:ext cx="4425456" cy="1754326"/>
          </a:xfrm>
          <a:prstGeom prst="rect">
            <a:avLst/>
          </a:prstGeom>
          <a:solidFill>
            <a:schemeClr val="lt1"/>
          </a:solidFill>
          <a:ln cap="flat" cmpd="sng" w="12700">
            <a:solidFill>
              <a:schemeClr val="dk1"/>
            </a:solidFill>
            <a:prstDash val="solid"/>
            <a:miter lim="800000"/>
            <a:headEnd len="sm" w="sm" type="none"/>
            <a:tailEnd len="sm" w="sm" type="none"/>
          </a:ln>
        </p:spPr>
        <p:txBody>
          <a:bodyPr anchorCtr="0" anchor="t" bIns="45700" lIns="91425" spcFirstLastPara="1" rIns="91425" wrap="square" tIns="45700">
            <a:spAutoFit/>
          </a:bodyPr>
          <a:lstStyle/>
          <a:p>
            <a:pPr indent="0" lvl="0" marL="0" rtl="0" algn="ctr">
              <a:spcBef>
                <a:spcPts val="0"/>
              </a:spcBef>
              <a:spcAft>
                <a:spcPts val="0"/>
              </a:spcAft>
              <a:buNone/>
            </a:pPr>
            <a:r>
              <a:t/>
            </a:r>
            <a:endParaRPr sz="1800">
              <a:solidFill>
                <a:schemeClr val="dk1"/>
              </a:solidFill>
              <a:latin typeface="Century Gothic"/>
              <a:ea typeface="Century Gothic"/>
              <a:cs typeface="Century Gothic"/>
              <a:sym typeface="Century Gothic"/>
            </a:endParaRPr>
          </a:p>
          <a:p>
            <a:pPr indent="0" lvl="0" marL="0" marR="0" rtl="0" algn="ctr">
              <a:spcBef>
                <a:spcPts val="0"/>
              </a:spcBef>
              <a:spcAft>
                <a:spcPts val="0"/>
              </a:spcAft>
              <a:buNone/>
            </a:pPr>
            <a:r>
              <a:rPr b="0" i="0" lang="en-GB" sz="2400" u="none" cap="none" strike="noStrike">
                <a:solidFill>
                  <a:schemeClr val="dk1"/>
                </a:solidFill>
                <a:latin typeface="Century Gothic"/>
                <a:ea typeface="Century Gothic"/>
                <a:cs typeface="Century Gothic"/>
                <a:sym typeface="Century Gothic"/>
              </a:rPr>
              <a:t>Accor Hotels operate a number of different brands of hotel.</a:t>
            </a:r>
            <a:endParaRPr/>
          </a:p>
          <a:p>
            <a:pPr indent="0" lvl="0" marL="0" marR="0" rtl="0" algn="ctr">
              <a:spcBef>
                <a:spcPts val="0"/>
              </a:spcBef>
              <a:spcAft>
                <a:spcPts val="0"/>
              </a:spcAft>
              <a:buNone/>
            </a:pPr>
            <a:r>
              <a:t/>
            </a:r>
            <a:endParaRPr b="0" i="0" sz="1800" u="none" cap="none" strike="noStrike">
              <a:solidFill>
                <a:schemeClr val="dk1"/>
              </a:solidFill>
              <a:latin typeface="Century Gothic"/>
              <a:ea typeface="Century Gothic"/>
              <a:cs typeface="Century Gothic"/>
              <a:sym typeface="Century Gothic"/>
            </a:endParaRPr>
          </a:p>
        </p:txBody>
      </p:sp>
      <p:pic>
        <p:nvPicPr>
          <p:cNvPr id="131" name="Google Shape;131;p5"/>
          <p:cNvPicPr preferRelativeResize="0"/>
          <p:nvPr/>
        </p:nvPicPr>
        <p:blipFill rotWithShape="1">
          <a:blip r:embed="rId3">
            <a:alphaModFix/>
          </a:blip>
          <a:srcRect b="5323" l="4654" r="3663" t="7536"/>
          <a:stretch/>
        </p:blipFill>
        <p:spPr>
          <a:xfrm>
            <a:off x="5291598" y="480213"/>
            <a:ext cx="6267127" cy="6103990"/>
          </a:xfrm>
          <a:prstGeom prst="rect">
            <a:avLst/>
          </a:prstGeom>
          <a:noFill/>
          <a:ln>
            <a:noFill/>
          </a:ln>
        </p:spPr>
      </p:pic>
      <p:sp>
        <p:nvSpPr>
          <p:cNvPr id="132" name="Google Shape;132;p5"/>
          <p:cNvSpPr txBox="1"/>
          <p:nvPr/>
        </p:nvSpPr>
        <p:spPr>
          <a:xfrm>
            <a:off x="135384" y="5545869"/>
            <a:ext cx="6094520"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GB" sz="1800" u="sng" cap="none" strike="noStrike">
                <a:solidFill>
                  <a:schemeClr val="dk1"/>
                </a:solidFill>
                <a:latin typeface="Century Gothic"/>
                <a:ea typeface="Century Gothic"/>
                <a:cs typeface="Century Gothic"/>
                <a:sym typeface="Century Gothic"/>
                <a:hlinkClick r:id="rId4">
                  <a:extLst>
                    <a:ext uri="{A12FA001-AC4F-418D-AE19-62706E023703}">
                      <ahyp:hlinkClr val="tx"/>
                    </a:ext>
                  </a:extLst>
                </a:hlinkClick>
              </a:rPr>
              <a:t>https://www.youtube.com/watch?v=nz_s1v-QzNA</a:t>
            </a:r>
            <a:endParaRPr sz="1800">
              <a:solidFill>
                <a:schemeClr val="dk1"/>
              </a:solidFill>
              <a:latin typeface="Century Gothic"/>
              <a:ea typeface="Century Gothic"/>
              <a:cs typeface="Century Gothic"/>
              <a:sym typeface="Century Gothic"/>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6" name="Shape 136"/>
        <p:cNvGrpSpPr/>
        <p:nvPr/>
      </p:nvGrpSpPr>
      <p:grpSpPr>
        <a:xfrm>
          <a:off x="0" y="0"/>
          <a:ext cx="0" cy="0"/>
          <a:chOff x="0" y="0"/>
          <a:chExt cx="0" cy="0"/>
        </a:xfrm>
      </p:grpSpPr>
      <p:sp>
        <p:nvSpPr>
          <p:cNvPr id="137" name="Google Shape;137;p6"/>
          <p:cNvSpPr txBox="1"/>
          <p:nvPr>
            <p:ph type="title"/>
          </p:nvPr>
        </p:nvSpPr>
        <p:spPr>
          <a:xfrm>
            <a:off x="838200" y="365125"/>
            <a:ext cx="10515600" cy="1325563"/>
          </a:xfrm>
          <a:prstGeom prst="rect">
            <a:avLst/>
          </a:prstGeom>
          <a:solidFill>
            <a:schemeClr val="lt1"/>
          </a:solidFill>
          <a:ln cap="flat" cmpd="sng" w="12700">
            <a:solidFill>
              <a:schemeClr val="dk1"/>
            </a:solidFill>
            <a:prstDash val="solid"/>
            <a:miter lim="800000"/>
            <a:headEnd len="sm" w="sm" type="none"/>
            <a:tailEnd len="sm" w="sm" type="none"/>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entury Gothic"/>
              <a:buNone/>
            </a:pPr>
            <a:r>
              <a:rPr lang="en-GB" u="sng">
                <a:solidFill>
                  <a:schemeClr val="dk1"/>
                </a:solidFill>
                <a:latin typeface="Century Gothic"/>
                <a:ea typeface="Century Gothic"/>
                <a:cs typeface="Century Gothic"/>
                <a:sym typeface="Century Gothic"/>
              </a:rPr>
              <a:t>Brand Values </a:t>
            </a:r>
            <a:endParaRPr/>
          </a:p>
        </p:txBody>
      </p:sp>
      <p:sp>
        <p:nvSpPr>
          <p:cNvPr id="138" name="Google Shape;138;p6"/>
          <p:cNvSpPr txBox="1"/>
          <p:nvPr>
            <p:ph idx="1" type="body"/>
          </p:nvPr>
        </p:nvSpPr>
        <p:spPr>
          <a:xfrm>
            <a:off x="838200" y="1825625"/>
            <a:ext cx="10515600" cy="4351338"/>
          </a:xfrm>
          <a:prstGeom prst="rect">
            <a:avLst/>
          </a:prstGeom>
          <a:solidFill>
            <a:schemeClr val="lt1"/>
          </a:solidFill>
          <a:ln cap="flat" cmpd="sng" w="12700">
            <a:solidFill>
              <a:schemeClr val="dk1"/>
            </a:solidFill>
            <a:prstDash val="solid"/>
            <a:miter lim="800000"/>
            <a:headEnd len="sm" w="sm" type="none"/>
            <a:tailEnd len="sm" w="sm" type="none"/>
          </a:ln>
        </p:spPr>
        <p:txBody>
          <a:bodyPr anchorCtr="0" anchor="t" bIns="45700" lIns="91425" spcFirstLastPara="1" rIns="91425" wrap="square" tIns="45700">
            <a:normAutofit/>
          </a:bodyPr>
          <a:lstStyle/>
          <a:p>
            <a:pPr indent="0" lvl="0" marL="0" rtl="0" algn="l">
              <a:lnSpc>
                <a:spcPct val="80000"/>
              </a:lnSpc>
              <a:spcBef>
                <a:spcPts val="0"/>
              </a:spcBef>
              <a:spcAft>
                <a:spcPts val="0"/>
              </a:spcAft>
              <a:buClr>
                <a:schemeClr val="dk1"/>
              </a:buClr>
              <a:buSzPts val="2800"/>
              <a:buNone/>
            </a:pPr>
            <a:r>
              <a:rPr lang="en-GB">
                <a:solidFill>
                  <a:schemeClr val="dk1"/>
                </a:solidFill>
                <a:latin typeface="Century Gothic"/>
                <a:ea typeface="Century Gothic"/>
                <a:cs typeface="Century Gothic"/>
                <a:sym typeface="Century Gothic"/>
              </a:rPr>
              <a:t>When building a brand, the marketing activities should try to achieve the following brand values.</a:t>
            </a:r>
            <a:endParaRPr/>
          </a:p>
          <a:p>
            <a:pPr indent="0" lvl="0" marL="0" rtl="0" algn="l">
              <a:lnSpc>
                <a:spcPct val="80000"/>
              </a:lnSpc>
              <a:spcBef>
                <a:spcPts val="1000"/>
              </a:spcBef>
              <a:spcAft>
                <a:spcPts val="0"/>
              </a:spcAft>
              <a:buClr>
                <a:schemeClr val="dk1"/>
              </a:buClr>
              <a:buSzPts val="2800"/>
              <a:buNone/>
            </a:pPr>
            <a:r>
              <a:t/>
            </a:r>
            <a:endParaRPr/>
          </a:p>
          <a:p>
            <a:pPr indent="-228600" lvl="0" marL="228600" rtl="0" algn="l">
              <a:lnSpc>
                <a:spcPct val="80000"/>
              </a:lnSpc>
              <a:spcBef>
                <a:spcPts val="1000"/>
              </a:spcBef>
              <a:spcAft>
                <a:spcPts val="0"/>
              </a:spcAft>
              <a:buClr>
                <a:srgbClr val="0070C0"/>
              </a:buClr>
              <a:buSzPts val="2800"/>
              <a:buChar char="•"/>
            </a:pPr>
            <a:r>
              <a:rPr lang="en-GB">
                <a:solidFill>
                  <a:srgbClr val="0070C0"/>
                </a:solidFill>
                <a:latin typeface="Century Gothic"/>
                <a:ea typeface="Century Gothic"/>
                <a:cs typeface="Century Gothic"/>
                <a:sym typeface="Century Gothic"/>
              </a:rPr>
              <a:t>Differentiation</a:t>
            </a:r>
            <a:r>
              <a:rPr lang="en-GB">
                <a:solidFill>
                  <a:schemeClr val="dk1"/>
                </a:solidFill>
                <a:latin typeface="Century Gothic"/>
                <a:ea typeface="Century Gothic"/>
                <a:cs typeface="Century Gothic"/>
                <a:sym typeface="Century Gothic"/>
              </a:rPr>
              <a:t> – something that’s unique about the brand that others do not have.</a:t>
            </a:r>
            <a:endParaRPr/>
          </a:p>
          <a:p>
            <a:pPr indent="-228600" lvl="0" marL="228600" rtl="0" algn="l">
              <a:lnSpc>
                <a:spcPct val="80000"/>
              </a:lnSpc>
              <a:spcBef>
                <a:spcPts val="1000"/>
              </a:spcBef>
              <a:spcAft>
                <a:spcPts val="0"/>
              </a:spcAft>
              <a:buClr>
                <a:srgbClr val="E500E5"/>
              </a:buClr>
              <a:buSzPts val="2800"/>
              <a:buChar char="•"/>
            </a:pPr>
            <a:r>
              <a:rPr lang="en-GB">
                <a:solidFill>
                  <a:srgbClr val="E500E5"/>
                </a:solidFill>
                <a:latin typeface="Century Gothic"/>
                <a:ea typeface="Century Gothic"/>
                <a:cs typeface="Century Gothic"/>
                <a:sym typeface="Century Gothic"/>
              </a:rPr>
              <a:t>Knowledge</a:t>
            </a:r>
            <a:r>
              <a:rPr lang="en-GB">
                <a:solidFill>
                  <a:schemeClr val="dk1"/>
                </a:solidFill>
                <a:latin typeface="Century Gothic"/>
                <a:ea typeface="Century Gothic"/>
                <a:cs typeface="Century Gothic"/>
                <a:sym typeface="Century Gothic"/>
              </a:rPr>
              <a:t> – the extent of the customer’s knowledge about the brand and how they perceive it.</a:t>
            </a:r>
            <a:endParaRPr/>
          </a:p>
          <a:p>
            <a:pPr indent="-228600" lvl="0" marL="228600" rtl="0" algn="l">
              <a:lnSpc>
                <a:spcPct val="80000"/>
              </a:lnSpc>
              <a:spcBef>
                <a:spcPts val="1000"/>
              </a:spcBef>
              <a:spcAft>
                <a:spcPts val="0"/>
              </a:spcAft>
              <a:buClr>
                <a:srgbClr val="007200"/>
              </a:buClr>
              <a:buSzPts val="2800"/>
              <a:buChar char="•"/>
            </a:pPr>
            <a:r>
              <a:rPr lang="en-GB">
                <a:solidFill>
                  <a:srgbClr val="007200"/>
                </a:solidFill>
                <a:latin typeface="Century Gothic"/>
                <a:ea typeface="Century Gothic"/>
                <a:cs typeface="Century Gothic"/>
                <a:sym typeface="Century Gothic"/>
              </a:rPr>
              <a:t>Esteem</a:t>
            </a:r>
            <a:r>
              <a:rPr lang="en-GB">
                <a:solidFill>
                  <a:schemeClr val="dk1"/>
                </a:solidFill>
                <a:latin typeface="Century Gothic"/>
                <a:ea typeface="Century Gothic"/>
                <a:cs typeface="Century Gothic"/>
                <a:sym typeface="Century Gothic"/>
              </a:rPr>
              <a:t> – the extent to which the customer perceives the brand to be of good quality and popular.</a:t>
            </a:r>
            <a:endParaRPr/>
          </a:p>
          <a:p>
            <a:pPr indent="-228600" lvl="0" marL="228600" rtl="0" algn="l">
              <a:lnSpc>
                <a:spcPct val="80000"/>
              </a:lnSpc>
              <a:spcBef>
                <a:spcPts val="1000"/>
              </a:spcBef>
              <a:spcAft>
                <a:spcPts val="0"/>
              </a:spcAft>
              <a:buClr>
                <a:srgbClr val="666600"/>
              </a:buClr>
              <a:buSzPts val="2800"/>
              <a:buChar char="•"/>
            </a:pPr>
            <a:r>
              <a:rPr lang="en-GB">
                <a:solidFill>
                  <a:srgbClr val="666600"/>
                </a:solidFill>
                <a:latin typeface="Century Gothic"/>
                <a:ea typeface="Century Gothic"/>
                <a:cs typeface="Century Gothic"/>
                <a:sym typeface="Century Gothic"/>
              </a:rPr>
              <a:t>Relevance</a:t>
            </a:r>
            <a:r>
              <a:rPr lang="en-GB">
                <a:solidFill>
                  <a:schemeClr val="dk1"/>
                </a:solidFill>
                <a:latin typeface="Century Gothic"/>
                <a:ea typeface="Century Gothic"/>
                <a:cs typeface="Century Gothic"/>
                <a:sym typeface="Century Gothic"/>
              </a:rPr>
              <a:t> – How appropriate the brand is for a customer.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sp>
        <p:nvSpPr>
          <p:cNvPr id="143" name="Google Shape;143;p7"/>
          <p:cNvSpPr txBox="1"/>
          <p:nvPr>
            <p:ph type="title"/>
          </p:nvPr>
        </p:nvSpPr>
        <p:spPr>
          <a:xfrm>
            <a:off x="225639" y="218314"/>
            <a:ext cx="11785847" cy="1325563"/>
          </a:xfrm>
          <a:prstGeom prst="rect">
            <a:avLst/>
          </a:prstGeom>
          <a:solidFill>
            <a:schemeClr val="lt1"/>
          </a:solidFill>
          <a:ln cap="flat" cmpd="sng" w="12700">
            <a:solidFill>
              <a:schemeClr val="dk1"/>
            </a:solidFill>
            <a:prstDash val="solid"/>
            <a:miter lim="800000"/>
            <a:headEnd len="sm" w="sm" type="none"/>
            <a:tailEnd len="sm" w="sm" type="none"/>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entury Gothic"/>
              <a:buNone/>
            </a:pPr>
            <a:r>
              <a:rPr lang="en-GB" u="sng">
                <a:solidFill>
                  <a:schemeClr val="dk1"/>
                </a:solidFill>
                <a:latin typeface="Century Gothic"/>
                <a:ea typeface="Century Gothic"/>
                <a:cs typeface="Century Gothic"/>
                <a:sym typeface="Century Gothic"/>
              </a:rPr>
              <a:t>Task: Expedia</a:t>
            </a:r>
            <a:endParaRPr/>
          </a:p>
        </p:txBody>
      </p:sp>
      <p:sp>
        <p:nvSpPr>
          <p:cNvPr id="144" name="Google Shape;144;p7"/>
          <p:cNvSpPr txBox="1"/>
          <p:nvPr>
            <p:ph idx="1" type="body"/>
          </p:nvPr>
        </p:nvSpPr>
        <p:spPr>
          <a:xfrm>
            <a:off x="225639" y="1779467"/>
            <a:ext cx="11785846" cy="3623433"/>
          </a:xfrm>
          <a:prstGeom prst="rect">
            <a:avLst/>
          </a:prstGeom>
          <a:solidFill>
            <a:schemeClr val="lt1"/>
          </a:solidFill>
          <a:ln cap="flat" cmpd="sng" w="12700">
            <a:solidFill>
              <a:schemeClr val="dk1"/>
            </a:solidFill>
            <a:prstDash val="solid"/>
            <a:miter lim="800000"/>
            <a:headEnd len="sm" w="sm" type="none"/>
            <a:tailEnd len="sm" w="sm" type="none"/>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800"/>
              <a:buNone/>
            </a:pPr>
            <a:r>
              <a:rPr lang="en-GB">
                <a:solidFill>
                  <a:schemeClr val="dk1"/>
                </a:solidFill>
                <a:latin typeface="Century Gothic"/>
                <a:ea typeface="Century Gothic"/>
                <a:cs typeface="Century Gothic"/>
                <a:sym typeface="Century Gothic"/>
              </a:rPr>
              <a:t>Research the different brands owned by the Expedia group.</a:t>
            </a:r>
            <a:endParaRPr/>
          </a:p>
          <a:p>
            <a:pPr indent="0" lvl="0" marL="0" rtl="0" algn="l">
              <a:lnSpc>
                <a:spcPct val="90000"/>
              </a:lnSpc>
              <a:spcBef>
                <a:spcPts val="1000"/>
              </a:spcBef>
              <a:spcAft>
                <a:spcPts val="0"/>
              </a:spcAft>
              <a:buClr>
                <a:schemeClr val="dk1"/>
              </a:buClr>
              <a:buSzPts val="2800"/>
              <a:buNone/>
            </a:pPr>
            <a:r>
              <a:t/>
            </a:r>
            <a:endParaRPr>
              <a:latin typeface="Century Gothic"/>
              <a:ea typeface="Century Gothic"/>
              <a:cs typeface="Century Gothic"/>
              <a:sym typeface="Century Gothic"/>
            </a:endParaRPr>
          </a:p>
          <a:p>
            <a:pPr indent="0" lvl="0" marL="0" rtl="0" algn="l">
              <a:lnSpc>
                <a:spcPct val="90000"/>
              </a:lnSpc>
              <a:spcBef>
                <a:spcPts val="1000"/>
              </a:spcBef>
              <a:spcAft>
                <a:spcPts val="0"/>
              </a:spcAft>
              <a:buClr>
                <a:schemeClr val="dk1"/>
              </a:buClr>
              <a:buSzPts val="2800"/>
              <a:buNone/>
            </a:pPr>
            <a:r>
              <a:rPr lang="en-GB">
                <a:solidFill>
                  <a:schemeClr val="dk1"/>
                </a:solidFill>
                <a:latin typeface="Century Gothic"/>
                <a:ea typeface="Century Gothic"/>
                <a:cs typeface="Century Gothic"/>
                <a:sym typeface="Century Gothic"/>
              </a:rPr>
              <a:t>Make a list of these brands – which component industries do these fit into? </a:t>
            </a:r>
            <a:endParaRPr/>
          </a:p>
          <a:p>
            <a:pPr indent="0" lvl="0" marL="0" rtl="0" algn="l">
              <a:lnSpc>
                <a:spcPct val="90000"/>
              </a:lnSpc>
              <a:spcBef>
                <a:spcPts val="1000"/>
              </a:spcBef>
              <a:spcAft>
                <a:spcPts val="0"/>
              </a:spcAft>
              <a:buClr>
                <a:schemeClr val="dk1"/>
              </a:buClr>
              <a:buSzPts val="2800"/>
              <a:buNone/>
            </a:pPr>
            <a:r>
              <a:t/>
            </a:r>
            <a:endParaRPr>
              <a:latin typeface="Century Gothic"/>
              <a:ea typeface="Century Gothic"/>
              <a:cs typeface="Century Gothic"/>
              <a:sym typeface="Century Gothic"/>
            </a:endParaRPr>
          </a:p>
          <a:p>
            <a:pPr indent="0" lvl="0" marL="0" rtl="0" algn="l">
              <a:lnSpc>
                <a:spcPct val="90000"/>
              </a:lnSpc>
              <a:spcBef>
                <a:spcPts val="1000"/>
              </a:spcBef>
              <a:spcAft>
                <a:spcPts val="0"/>
              </a:spcAft>
              <a:buClr>
                <a:schemeClr val="dk1"/>
              </a:buClr>
              <a:buSzPts val="2800"/>
              <a:buNone/>
            </a:pPr>
            <a:r>
              <a:rPr lang="en-GB">
                <a:solidFill>
                  <a:schemeClr val="dk1"/>
                </a:solidFill>
                <a:latin typeface="Century Gothic"/>
                <a:ea typeface="Century Gothic"/>
                <a:cs typeface="Century Gothic"/>
                <a:sym typeface="Century Gothic"/>
              </a:rPr>
              <a:t>Why do you think Expedia don’t have one name for all of their brands?</a:t>
            </a:r>
            <a:endParaRPr/>
          </a:p>
          <a:p>
            <a:pPr indent="0" lvl="0" marL="0" rtl="0" algn="l">
              <a:lnSpc>
                <a:spcPct val="90000"/>
              </a:lnSpc>
              <a:spcBef>
                <a:spcPts val="1000"/>
              </a:spcBef>
              <a:spcAft>
                <a:spcPts val="0"/>
              </a:spcAft>
              <a:buClr>
                <a:schemeClr val="dk1"/>
              </a:buClr>
              <a:buSzPts val="2800"/>
              <a:buNone/>
            </a:pPr>
            <a:r>
              <a:t/>
            </a:r>
            <a:endParaRPr>
              <a:latin typeface="Century Gothic"/>
              <a:ea typeface="Century Gothic"/>
              <a:cs typeface="Century Gothic"/>
              <a:sym typeface="Century Gothic"/>
            </a:endParaRPr>
          </a:p>
          <a:p>
            <a:pPr indent="0" lvl="0" marL="0" rtl="0" algn="l">
              <a:lnSpc>
                <a:spcPct val="90000"/>
              </a:lnSpc>
              <a:spcBef>
                <a:spcPts val="1000"/>
              </a:spcBef>
              <a:spcAft>
                <a:spcPts val="0"/>
              </a:spcAft>
              <a:buClr>
                <a:schemeClr val="dk1"/>
              </a:buClr>
              <a:buSzPts val="2800"/>
              <a:buNone/>
            </a:pPr>
            <a:r>
              <a:t/>
            </a:r>
            <a:endParaRPr>
              <a:latin typeface="Century Gothic"/>
              <a:ea typeface="Century Gothic"/>
              <a:cs typeface="Century Gothic"/>
              <a:sym typeface="Century Gothic"/>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sp>
        <p:nvSpPr>
          <p:cNvPr id="149" name="Google Shape;149;p8"/>
          <p:cNvSpPr txBox="1"/>
          <p:nvPr>
            <p:ph type="title"/>
          </p:nvPr>
        </p:nvSpPr>
        <p:spPr>
          <a:xfrm>
            <a:off x="236738" y="178694"/>
            <a:ext cx="11718524" cy="1325563"/>
          </a:xfrm>
          <a:prstGeom prst="rect">
            <a:avLst/>
          </a:prstGeom>
          <a:solidFill>
            <a:schemeClr val="lt1"/>
          </a:solidFill>
          <a:ln cap="flat" cmpd="sng" w="12700">
            <a:solidFill>
              <a:schemeClr val="dk1"/>
            </a:solidFill>
            <a:prstDash val="solid"/>
            <a:miter lim="800000"/>
            <a:headEnd len="sm" w="sm" type="none"/>
            <a:tailEnd len="sm" w="sm" type="none"/>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entury Gothic"/>
              <a:buNone/>
            </a:pPr>
            <a:r>
              <a:rPr lang="en-GB" u="sng">
                <a:solidFill>
                  <a:schemeClr val="dk1"/>
                </a:solidFill>
                <a:latin typeface="Century Gothic"/>
                <a:ea typeface="Century Gothic"/>
                <a:cs typeface="Century Gothic"/>
                <a:sym typeface="Century Gothic"/>
              </a:rPr>
              <a:t>Implications of organisation size for marketing activity</a:t>
            </a:r>
            <a:endParaRPr/>
          </a:p>
        </p:txBody>
      </p:sp>
      <p:sp>
        <p:nvSpPr>
          <p:cNvPr id="150" name="Google Shape;150;p8"/>
          <p:cNvSpPr txBox="1"/>
          <p:nvPr>
            <p:ph idx="1" type="body"/>
          </p:nvPr>
        </p:nvSpPr>
        <p:spPr>
          <a:xfrm>
            <a:off x="236738" y="1736847"/>
            <a:ext cx="11718524" cy="4637319"/>
          </a:xfrm>
          <a:prstGeom prst="rect">
            <a:avLst/>
          </a:prstGeom>
          <a:solidFill>
            <a:schemeClr val="lt1"/>
          </a:solidFill>
          <a:ln cap="flat" cmpd="sng" w="12700">
            <a:solidFill>
              <a:schemeClr val="dk1"/>
            </a:solidFill>
            <a:prstDash val="solid"/>
            <a:miter lim="800000"/>
            <a:headEnd len="sm" w="sm" type="none"/>
            <a:tailEnd len="sm" w="sm" type="none"/>
          </a:ln>
        </p:spPr>
        <p:txBody>
          <a:bodyPr anchorCtr="0" anchor="t" bIns="45700" lIns="91425" spcFirstLastPara="1" rIns="91425" wrap="square" tIns="45700">
            <a:normAutofit/>
          </a:bodyPr>
          <a:lstStyle/>
          <a:p>
            <a:pPr indent="0" lvl="0" marL="0" rtl="0" algn="l">
              <a:lnSpc>
                <a:spcPct val="70000"/>
              </a:lnSpc>
              <a:spcBef>
                <a:spcPts val="0"/>
              </a:spcBef>
              <a:spcAft>
                <a:spcPts val="0"/>
              </a:spcAft>
              <a:buClr>
                <a:schemeClr val="dk1"/>
              </a:buClr>
              <a:buSzPts val="2380"/>
              <a:buNone/>
            </a:pPr>
            <a:r>
              <a:rPr lang="en-GB" sz="2380">
                <a:solidFill>
                  <a:schemeClr val="dk1"/>
                </a:solidFill>
                <a:latin typeface="Century Gothic"/>
                <a:ea typeface="Century Gothic"/>
                <a:cs typeface="Century Gothic"/>
                <a:sym typeface="Century Gothic"/>
              </a:rPr>
              <a:t>Large organisations often have functional department with specialist staff to provide expertise in a certain area and serve the whole organisation. These might include:</a:t>
            </a:r>
            <a:endParaRPr/>
          </a:p>
          <a:p>
            <a:pPr indent="-228600" lvl="0" marL="228600" rtl="0" algn="l">
              <a:lnSpc>
                <a:spcPct val="70000"/>
              </a:lnSpc>
              <a:spcBef>
                <a:spcPts val="1000"/>
              </a:spcBef>
              <a:spcAft>
                <a:spcPts val="0"/>
              </a:spcAft>
              <a:buClr>
                <a:schemeClr val="dk1"/>
              </a:buClr>
              <a:buSzPts val="2380"/>
              <a:buChar char="•"/>
            </a:pPr>
            <a:r>
              <a:rPr lang="en-GB" sz="2380">
                <a:solidFill>
                  <a:schemeClr val="dk1"/>
                </a:solidFill>
                <a:latin typeface="Century Gothic"/>
                <a:ea typeface="Century Gothic"/>
                <a:cs typeface="Century Gothic"/>
                <a:sym typeface="Century Gothic"/>
              </a:rPr>
              <a:t>HR</a:t>
            </a:r>
            <a:endParaRPr/>
          </a:p>
          <a:p>
            <a:pPr indent="-228600" lvl="0" marL="228600" rtl="0" algn="l">
              <a:lnSpc>
                <a:spcPct val="70000"/>
              </a:lnSpc>
              <a:spcBef>
                <a:spcPts val="1000"/>
              </a:spcBef>
              <a:spcAft>
                <a:spcPts val="0"/>
              </a:spcAft>
              <a:buClr>
                <a:schemeClr val="dk1"/>
              </a:buClr>
              <a:buSzPts val="2380"/>
              <a:buChar char="•"/>
            </a:pPr>
            <a:r>
              <a:rPr lang="en-GB" sz="2380">
                <a:solidFill>
                  <a:schemeClr val="dk1"/>
                </a:solidFill>
                <a:latin typeface="Century Gothic"/>
                <a:ea typeface="Century Gothic"/>
                <a:cs typeface="Century Gothic"/>
                <a:sym typeface="Century Gothic"/>
              </a:rPr>
              <a:t>Research and Development</a:t>
            </a:r>
            <a:endParaRPr/>
          </a:p>
          <a:p>
            <a:pPr indent="-228600" lvl="0" marL="228600" rtl="0" algn="l">
              <a:lnSpc>
                <a:spcPct val="70000"/>
              </a:lnSpc>
              <a:spcBef>
                <a:spcPts val="1000"/>
              </a:spcBef>
              <a:spcAft>
                <a:spcPts val="0"/>
              </a:spcAft>
              <a:buClr>
                <a:schemeClr val="dk1"/>
              </a:buClr>
              <a:buSzPts val="2380"/>
              <a:buChar char="•"/>
            </a:pPr>
            <a:r>
              <a:rPr lang="en-GB" sz="2380">
                <a:solidFill>
                  <a:schemeClr val="dk1"/>
                </a:solidFill>
                <a:latin typeface="Century Gothic"/>
                <a:ea typeface="Century Gothic"/>
                <a:cs typeface="Century Gothic"/>
                <a:sym typeface="Century Gothic"/>
              </a:rPr>
              <a:t>Sales</a:t>
            </a:r>
            <a:endParaRPr/>
          </a:p>
          <a:p>
            <a:pPr indent="-228600" lvl="0" marL="228600" rtl="0" algn="l">
              <a:lnSpc>
                <a:spcPct val="70000"/>
              </a:lnSpc>
              <a:spcBef>
                <a:spcPts val="1000"/>
              </a:spcBef>
              <a:spcAft>
                <a:spcPts val="0"/>
              </a:spcAft>
              <a:buClr>
                <a:schemeClr val="dk1"/>
              </a:buClr>
              <a:buSzPts val="2380"/>
              <a:buChar char="•"/>
            </a:pPr>
            <a:r>
              <a:rPr lang="en-GB" sz="2380">
                <a:solidFill>
                  <a:schemeClr val="dk1"/>
                </a:solidFill>
                <a:latin typeface="Century Gothic"/>
                <a:ea typeface="Century Gothic"/>
                <a:cs typeface="Century Gothic"/>
                <a:sym typeface="Century Gothic"/>
              </a:rPr>
              <a:t>Marketing</a:t>
            </a:r>
            <a:endParaRPr/>
          </a:p>
          <a:p>
            <a:pPr indent="-228600" lvl="0" marL="228600" rtl="0" algn="l">
              <a:lnSpc>
                <a:spcPct val="70000"/>
              </a:lnSpc>
              <a:spcBef>
                <a:spcPts val="1000"/>
              </a:spcBef>
              <a:spcAft>
                <a:spcPts val="0"/>
              </a:spcAft>
              <a:buClr>
                <a:schemeClr val="dk1"/>
              </a:buClr>
              <a:buSzPts val="2380"/>
              <a:buChar char="•"/>
            </a:pPr>
            <a:r>
              <a:rPr lang="en-GB" sz="2380">
                <a:solidFill>
                  <a:schemeClr val="dk1"/>
                </a:solidFill>
                <a:latin typeface="Century Gothic"/>
                <a:ea typeface="Century Gothic"/>
                <a:cs typeface="Century Gothic"/>
                <a:sym typeface="Century Gothic"/>
              </a:rPr>
              <a:t>Purchasing</a:t>
            </a:r>
            <a:endParaRPr/>
          </a:p>
          <a:p>
            <a:pPr indent="-228600" lvl="0" marL="228600" rtl="0" algn="l">
              <a:lnSpc>
                <a:spcPct val="70000"/>
              </a:lnSpc>
              <a:spcBef>
                <a:spcPts val="1000"/>
              </a:spcBef>
              <a:spcAft>
                <a:spcPts val="0"/>
              </a:spcAft>
              <a:buClr>
                <a:schemeClr val="dk1"/>
              </a:buClr>
              <a:buSzPts val="2380"/>
              <a:buChar char="•"/>
            </a:pPr>
            <a:r>
              <a:rPr lang="en-GB" sz="2380">
                <a:solidFill>
                  <a:schemeClr val="dk1"/>
                </a:solidFill>
                <a:latin typeface="Century Gothic"/>
                <a:ea typeface="Century Gothic"/>
                <a:cs typeface="Century Gothic"/>
                <a:sym typeface="Century Gothic"/>
              </a:rPr>
              <a:t>Product Development</a:t>
            </a:r>
            <a:endParaRPr/>
          </a:p>
          <a:p>
            <a:pPr indent="-228600" lvl="0" marL="228600" rtl="0" algn="l">
              <a:lnSpc>
                <a:spcPct val="70000"/>
              </a:lnSpc>
              <a:spcBef>
                <a:spcPts val="1000"/>
              </a:spcBef>
              <a:spcAft>
                <a:spcPts val="0"/>
              </a:spcAft>
              <a:buClr>
                <a:schemeClr val="dk1"/>
              </a:buClr>
              <a:buSzPts val="2380"/>
              <a:buChar char="•"/>
            </a:pPr>
            <a:r>
              <a:rPr lang="en-GB" sz="2380">
                <a:solidFill>
                  <a:schemeClr val="dk1"/>
                </a:solidFill>
                <a:latin typeface="Century Gothic"/>
                <a:ea typeface="Century Gothic"/>
                <a:cs typeface="Century Gothic"/>
                <a:sym typeface="Century Gothic"/>
              </a:rPr>
              <a:t>Finance and Accounting</a:t>
            </a:r>
            <a:endParaRPr/>
          </a:p>
          <a:p>
            <a:pPr indent="-228600" lvl="0" marL="228600" rtl="0" algn="l">
              <a:lnSpc>
                <a:spcPct val="70000"/>
              </a:lnSpc>
              <a:spcBef>
                <a:spcPts val="1000"/>
              </a:spcBef>
              <a:spcAft>
                <a:spcPts val="0"/>
              </a:spcAft>
              <a:buClr>
                <a:schemeClr val="dk1"/>
              </a:buClr>
              <a:buSzPts val="2380"/>
              <a:buChar char="•"/>
            </a:pPr>
            <a:r>
              <a:rPr lang="en-GB" sz="2380">
                <a:solidFill>
                  <a:schemeClr val="dk1"/>
                </a:solidFill>
                <a:latin typeface="Century Gothic"/>
                <a:ea typeface="Century Gothic"/>
                <a:cs typeface="Century Gothic"/>
                <a:sym typeface="Century Gothic"/>
              </a:rPr>
              <a:t>IT</a:t>
            </a:r>
            <a:endParaRPr/>
          </a:p>
          <a:p>
            <a:pPr indent="-228600" lvl="0" marL="228600" rtl="0" algn="l">
              <a:lnSpc>
                <a:spcPct val="70000"/>
              </a:lnSpc>
              <a:spcBef>
                <a:spcPts val="1000"/>
              </a:spcBef>
              <a:spcAft>
                <a:spcPts val="0"/>
              </a:spcAft>
              <a:buClr>
                <a:schemeClr val="dk1"/>
              </a:buClr>
              <a:buSzPts val="2380"/>
              <a:buChar char="•"/>
            </a:pPr>
            <a:r>
              <a:rPr lang="en-GB" sz="2380">
                <a:solidFill>
                  <a:schemeClr val="dk1"/>
                </a:solidFill>
                <a:latin typeface="Century Gothic"/>
                <a:ea typeface="Century Gothic"/>
                <a:cs typeface="Century Gothic"/>
                <a:sym typeface="Century Gothic"/>
              </a:rPr>
              <a:t>Customer Service </a:t>
            </a:r>
            <a:endParaRPr/>
          </a:p>
        </p:txBody>
      </p:sp>
      <p:sp>
        <p:nvSpPr>
          <p:cNvPr id="151" name="Google Shape;151;p8"/>
          <p:cNvSpPr/>
          <p:nvPr/>
        </p:nvSpPr>
        <p:spPr>
          <a:xfrm>
            <a:off x="5504155" y="2530136"/>
            <a:ext cx="6285391" cy="3693111"/>
          </a:xfrm>
          <a:prstGeom prst="rect">
            <a:avLst/>
          </a:prstGeom>
          <a:gradFill>
            <a:gsLst>
              <a:gs pos="0">
                <a:srgbClr val="FFFFD7"/>
              </a:gs>
              <a:gs pos="50000">
                <a:srgbClr val="FFFFC6"/>
              </a:gs>
              <a:gs pos="100000">
                <a:srgbClr val="FFFFBD"/>
              </a:gs>
            </a:gsLst>
            <a:lin ang="5400000" scaled="0"/>
          </a:gradFill>
          <a:ln cap="flat" cmpd="sng" w="9525">
            <a:solidFill>
              <a:schemeClr val="accent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600">
                <a:solidFill>
                  <a:schemeClr val="dk1"/>
                </a:solidFill>
                <a:latin typeface="Century Gothic"/>
                <a:ea typeface="Century Gothic"/>
                <a:cs typeface="Century Gothic"/>
                <a:sym typeface="Century Gothic"/>
              </a:rPr>
              <a:t>Dividing an organisation into functional areas can be useful as it allows employees within each department to become highly specialised and expert in their area. </a:t>
            </a:r>
            <a:endParaRPr/>
          </a:p>
          <a:p>
            <a:pPr indent="0" lvl="0" marL="0" marR="0" rtl="0" algn="ctr">
              <a:spcBef>
                <a:spcPts val="0"/>
              </a:spcBef>
              <a:spcAft>
                <a:spcPts val="0"/>
              </a:spcAft>
              <a:buNone/>
            </a:pPr>
            <a:r>
              <a:t/>
            </a:r>
            <a:endParaRPr sz="1600">
              <a:solidFill>
                <a:schemeClr val="dk1"/>
              </a:solidFill>
              <a:latin typeface="Century Gothic"/>
              <a:ea typeface="Century Gothic"/>
              <a:cs typeface="Century Gothic"/>
              <a:sym typeface="Century Gothic"/>
            </a:endParaRPr>
          </a:p>
          <a:p>
            <a:pPr indent="0" lvl="0" marL="0" marR="0" rtl="0" algn="ctr">
              <a:spcBef>
                <a:spcPts val="0"/>
              </a:spcBef>
              <a:spcAft>
                <a:spcPts val="0"/>
              </a:spcAft>
              <a:buNone/>
            </a:pPr>
            <a:r>
              <a:rPr lang="en-GB" sz="1600">
                <a:solidFill>
                  <a:schemeClr val="dk1"/>
                </a:solidFill>
                <a:latin typeface="Century Gothic"/>
                <a:ea typeface="Century Gothic"/>
                <a:cs typeface="Century Gothic"/>
                <a:sym typeface="Century Gothic"/>
              </a:rPr>
              <a:t>However it can lead employees to think they have no responsibility for functions outside their own functional team. E.g. employees in IT may feel they have no responsibility for customer service.</a:t>
            </a:r>
            <a:endParaRPr/>
          </a:p>
          <a:p>
            <a:pPr indent="0" lvl="0" marL="0" marR="0" rtl="0" algn="ctr">
              <a:spcBef>
                <a:spcPts val="0"/>
              </a:spcBef>
              <a:spcAft>
                <a:spcPts val="0"/>
              </a:spcAft>
              <a:buNone/>
            </a:pPr>
            <a:r>
              <a:t/>
            </a:r>
            <a:endParaRPr sz="1600">
              <a:solidFill>
                <a:schemeClr val="dk1"/>
              </a:solidFill>
              <a:latin typeface="Century Gothic"/>
              <a:ea typeface="Century Gothic"/>
              <a:cs typeface="Century Gothic"/>
              <a:sym typeface="Century Gothic"/>
            </a:endParaRPr>
          </a:p>
          <a:p>
            <a:pPr indent="0" lvl="0" marL="0" marR="0" rtl="0" algn="ctr">
              <a:spcBef>
                <a:spcPts val="0"/>
              </a:spcBef>
              <a:spcAft>
                <a:spcPts val="0"/>
              </a:spcAft>
              <a:buNone/>
            </a:pPr>
            <a:r>
              <a:rPr lang="en-GB" sz="1600">
                <a:solidFill>
                  <a:schemeClr val="dk1"/>
                </a:solidFill>
                <a:latin typeface="Century Gothic"/>
                <a:ea typeface="Century Gothic"/>
                <a:cs typeface="Century Gothic"/>
                <a:sym typeface="Century Gothic"/>
              </a:rPr>
              <a:t>Smaller organisations cannot afford to have all these departments and may have to manage different areas with few staff. </a:t>
            </a:r>
            <a:endParaRPr/>
          </a:p>
          <a:p>
            <a:pPr indent="0" lvl="0" marL="0" marR="0" rtl="0" algn="ctr">
              <a:spcBef>
                <a:spcPts val="0"/>
              </a:spcBef>
              <a:spcAft>
                <a:spcPts val="0"/>
              </a:spcAft>
              <a:buNone/>
            </a:pPr>
            <a:r>
              <a:rPr lang="en-GB" sz="1600">
                <a:solidFill>
                  <a:schemeClr val="dk1"/>
                </a:solidFill>
                <a:latin typeface="Century Gothic"/>
                <a:ea typeface="Century Gothic"/>
                <a:cs typeface="Century Gothic"/>
                <a:sym typeface="Century Gothic"/>
              </a:rPr>
              <a:t>Marketing roles ideally require specialist expertise, but the number and status of roles depend on the budget available.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5" name="Shape 155"/>
        <p:cNvGrpSpPr/>
        <p:nvPr/>
      </p:nvGrpSpPr>
      <p:grpSpPr>
        <a:xfrm>
          <a:off x="0" y="0"/>
          <a:ext cx="0" cy="0"/>
          <a:chOff x="0" y="0"/>
          <a:chExt cx="0" cy="0"/>
        </a:xfrm>
      </p:grpSpPr>
      <p:sp>
        <p:nvSpPr>
          <p:cNvPr id="156" name="Google Shape;156;p10"/>
          <p:cNvSpPr txBox="1"/>
          <p:nvPr>
            <p:ph type="title"/>
          </p:nvPr>
        </p:nvSpPr>
        <p:spPr>
          <a:xfrm>
            <a:off x="221942" y="197774"/>
            <a:ext cx="11727402" cy="966525"/>
          </a:xfrm>
          <a:prstGeom prst="rect">
            <a:avLst/>
          </a:prstGeom>
          <a:solidFill>
            <a:schemeClr val="lt1"/>
          </a:solidFill>
          <a:ln cap="flat" cmpd="sng" w="12700">
            <a:solidFill>
              <a:schemeClr val="dk1"/>
            </a:solidFill>
            <a:prstDash val="solid"/>
            <a:miter lim="800000"/>
            <a:headEnd len="sm" w="sm" type="none"/>
            <a:tailEnd len="sm" w="sm" type="none"/>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entury Gothic"/>
              <a:buNone/>
            </a:pPr>
            <a:r>
              <a:rPr lang="en-GB" u="sng">
                <a:solidFill>
                  <a:schemeClr val="dk1"/>
                </a:solidFill>
                <a:latin typeface="Century Gothic"/>
                <a:ea typeface="Century Gothic"/>
                <a:cs typeface="Century Gothic"/>
                <a:sym typeface="Century Gothic"/>
              </a:rPr>
              <a:t>Mass and Niche Markets </a:t>
            </a:r>
            <a:endParaRPr/>
          </a:p>
        </p:txBody>
      </p:sp>
      <p:sp>
        <p:nvSpPr>
          <p:cNvPr id="157" name="Google Shape;157;p10"/>
          <p:cNvSpPr txBox="1"/>
          <p:nvPr>
            <p:ph idx="1" type="body"/>
          </p:nvPr>
        </p:nvSpPr>
        <p:spPr>
          <a:xfrm>
            <a:off x="221942" y="1372864"/>
            <a:ext cx="11727402" cy="5287362"/>
          </a:xfrm>
          <a:prstGeom prst="rect">
            <a:avLst/>
          </a:prstGeom>
          <a:solidFill>
            <a:schemeClr val="lt1"/>
          </a:solidFill>
          <a:ln cap="flat" cmpd="sng" w="12700">
            <a:solidFill>
              <a:schemeClr val="dk1"/>
            </a:solidFill>
            <a:prstDash val="solid"/>
            <a:miter lim="800000"/>
            <a:headEnd len="sm" w="sm" type="none"/>
            <a:tailEnd len="sm" w="sm" type="none"/>
          </a:ln>
        </p:spPr>
        <p:txBody>
          <a:bodyPr anchorCtr="0" anchor="t" bIns="45700" lIns="91425" spcFirstLastPara="1" rIns="91425" wrap="square" tIns="45700">
            <a:normAutofit/>
          </a:bodyPr>
          <a:lstStyle/>
          <a:p>
            <a:pPr indent="0" lvl="0" marL="0" rtl="0" algn="l">
              <a:lnSpc>
                <a:spcPct val="70000"/>
              </a:lnSpc>
              <a:spcBef>
                <a:spcPts val="0"/>
              </a:spcBef>
              <a:spcAft>
                <a:spcPts val="0"/>
              </a:spcAft>
              <a:buClr>
                <a:schemeClr val="dk1"/>
              </a:buClr>
              <a:buSzPts val="2590"/>
              <a:buNone/>
            </a:pPr>
            <a:r>
              <a:rPr lang="en-GB" sz="2590">
                <a:solidFill>
                  <a:schemeClr val="dk1"/>
                </a:solidFill>
                <a:latin typeface="Century Gothic"/>
                <a:ea typeface="Century Gothic"/>
                <a:cs typeface="Century Gothic"/>
                <a:sym typeface="Century Gothic"/>
              </a:rPr>
              <a:t>Mass market products and services appeal to large numbers of people and are related to the maturity stage of the product life cycle – where a product or destination has reached a stage of such high popularity that everyone wants to try it. </a:t>
            </a:r>
            <a:endParaRPr/>
          </a:p>
          <a:p>
            <a:pPr indent="0" lvl="0" marL="0" rtl="0" algn="l">
              <a:lnSpc>
                <a:spcPct val="70000"/>
              </a:lnSpc>
              <a:spcBef>
                <a:spcPts val="1000"/>
              </a:spcBef>
              <a:spcAft>
                <a:spcPts val="0"/>
              </a:spcAft>
              <a:buClr>
                <a:schemeClr val="dk1"/>
              </a:buClr>
              <a:buSzPts val="2590"/>
              <a:buNone/>
            </a:pPr>
            <a:r>
              <a:t/>
            </a:r>
            <a:endParaRPr sz="2590"/>
          </a:p>
          <a:p>
            <a:pPr indent="0" lvl="0" marL="0" rtl="0" algn="l">
              <a:lnSpc>
                <a:spcPct val="70000"/>
              </a:lnSpc>
              <a:spcBef>
                <a:spcPts val="1000"/>
              </a:spcBef>
              <a:spcAft>
                <a:spcPts val="0"/>
              </a:spcAft>
              <a:buClr>
                <a:schemeClr val="dk1"/>
              </a:buClr>
              <a:buSzPts val="2590"/>
              <a:buNone/>
            </a:pPr>
            <a:r>
              <a:rPr lang="en-GB" sz="2590">
                <a:solidFill>
                  <a:schemeClr val="dk1"/>
                </a:solidFill>
                <a:latin typeface="Century Gothic"/>
                <a:ea typeface="Century Gothic"/>
                <a:cs typeface="Century Gothic"/>
                <a:sym typeface="Century Gothic"/>
              </a:rPr>
              <a:t>A product that appeals to a niche market is one which is a specialist product or service that appeals to a small target market with very similar interests; for example diving holidays generally only appeal to divers. Some tourism businesses choose to specialise in a niche market and can be very successful if there are few competitors and the can easily achieve the main market share. </a:t>
            </a:r>
            <a:endParaRPr/>
          </a:p>
          <a:p>
            <a:pPr indent="0" lvl="0" marL="0" rtl="0" algn="l">
              <a:lnSpc>
                <a:spcPct val="70000"/>
              </a:lnSpc>
              <a:spcBef>
                <a:spcPts val="1000"/>
              </a:spcBef>
              <a:spcAft>
                <a:spcPts val="0"/>
              </a:spcAft>
              <a:buClr>
                <a:schemeClr val="dk1"/>
              </a:buClr>
              <a:buSzPts val="2590"/>
              <a:buNone/>
            </a:pPr>
            <a:r>
              <a:t/>
            </a:r>
            <a:endParaRPr sz="2590"/>
          </a:p>
          <a:p>
            <a:pPr indent="0" lvl="0" marL="0" rtl="0" algn="l">
              <a:lnSpc>
                <a:spcPct val="70000"/>
              </a:lnSpc>
              <a:spcBef>
                <a:spcPts val="1000"/>
              </a:spcBef>
              <a:spcAft>
                <a:spcPts val="0"/>
              </a:spcAft>
              <a:buClr>
                <a:schemeClr val="dk1"/>
              </a:buClr>
              <a:buSzPts val="2590"/>
              <a:buNone/>
            </a:pPr>
            <a:r>
              <a:rPr lang="en-GB" sz="2590">
                <a:solidFill>
                  <a:schemeClr val="dk1"/>
                </a:solidFill>
                <a:latin typeface="Century Gothic"/>
                <a:ea typeface="Century Gothic"/>
                <a:cs typeface="Century Gothic"/>
                <a:sym typeface="Century Gothic"/>
              </a:rPr>
              <a:t>Companies which specialise in each type of market are likely to very different in size. E.g. TUI is mass market and The Wedding Travel Company are niche market. </a:t>
            </a:r>
            <a:endParaRPr/>
          </a:p>
        </p:txBody>
      </p:sp>
      <p:sp>
        <p:nvSpPr>
          <p:cNvPr id="158" name="Google Shape;158;p10"/>
          <p:cNvSpPr/>
          <p:nvPr/>
        </p:nvSpPr>
        <p:spPr>
          <a:xfrm>
            <a:off x="7155402" y="5921406"/>
            <a:ext cx="4678532" cy="648070"/>
          </a:xfrm>
          <a:prstGeom prst="rect">
            <a:avLst/>
          </a:prstGeom>
          <a:gradFill>
            <a:gsLst>
              <a:gs pos="0">
                <a:srgbClr val="FFEBD7"/>
              </a:gs>
              <a:gs pos="50000">
                <a:srgbClr val="FFE2C6"/>
              </a:gs>
              <a:gs pos="100000">
                <a:srgbClr val="FFDEBD"/>
              </a:gs>
            </a:gsLst>
            <a:lin ang="5400000" scaled="0"/>
          </a:gradFill>
          <a:ln cap="flat" cmpd="sng" w="9525">
            <a:solidFill>
              <a:schemeClr val="accent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800">
                <a:solidFill>
                  <a:schemeClr val="dk1"/>
                </a:solidFill>
                <a:latin typeface="Century Gothic"/>
                <a:ea typeface="Century Gothic"/>
                <a:cs typeface="Century Gothic"/>
                <a:sym typeface="Century Gothic"/>
              </a:rPr>
              <a:t>Task: How might their marketing differ?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Custom 7">
      <a:dk1>
        <a:srgbClr val="000000"/>
      </a:dk1>
      <a:lt1>
        <a:srgbClr val="FFFFFF"/>
      </a:lt1>
      <a:dk2>
        <a:srgbClr val="44546A"/>
      </a:dk2>
      <a:lt2>
        <a:srgbClr val="E7E6E6"/>
      </a:lt2>
      <a:accent1>
        <a:srgbClr val="FFCCFF"/>
      </a:accent1>
      <a:accent2>
        <a:srgbClr val="CCECFF"/>
      </a:accent2>
      <a:accent3>
        <a:srgbClr val="CCFFCC"/>
      </a:accent3>
      <a:accent4>
        <a:srgbClr val="FFCC99"/>
      </a:accent4>
      <a:accent5>
        <a:srgbClr val="CCCCFF"/>
      </a:accent5>
      <a:accent6>
        <a:srgbClr val="FFFF99"/>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2020-06-12T07:09:29Z</dcterms:created>
  <dc:creator>Phil Booth</dc:creator>
</cp:coreProperties>
</file>