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7" r:id="rId2"/>
    <p:sldId id="256" r:id="rId3"/>
    <p:sldId id="258" r:id="rId4"/>
    <p:sldId id="260" r:id="rId5"/>
    <p:sldId id="259" r:id="rId6"/>
    <p:sldId id="261" r:id="rId7"/>
    <p:sldId id="262" r:id="rId8"/>
    <p:sldId id="263" r:id="rId9"/>
    <p:sldId id="275" r:id="rId10"/>
    <p:sldId id="266" r:id="rId11"/>
    <p:sldId id="267" r:id="rId12"/>
    <p:sldId id="268" r:id="rId13"/>
    <p:sldId id="265" r:id="rId14"/>
    <p:sldId id="264" r:id="rId15"/>
    <p:sldId id="269" r:id="rId16"/>
    <p:sldId id="270" r:id="rId17"/>
    <p:sldId id="271" r:id="rId18"/>
    <p:sldId id="272" r:id="rId19"/>
    <p:sldId id="273" r:id="rId20"/>
    <p:sldId id="276" r:id="rId21"/>
  </p:sldIdLst>
  <p:sldSz cx="12192000" cy="6858000"/>
  <p:notesSz cx="6858000" cy="9144000"/>
  <p:embeddedFontLst>
    <p:embeddedFont>
      <p:font typeface="Century Gothic" panose="020B050202020202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hSPUGTlF1gH43CamCNbCNsEhL4Z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C1D18C7-28BB-4B14-9731-E8D3FDA22C42}">
  <a:tblStyle styleId="{4C1D18C7-28BB-4B14-9731-E8D3FDA22C42}" styleName="Table_0">
    <a:wholeTbl>
      <a:tcTxStyle b="off" i="off">
        <a:font>
          <a:latin typeface="Century Gothic"/>
          <a:ea typeface="Century Gothic"/>
          <a:cs typeface="Century Gothic"/>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2"/>
              </a:solidFill>
              <a:prstDash val="solid"/>
              <a:round/>
              <a:headEnd type="none" w="sm" len="sm"/>
              <a:tailEnd type="none" w="sm" len="sm"/>
            </a:ln>
          </a:top>
          <a:bottom>
            <a:ln w="12700" cap="flat" cmpd="sng">
              <a:solidFill>
                <a:schemeClr val="accent2"/>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2">
              <a:alpha val="20000"/>
            </a:schemeClr>
          </a:solidFill>
        </a:fill>
      </a:tcStyle>
    </a:band1H>
    <a:band2H>
      <a:tcTxStyle/>
      <a:tcStyle>
        <a:tcBdr/>
      </a:tcStyle>
    </a:band2H>
    <a:band1V>
      <a:tcTxStyle/>
      <a:tcStyle>
        <a:tcBdr/>
        <a:fill>
          <a:solidFill>
            <a:schemeClr val="accent2">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2"/>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2"/>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6" y="6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Sharp" userId="53e09eef-3d8f-4a6b-b768-5cc5a807bb32" providerId="ADAL" clId="{3157C39A-FF66-42C9-AEF9-8E47D074D318}"/>
    <pc:docChg chg="undo custSel addSld modSld sldOrd">
      <pc:chgData name="Helen Sharp" userId="53e09eef-3d8f-4a6b-b768-5cc5a807bb32" providerId="ADAL" clId="{3157C39A-FF66-42C9-AEF9-8E47D074D318}" dt="2022-02-09T13:59:12.198" v="119" actId="20577"/>
      <pc:docMkLst>
        <pc:docMk/>
      </pc:docMkLst>
      <pc:sldChg chg="modSp mod">
        <pc:chgData name="Helen Sharp" userId="53e09eef-3d8f-4a6b-b768-5cc5a807bb32" providerId="ADAL" clId="{3157C39A-FF66-42C9-AEF9-8E47D074D318}" dt="2022-02-09T11:22:25.497" v="2" actId="20577"/>
        <pc:sldMkLst>
          <pc:docMk/>
          <pc:sldMk cId="0" sldId="261"/>
        </pc:sldMkLst>
        <pc:spChg chg="mod">
          <ac:chgData name="Helen Sharp" userId="53e09eef-3d8f-4a6b-b768-5cc5a807bb32" providerId="ADAL" clId="{3157C39A-FF66-42C9-AEF9-8E47D074D318}" dt="2022-02-09T11:22:25.497" v="2" actId="20577"/>
          <ac:spMkLst>
            <pc:docMk/>
            <pc:sldMk cId="0" sldId="261"/>
            <ac:spMk id="126" creationId="{00000000-0000-0000-0000-000000000000}"/>
          </ac:spMkLst>
        </pc:spChg>
      </pc:sldChg>
      <pc:sldChg chg="modSp mod ord">
        <pc:chgData name="Helen Sharp" userId="53e09eef-3d8f-4a6b-b768-5cc5a807bb32" providerId="ADAL" clId="{3157C39A-FF66-42C9-AEF9-8E47D074D318}" dt="2022-02-09T13:59:12.198" v="119" actId="20577"/>
        <pc:sldMkLst>
          <pc:docMk/>
          <pc:sldMk cId="0" sldId="269"/>
        </pc:sldMkLst>
        <pc:spChg chg="mod">
          <ac:chgData name="Helen Sharp" userId="53e09eef-3d8f-4a6b-b768-5cc5a807bb32" providerId="ADAL" clId="{3157C39A-FF66-42C9-AEF9-8E47D074D318}" dt="2022-02-09T13:59:12.198" v="119" actId="20577"/>
          <ac:spMkLst>
            <pc:docMk/>
            <pc:sldMk cId="0" sldId="269"/>
            <ac:spMk id="177" creationId="{00000000-0000-0000-0000-000000000000}"/>
          </ac:spMkLst>
        </pc:spChg>
      </pc:sldChg>
      <pc:sldChg chg="ord modNotes">
        <pc:chgData name="Helen Sharp" userId="53e09eef-3d8f-4a6b-b768-5cc5a807bb32" providerId="ADAL" clId="{3157C39A-FF66-42C9-AEF9-8E47D074D318}" dt="2022-02-09T13:28:30.674" v="60" actId="20578"/>
        <pc:sldMkLst>
          <pc:docMk/>
          <pc:sldMk cId="0" sldId="270"/>
        </pc:sldMkLst>
      </pc:sldChg>
      <pc:sldChg chg="ord modNotes">
        <pc:chgData name="Helen Sharp" userId="53e09eef-3d8f-4a6b-b768-5cc5a807bb32" providerId="ADAL" clId="{3157C39A-FF66-42C9-AEF9-8E47D074D318}" dt="2022-02-09T13:28:30.674" v="60" actId="20578"/>
        <pc:sldMkLst>
          <pc:docMk/>
          <pc:sldMk cId="0" sldId="271"/>
        </pc:sldMkLst>
      </pc:sldChg>
      <pc:sldChg chg="addSp delSp modSp new mod modClrScheme chgLayout">
        <pc:chgData name="Helen Sharp" userId="53e09eef-3d8f-4a6b-b768-5cc5a807bb32" providerId="ADAL" clId="{3157C39A-FF66-42C9-AEF9-8E47D074D318}" dt="2022-02-09T11:25:27.166" v="57" actId="14100"/>
        <pc:sldMkLst>
          <pc:docMk/>
          <pc:sldMk cId="226849152" sldId="276"/>
        </pc:sldMkLst>
        <pc:spChg chg="del mod ord">
          <ac:chgData name="Helen Sharp" userId="53e09eef-3d8f-4a6b-b768-5cc5a807bb32" providerId="ADAL" clId="{3157C39A-FF66-42C9-AEF9-8E47D074D318}" dt="2022-02-09T11:25:17.985" v="56" actId="478"/>
          <ac:spMkLst>
            <pc:docMk/>
            <pc:sldMk cId="226849152" sldId="276"/>
            <ac:spMk id="2" creationId="{CB5E6F66-17AB-4AA0-B59B-3A68BB03F71D}"/>
          </ac:spMkLst>
        </pc:spChg>
        <pc:spChg chg="del mod ord">
          <ac:chgData name="Helen Sharp" userId="53e09eef-3d8f-4a6b-b768-5cc5a807bb32" providerId="ADAL" clId="{3157C39A-FF66-42C9-AEF9-8E47D074D318}" dt="2022-02-09T11:24:04.722" v="40" actId="700"/>
          <ac:spMkLst>
            <pc:docMk/>
            <pc:sldMk cId="226849152" sldId="276"/>
            <ac:spMk id="3" creationId="{5E10A05B-4A59-4A3D-8562-0307B991E1F3}"/>
          </ac:spMkLst>
        </pc:spChg>
        <pc:spChg chg="add del mod ord">
          <ac:chgData name="Helen Sharp" userId="53e09eef-3d8f-4a6b-b768-5cc5a807bb32" providerId="ADAL" clId="{3157C39A-FF66-42C9-AEF9-8E47D074D318}" dt="2022-02-09T11:24:13.748" v="42" actId="478"/>
          <ac:spMkLst>
            <pc:docMk/>
            <pc:sldMk cId="226849152" sldId="276"/>
            <ac:spMk id="6" creationId="{E7FBE25B-663D-4204-86E2-995EF3D2E94E}"/>
          </ac:spMkLst>
        </pc:spChg>
        <pc:spChg chg="add mod ord">
          <ac:chgData name="Helen Sharp" userId="53e09eef-3d8f-4a6b-b768-5cc5a807bb32" providerId="ADAL" clId="{3157C39A-FF66-42C9-AEF9-8E47D074D318}" dt="2022-02-09T11:25:13.967" v="55" actId="20577"/>
          <ac:spMkLst>
            <pc:docMk/>
            <pc:sldMk cId="226849152" sldId="276"/>
            <ac:spMk id="7" creationId="{4FE2FEF6-DD15-4BEF-853D-B4F4CE3B6A46}"/>
          </ac:spMkLst>
        </pc:spChg>
        <pc:picChg chg="add mod">
          <ac:chgData name="Helen Sharp" userId="53e09eef-3d8f-4a6b-b768-5cc5a807bb32" providerId="ADAL" clId="{3157C39A-FF66-42C9-AEF9-8E47D074D318}" dt="2022-02-09T11:25:27.166" v="57" actId="14100"/>
          <ac:picMkLst>
            <pc:docMk/>
            <pc:sldMk cId="226849152" sldId="276"/>
            <ac:picMk id="5" creationId="{63086D6A-464E-43D8-B0EC-6D2335B7632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6843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9"/>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entury Gothic"/>
                <a:ea typeface="Century Gothic"/>
                <a:cs typeface="Century Gothic"/>
                <a:sym typeface="Century Gothic"/>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64" name="Google Shape;64;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 name="Google Shape;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 name="Google Shape;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 name="Google Shape;1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120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120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120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120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120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120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120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OqcTwveJmR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CMFXsJxi05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ctrTitle"/>
          </p:nvPr>
        </p:nvSpPr>
        <p:spPr>
          <a:xfrm>
            <a:off x="346229" y="241851"/>
            <a:ext cx="11363417" cy="3187149"/>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Century Gothic"/>
              <a:buNone/>
            </a:pPr>
            <a:r>
              <a:rPr lang="en-GB" sz="5400" u="sng">
                <a:solidFill>
                  <a:schemeClr val="dk1"/>
                </a:solidFill>
                <a:latin typeface="Century Gothic"/>
                <a:ea typeface="Century Gothic"/>
                <a:cs typeface="Century Gothic"/>
                <a:sym typeface="Century Gothic"/>
              </a:rPr>
              <a:t>B2: How does marketing contribute to the success of travel and tourism organisations?</a:t>
            </a:r>
            <a:endParaRPr/>
          </a:p>
        </p:txBody>
      </p:sp>
      <p:sp>
        <p:nvSpPr>
          <p:cNvPr id="93" name="Google Shape;93;p2"/>
          <p:cNvSpPr txBox="1">
            <a:spLocks noGrp="1"/>
          </p:cNvSpPr>
          <p:nvPr>
            <p:ph type="subTitle" idx="1"/>
          </p:nvPr>
        </p:nvSpPr>
        <p:spPr>
          <a:xfrm>
            <a:off x="346228" y="3648743"/>
            <a:ext cx="11363417" cy="1049475"/>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GB">
                <a:solidFill>
                  <a:schemeClr val="dk1"/>
                </a:solidFill>
                <a:latin typeface="Century Gothic"/>
                <a:ea typeface="Century Gothic"/>
                <a:cs typeface="Century Gothic"/>
                <a:sym typeface="Century Gothic"/>
              </a:rPr>
              <a:t>LO: To describe and explain how marketing contributes to the success of Travel and Tourism organisations.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1"/>
          <p:cNvSpPr txBox="1">
            <a:spLocks noGrp="1"/>
          </p:cNvSpPr>
          <p:nvPr>
            <p:ph type="title"/>
          </p:nvPr>
        </p:nvSpPr>
        <p:spPr>
          <a:xfrm>
            <a:off x="207885" y="178695"/>
            <a:ext cx="11750336" cy="1055302"/>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entury Gothic"/>
              <a:buNone/>
            </a:pPr>
            <a:r>
              <a:rPr lang="en-GB" u="sng">
                <a:solidFill>
                  <a:schemeClr val="dk1"/>
                </a:solidFill>
                <a:latin typeface="Century Gothic"/>
                <a:ea typeface="Century Gothic"/>
                <a:cs typeface="Century Gothic"/>
                <a:sym typeface="Century Gothic"/>
              </a:rPr>
              <a:t>B2B and B2C</a:t>
            </a:r>
            <a:endParaRPr/>
          </a:p>
        </p:txBody>
      </p:sp>
      <p:sp>
        <p:nvSpPr>
          <p:cNvPr id="158" name="Google Shape;158;p11"/>
          <p:cNvSpPr txBox="1">
            <a:spLocks noGrp="1"/>
          </p:cNvSpPr>
          <p:nvPr>
            <p:ph type="body" idx="1"/>
          </p:nvPr>
        </p:nvSpPr>
        <p:spPr>
          <a:xfrm>
            <a:off x="207884" y="1426130"/>
            <a:ext cx="11750335"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GB">
                <a:latin typeface="Century Gothic"/>
                <a:ea typeface="Century Gothic"/>
                <a:cs typeface="Century Gothic"/>
                <a:sym typeface="Century Gothic"/>
              </a:rPr>
              <a:t>Business to Business (B2B)</a:t>
            </a:r>
            <a:endParaRPr/>
          </a:p>
          <a:p>
            <a:pPr marL="0" lvl="0" indent="0" algn="l" rtl="0">
              <a:lnSpc>
                <a:spcPct val="90000"/>
              </a:lnSpc>
              <a:spcBef>
                <a:spcPts val="1000"/>
              </a:spcBef>
              <a:spcAft>
                <a:spcPts val="0"/>
              </a:spcAft>
              <a:buClr>
                <a:schemeClr val="dk1"/>
              </a:buClr>
              <a:buSzPts val="2800"/>
              <a:buNone/>
            </a:pPr>
            <a:r>
              <a:rPr lang="en-GB">
                <a:latin typeface="Century Gothic"/>
                <a:ea typeface="Century Gothic"/>
                <a:cs typeface="Century Gothic"/>
                <a:sym typeface="Century Gothic"/>
              </a:rPr>
              <a:t>Business to Customer (B2C)</a:t>
            </a:r>
            <a:endParaRPr/>
          </a:p>
          <a:p>
            <a:pPr marL="228600" lvl="0" indent="-50800" algn="l" rtl="0">
              <a:lnSpc>
                <a:spcPct val="90000"/>
              </a:lnSpc>
              <a:spcBef>
                <a:spcPts val="1000"/>
              </a:spcBef>
              <a:spcAft>
                <a:spcPts val="0"/>
              </a:spcAft>
              <a:buClr>
                <a:schemeClr val="dk1"/>
              </a:buClr>
              <a:buSzPts val="2800"/>
              <a:buNone/>
            </a:pPr>
            <a:endParaRPr>
              <a:latin typeface="Century Gothic"/>
              <a:ea typeface="Century Gothic"/>
              <a:cs typeface="Century Gothic"/>
              <a:sym typeface="Century Gothic"/>
            </a:endParaRPr>
          </a:p>
          <a:p>
            <a:pPr marL="0" lvl="0" indent="0" algn="l" rtl="0">
              <a:lnSpc>
                <a:spcPct val="90000"/>
              </a:lnSpc>
              <a:spcBef>
                <a:spcPts val="1000"/>
              </a:spcBef>
              <a:spcAft>
                <a:spcPts val="0"/>
              </a:spcAft>
              <a:buClr>
                <a:schemeClr val="dk1"/>
              </a:buClr>
              <a:buSzPts val="2800"/>
              <a:buNone/>
            </a:pPr>
            <a:r>
              <a:rPr lang="en-GB">
                <a:latin typeface="Century Gothic"/>
                <a:ea typeface="Century Gothic"/>
                <a:cs typeface="Century Gothic"/>
                <a:sym typeface="Century Gothic"/>
              </a:rPr>
              <a:t>Watch this video and complete the table on how B2B and B2C marketing are different:</a:t>
            </a:r>
            <a:endParaRPr/>
          </a:p>
          <a:p>
            <a:pPr marL="228600" lvl="0" indent="-50800" algn="l" rtl="0">
              <a:lnSpc>
                <a:spcPct val="90000"/>
              </a:lnSpc>
              <a:spcBef>
                <a:spcPts val="1000"/>
              </a:spcBef>
              <a:spcAft>
                <a:spcPts val="0"/>
              </a:spcAft>
              <a:buClr>
                <a:schemeClr val="dk1"/>
              </a:buClr>
              <a:buSzPts val="2800"/>
              <a:buNone/>
            </a:pPr>
            <a:endParaRPr>
              <a:latin typeface="Century Gothic"/>
              <a:ea typeface="Century Gothic"/>
              <a:cs typeface="Century Gothic"/>
              <a:sym typeface="Century Gothic"/>
            </a:endParaRPr>
          </a:p>
          <a:p>
            <a:pPr marL="0" lvl="0" indent="0" algn="ctr" rtl="0">
              <a:lnSpc>
                <a:spcPct val="90000"/>
              </a:lnSpc>
              <a:spcBef>
                <a:spcPts val="1000"/>
              </a:spcBef>
              <a:spcAft>
                <a:spcPts val="0"/>
              </a:spcAft>
              <a:buClr>
                <a:schemeClr val="dk1"/>
              </a:buClr>
              <a:buSzPts val="2800"/>
              <a:buNone/>
            </a:pPr>
            <a:r>
              <a:rPr lang="en-GB" u="sng">
                <a:solidFill>
                  <a:schemeClr val="hlink"/>
                </a:solidFill>
                <a:latin typeface="Century Gothic"/>
                <a:ea typeface="Century Gothic"/>
                <a:cs typeface="Century Gothic"/>
                <a:sym typeface="Century Gothic"/>
                <a:hlinkClick r:id="rId3"/>
              </a:rPr>
              <a:t>https://www.youtube.com/watch?v=OqcTwveJmRU</a:t>
            </a:r>
            <a:endParaRPr>
              <a:latin typeface="Century Gothic"/>
              <a:ea typeface="Century Gothic"/>
              <a:cs typeface="Century Gothic"/>
              <a:sym typeface="Century Gothic"/>
            </a:endParaRPr>
          </a:p>
          <a:p>
            <a:pPr marL="228600" lvl="0" indent="-50800" algn="l" rtl="0">
              <a:lnSpc>
                <a:spcPct val="90000"/>
              </a:lnSpc>
              <a:spcBef>
                <a:spcPts val="1000"/>
              </a:spcBef>
              <a:spcAft>
                <a:spcPts val="0"/>
              </a:spcAft>
              <a:buClr>
                <a:schemeClr val="dk1"/>
              </a:buClr>
              <a:buSzPts val="2800"/>
              <a:buNone/>
            </a:pPr>
            <a:endParaRPr>
              <a:latin typeface="Century Gothic"/>
              <a:ea typeface="Century Gothic"/>
              <a:cs typeface="Century Gothic"/>
              <a:sym typeface="Century Gothic"/>
            </a:endParaRPr>
          </a:p>
        </p:txBody>
      </p:sp>
      <p:graphicFrame>
        <p:nvGraphicFramePr>
          <p:cNvPr id="159" name="Google Shape;159;p11"/>
          <p:cNvGraphicFramePr/>
          <p:nvPr/>
        </p:nvGraphicFramePr>
        <p:xfrm>
          <a:off x="2103021" y="5227921"/>
          <a:ext cx="8128000" cy="741700"/>
        </p:xfrm>
        <a:graphic>
          <a:graphicData uri="http://schemas.openxmlformats.org/drawingml/2006/table">
            <a:tbl>
              <a:tblPr firstRow="1" bandRow="1">
                <a:noFill/>
                <a:tableStyleId>{4C1D18C7-28BB-4B14-9731-E8D3FDA22C42}</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50">
                <a:tc>
                  <a:txBody>
                    <a:bodyPr/>
                    <a:lstStyle/>
                    <a:p>
                      <a:pPr marL="0" marR="0" lvl="0" indent="0" algn="ctr" rtl="0">
                        <a:spcBef>
                          <a:spcPts val="0"/>
                        </a:spcBef>
                        <a:spcAft>
                          <a:spcPts val="0"/>
                        </a:spcAft>
                        <a:buNone/>
                      </a:pPr>
                      <a:r>
                        <a:rPr lang="en-GB" sz="1800" u="none" strike="noStrike" cap="none"/>
                        <a:t>B2B</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GB" sz="1800" u="none" strike="noStrike" cap="none"/>
                        <a:t>B2C</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2"/>
          <p:cNvSpPr txBox="1">
            <a:spLocks noGrp="1"/>
          </p:cNvSpPr>
          <p:nvPr>
            <p:ph type="title"/>
          </p:nvPr>
        </p:nvSpPr>
        <p:spPr>
          <a:xfrm>
            <a:off x="243396" y="214205"/>
            <a:ext cx="11750336" cy="1325563"/>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entury Gothic"/>
              <a:buNone/>
            </a:pPr>
            <a:r>
              <a:rPr lang="en-GB" u="sng">
                <a:solidFill>
                  <a:schemeClr val="dk1"/>
                </a:solidFill>
                <a:latin typeface="Century Gothic"/>
                <a:ea typeface="Century Gothic"/>
                <a:cs typeface="Century Gothic"/>
                <a:sym typeface="Century Gothic"/>
              </a:rPr>
              <a:t>B2B in Travel and Tourism</a:t>
            </a:r>
            <a:endParaRPr/>
          </a:p>
        </p:txBody>
      </p:sp>
      <p:sp>
        <p:nvSpPr>
          <p:cNvPr id="165" name="Google Shape;165;p12"/>
          <p:cNvSpPr txBox="1">
            <a:spLocks noGrp="1"/>
          </p:cNvSpPr>
          <p:nvPr>
            <p:ph type="body" idx="1"/>
          </p:nvPr>
        </p:nvSpPr>
        <p:spPr>
          <a:xfrm>
            <a:off x="243395" y="1763481"/>
            <a:ext cx="11750335" cy="4779362"/>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rmAutofit/>
          </a:bodyPr>
          <a:lstStyle/>
          <a:p>
            <a:pPr marL="228600" lvl="0" indent="-50800" algn="l" rtl="0">
              <a:lnSpc>
                <a:spcPct val="90000"/>
              </a:lnSpc>
              <a:spcBef>
                <a:spcPts val="1000"/>
              </a:spcBef>
              <a:spcAft>
                <a:spcPts val="0"/>
              </a:spcAft>
              <a:buClr>
                <a:schemeClr val="dk1"/>
              </a:buClr>
              <a:buSzPts val="2800"/>
              <a:buNone/>
            </a:pPr>
            <a:endParaRPr dirty="0">
              <a:latin typeface="Century Gothic"/>
              <a:ea typeface="Century Gothic"/>
              <a:cs typeface="Century Gothic"/>
              <a:sym typeface="Century Gothic"/>
            </a:endParaRPr>
          </a:p>
          <a:p>
            <a:pPr marL="228600" lvl="0" indent="-228600" algn="l" rtl="0">
              <a:lnSpc>
                <a:spcPct val="90000"/>
              </a:lnSpc>
              <a:spcBef>
                <a:spcPts val="1000"/>
              </a:spcBef>
              <a:spcAft>
                <a:spcPts val="0"/>
              </a:spcAft>
              <a:buClr>
                <a:schemeClr val="dk1"/>
              </a:buClr>
              <a:buSzPts val="2800"/>
              <a:buChar char="•"/>
            </a:pPr>
            <a:r>
              <a:rPr lang="en-GB" dirty="0">
                <a:solidFill>
                  <a:schemeClr val="dk1"/>
                </a:solidFill>
                <a:latin typeface="Century Gothic"/>
                <a:ea typeface="Century Gothic"/>
                <a:cs typeface="Century Gothic"/>
                <a:sym typeface="Century Gothic"/>
              </a:rPr>
              <a:t>Close Relationship with other businesses, sharing of information over a long period of time.</a:t>
            </a:r>
            <a:endParaRPr dirty="0"/>
          </a:p>
          <a:p>
            <a:pPr marL="228600" lvl="0" indent="-228600" algn="l" rtl="0">
              <a:lnSpc>
                <a:spcPct val="90000"/>
              </a:lnSpc>
              <a:spcBef>
                <a:spcPts val="1000"/>
              </a:spcBef>
              <a:spcAft>
                <a:spcPts val="0"/>
              </a:spcAft>
              <a:buClr>
                <a:schemeClr val="dk1"/>
              </a:buClr>
              <a:buSzPts val="2800"/>
              <a:buChar char="•"/>
            </a:pPr>
            <a:r>
              <a:rPr lang="en-GB" dirty="0">
                <a:solidFill>
                  <a:schemeClr val="dk1"/>
                </a:solidFill>
                <a:latin typeface="Century Gothic"/>
                <a:ea typeface="Century Gothic"/>
                <a:cs typeface="Century Gothic"/>
                <a:sym typeface="Century Gothic"/>
              </a:rPr>
              <a:t>Organisations working with a small number of other businesses with strong element of trust</a:t>
            </a:r>
            <a:r>
              <a:rPr lang="en-GB" dirty="0"/>
              <a:t> on an ongoing basis.</a:t>
            </a:r>
          </a:p>
          <a:p>
            <a:pPr marL="228600" lvl="0" indent="-228600" algn="l" rtl="0">
              <a:lnSpc>
                <a:spcPct val="90000"/>
              </a:lnSpc>
              <a:spcBef>
                <a:spcPts val="1000"/>
              </a:spcBef>
              <a:spcAft>
                <a:spcPts val="0"/>
              </a:spcAft>
              <a:buClr>
                <a:schemeClr val="dk1"/>
              </a:buClr>
              <a:buSzPts val="2800"/>
              <a:buChar char="•"/>
            </a:pPr>
            <a:r>
              <a:rPr lang="en-GB" dirty="0">
                <a:solidFill>
                  <a:schemeClr val="dk1"/>
                </a:solidFill>
                <a:latin typeface="Century Gothic"/>
                <a:ea typeface="Century Gothic"/>
                <a:cs typeface="Century Gothic"/>
                <a:sym typeface="Century Gothic"/>
              </a:rPr>
              <a:t>High value orders in volume (hotel beds / flight seats)</a:t>
            </a:r>
          </a:p>
          <a:p>
            <a:pPr marL="228600" lvl="0" indent="-228600" algn="l" rtl="0">
              <a:lnSpc>
                <a:spcPct val="90000"/>
              </a:lnSpc>
              <a:spcBef>
                <a:spcPts val="1000"/>
              </a:spcBef>
              <a:spcAft>
                <a:spcPts val="0"/>
              </a:spcAft>
              <a:buClr>
                <a:schemeClr val="dk1"/>
              </a:buClr>
              <a:buSzPts val="2800"/>
              <a:buChar char="•"/>
            </a:pPr>
            <a:r>
              <a:rPr lang="en-GB" dirty="0"/>
              <a:t>Purchasing decision are complex and involve many people</a:t>
            </a:r>
            <a:endParaRPr dirty="0"/>
          </a:p>
          <a:p>
            <a:pPr marL="228600" lvl="0" indent="-50800" algn="l" rtl="0">
              <a:lnSpc>
                <a:spcPct val="90000"/>
              </a:lnSpc>
              <a:spcBef>
                <a:spcPts val="1000"/>
              </a:spcBef>
              <a:spcAft>
                <a:spcPts val="0"/>
              </a:spcAft>
              <a:buClr>
                <a:schemeClr val="dk1"/>
              </a:buClr>
              <a:buSzPts val="2800"/>
              <a:buNone/>
            </a:pPr>
            <a:endParaRPr dirty="0">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3"/>
          <p:cNvSpPr txBox="1">
            <a:spLocks noGrp="1"/>
          </p:cNvSpPr>
          <p:nvPr>
            <p:ph type="title"/>
          </p:nvPr>
        </p:nvSpPr>
        <p:spPr>
          <a:xfrm>
            <a:off x="338831" y="196450"/>
            <a:ext cx="11514338" cy="1325563"/>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entury Gothic"/>
              <a:buNone/>
            </a:pPr>
            <a:r>
              <a:rPr lang="en-GB" u="sng">
                <a:solidFill>
                  <a:schemeClr val="dk1"/>
                </a:solidFill>
                <a:latin typeface="Century Gothic"/>
                <a:ea typeface="Century Gothic"/>
                <a:cs typeface="Century Gothic"/>
                <a:sym typeface="Century Gothic"/>
              </a:rPr>
              <a:t>B2C in Travel and Tourism</a:t>
            </a:r>
            <a:endParaRPr/>
          </a:p>
        </p:txBody>
      </p:sp>
      <p:sp>
        <p:nvSpPr>
          <p:cNvPr id="171" name="Google Shape;171;p13"/>
          <p:cNvSpPr txBox="1">
            <a:spLocks noGrp="1"/>
          </p:cNvSpPr>
          <p:nvPr>
            <p:ph type="body" idx="1"/>
          </p:nvPr>
        </p:nvSpPr>
        <p:spPr>
          <a:xfrm>
            <a:off x="338830" y="1710215"/>
            <a:ext cx="11514337" cy="4351338"/>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rmAutofit/>
          </a:bodyPr>
          <a:lstStyle/>
          <a:p>
            <a:pPr marL="228600" lvl="0" indent="-50800" algn="l" rtl="0">
              <a:lnSpc>
                <a:spcPct val="90000"/>
              </a:lnSpc>
              <a:spcBef>
                <a:spcPts val="1000"/>
              </a:spcBef>
              <a:spcAft>
                <a:spcPts val="0"/>
              </a:spcAft>
              <a:buClr>
                <a:schemeClr val="dk1"/>
              </a:buClr>
              <a:buSzPts val="2800"/>
              <a:buNone/>
            </a:pPr>
            <a:endParaRPr dirty="0">
              <a:latin typeface="Century Gothic"/>
              <a:ea typeface="Century Gothic"/>
              <a:cs typeface="Century Gothic"/>
              <a:sym typeface="Century Gothic"/>
            </a:endParaRPr>
          </a:p>
          <a:p>
            <a:pPr marL="228600" lvl="0" indent="-228600" algn="l" rtl="0">
              <a:lnSpc>
                <a:spcPct val="90000"/>
              </a:lnSpc>
              <a:spcBef>
                <a:spcPts val="1000"/>
              </a:spcBef>
              <a:spcAft>
                <a:spcPts val="0"/>
              </a:spcAft>
              <a:buClr>
                <a:schemeClr val="dk1"/>
              </a:buClr>
              <a:buSzPts val="2800"/>
              <a:buChar char="•"/>
            </a:pPr>
            <a:r>
              <a:rPr lang="en-GB" dirty="0">
                <a:solidFill>
                  <a:schemeClr val="dk1"/>
                </a:solidFill>
                <a:latin typeface="Century Gothic"/>
                <a:ea typeface="Century Gothic"/>
                <a:cs typeface="Century Gothic"/>
                <a:sym typeface="Century Gothic"/>
              </a:rPr>
              <a:t>Mass marketing based on purchasing products.</a:t>
            </a:r>
            <a:endParaRPr dirty="0"/>
          </a:p>
          <a:p>
            <a:pPr marL="228600" lvl="0" indent="-228600" algn="l" rtl="0">
              <a:lnSpc>
                <a:spcPct val="90000"/>
              </a:lnSpc>
              <a:spcBef>
                <a:spcPts val="1000"/>
              </a:spcBef>
              <a:spcAft>
                <a:spcPts val="0"/>
              </a:spcAft>
              <a:buClr>
                <a:schemeClr val="dk1"/>
              </a:buClr>
              <a:buSzPts val="2800"/>
              <a:buChar char="•"/>
            </a:pPr>
            <a:r>
              <a:rPr lang="en-GB" dirty="0">
                <a:solidFill>
                  <a:schemeClr val="dk1"/>
                </a:solidFill>
                <a:latin typeface="Century Gothic"/>
                <a:ea typeface="Century Gothic"/>
                <a:cs typeface="Century Gothic"/>
                <a:sym typeface="Century Gothic"/>
              </a:rPr>
              <a:t>Based on wants rather than needs, customers making emotional decisions.</a:t>
            </a:r>
            <a:endParaRPr dirty="0"/>
          </a:p>
          <a:p>
            <a:pPr marL="228600" lvl="0" indent="-228600" algn="l" rtl="0">
              <a:lnSpc>
                <a:spcPct val="90000"/>
              </a:lnSpc>
              <a:spcBef>
                <a:spcPts val="1000"/>
              </a:spcBef>
              <a:spcAft>
                <a:spcPts val="0"/>
              </a:spcAft>
              <a:buClr>
                <a:schemeClr val="dk1"/>
              </a:buClr>
              <a:buSzPts val="2800"/>
              <a:buChar char="•"/>
            </a:pPr>
            <a:r>
              <a:rPr lang="en-GB" dirty="0">
                <a:solidFill>
                  <a:schemeClr val="dk1"/>
                </a:solidFill>
                <a:latin typeface="Century Gothic"/>
                <a:ea typeface="Century Gothic"/>
                <a:cs typeface="Century Gothic"/>
                <a:sym typeface="Century Gothic"/>
              </a:rPr>
              <a:t>Organisations work with a large number of customers, usually over short period of time, or even just one purchase</a:t>
            </a:r>
          </a:p>
          <a:p>
            <a:pPr marL="228600" lvl="0" indent="-228600" algn="l" rtl="0">
              <a:lnSpc>
                <a:spcPct val="90000"/>
              </a:lnSpc>
              <a:spcBef>
                <a:spcPts val="1000"/>
              </a:spcBef>
              <a:spcAft>
                <a:spcPts val="0"/>
              </a:spcAft>
              <a:buClr>
                <a:schemeClr val="dk1"/>
              </a:buClr>
              <a:buSzPts val="2800"/>
              <a:buChar char="•"/>
            </a:pPr>
            <a:r>
              <a:rPr lang="en-GB" dirty="0"/>
              <a:t>Low value orders, low volume (one hotel room purchased at a time)</a:t>
            </a:r>
          </a:p>
          <a:p>
            <a:pPr marL="228600" lvl="0" indent="-228600" algn="l" rtl="0">
              <a:lnSpc>
                <a:spcPct val="90000"/>
              </a:lnSpc>
              <a:spcBef>
                <a:spcPts val="1000"/>
              </a:spcBef>
              <a:spcAft>
                <a:spcPts val="0"/>
              </a:spcAft>
              <a:buClr>
                <a:schemeClr val="dk1"/>
              </a:buClr>
              <a:buSzPts val="2800"/>
              <a:buChar char="•"/>
            </a:pPr>
            <a:r>
              <a:rPr lang="en-GB" dirty="0"/>
              <a:t>Purchasing decisions are on an individual basis.</a:t>
            </a:r>
            <a:endParaRPr dirty="0"/>
          </a:p>
          <a:p>
            <a:pPr marL="228600" lvl="0" indent="-50800" algn="l" rtl="0">
              <a:lnSpc>
                <a:spcPct val="90000"/>
              </a:lnSpc>
              <a:spcBef>
                <a:spcPts val="1000"/>
              </a:spcBef>
              <a:spcAft>
                <a:spcPts val="0"/>
              </a:spcAft>
              <a:buClr>
                <a:schemeClr val="dk1"/>
              </a:buClr>
              <a:buSzPts val="2800"/>
              <a:buNone/>
            </a:pPr>
            <a:endParaRPr dirty="0">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0"/>
          <p:cNvSpPr txBox="1">
            <a:spLocks noGrp="1"/>
          </p:cNvSpPr>
          <p:nvPr>
            <p:ph type="title"/>
          </p:nvPr>
        </p:nvSpPr>
        <p:spPr>
          <a:xfrm>
            <a:off x="232299" y="187571"/>
            <a:ext cx="11727402" cy="993159"/>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entury Gothic"/>
              <a:buNone/>
            </a:pPr>
            <a:r>
              <a:rPr lang="en-GB" dirty="0"/>
              <a:t>Approaches to Marketing</a:t>
            </a:r>
            <a:endParaRPr dirty="0"/>
          </a:p>
        </p:txBody>
      </p:sp>
      <p:sp>
        <p:nvSpPr>
          <p:cNvPr id="152" name="Google Shape;152;p10"/>
          <p:cNvSpPr txBox="1">
            <a:spLocks noGrp="1"/>
          </p:cNvSpPr>
          <p:nvPr>
            <p:ph type="body" idx="1"/>
          </p:nvPr>
        </p:nvSpPr>
        <p:spPr>
          <a:xfrm>
            <a:off x="232298" y="1337353"/>
            <a:ext cx="11727401" cy="5258756"/>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170"/>
              <a:buNone/>
            </a:pPr>
            <a:r>
              <a:rPr lang="en-GB" b="1" u="sng" dirty="0">
                <a:solidFill>
                  <a:schemeClr val="dk1"/>
                </a:solidFill>
                <a:latin typeface="Century Gothic"/>
                <a:ea typeface="Century Gothic"/>
                <a:cs typeface="Century Gothic"/>
                <a:sym typeface="Century Gothic"/>
              </a:rPr>
              <a:t>Customer Relationship Management (CRM)</a:t>
            </a:r>
          </a:p>
          <a:p>
            <a:pPr marL="0" lvl="0" indent="0" algn="l" rtl="0">
              <a:lnSpc>
                <a:spcPct val="100000"/>
              </a:lnSpc>
              <a:spcBef>
                <a:spcPts val="0"/>
              </a:spcBef>
              <a:spcAft>
                <a:spcPts val="0"/>
              </a:spcAft>
              <a:buClr>
                <a:schemeClr val="dk1"/>
              </a:buClr>
              <a:buSzPts val="2170"/>
              <a:buNone/>
            </a:pPr>
            <a:r>
              <a:rPr lang="en-GB" sz="2170" dirty="0">
                <a:solidFill>
                  <a:schemeClr val="dk1"/>
                </a:solidFill>
                <a:latin typeface="Century Gothic"/>
                <a:ea typeface="Century Gothic"/>
                <a:cs typeface="Century Gothic"/>
                <a:sym typeface="Century Gothic"/>
              </a:rPr>
              <a:t>CRM is the management of all the strategies and processes that lead to providing excellent service and, therefore, retention of customers. </a:t>
            </a:r>
            <a:endParaRPr dirty="0"/>
          </a:p>
          <a:p>
            <a:pPr marL="0" lvl="0" indent="0" algn="l" rtl="0">
              <a:lnSpc>
                <a:spcPct val="100000"/>
              </a:lnSpc>
              <a:spcBef>
                <a:spcPts val="0"/>
              </a:spcBef>
              <a:spcAft>
                <a:spcPts val="0"/>
              </a:spcAft>
              <a:buClr>
                <a:schemeClr val="dk1"/>
              </a:buClr>
              <a:buSzPts val="2170"/>
              <a:buNone/>
            </a:pPr>
            <a:endParaRPr sz="2170" dirty="0"/>
          </a:p>
          <a:p>
            <a:pPr marL="0" lvl="0" indent="0" algn="l" rtl="0">
              <a:lnSpc>
                <a:spcPct val="100000"/>
              </a:lnSpc>
              <a:spcBef>
                <a:spcPts val="0"/>
              </a:spcBef>
              <a:spcAft>
                <a:spcPts val="0"/>
              </a:spcAft>
              <a:buClr>
                <a:schemeClr val="dk1"/>
              </a:buClr>
              <a:buSzPts val="2170"/>
              <a:buNone/>
            </a:pPr>
            <a:r>
              <a:rPr lang="en-GB" sz="2170" dirty="0">
                <a:solidFill>
                  <a:schemeClr val="dk1"/>
                </a:solidFill>
                <a:latin typeface="Century Gothic"/>
                <a:ea typeface="Century Gothic"/>
                <a:cs typeface="Century Gothic"/>
                <a:sym typeface="Century Gothic"/>
              </a:rPr>
              <a:t>One of the keys to successful marketing is knowing and understanding what your customers’ needs are. Every time a travel and tourism organisation takes a booking, it receives information about the customer, such as their personal details and their preferences. This provides data that can be analysed to understand customer trends. </a:t>
            </a:r>
            <a:endParaRPr dirty="0"/>
          </a:p>
          <a:p>
            <a:pPr marL="0" lvl="0" indent="0" algn="l" rtl="0">
              <a:lnSpc>
                <a:spcPct val="100000"/>
              </a:lnSpc>
              <a:spcBef>
                <a:spcPts val="0"/>
              </a:spcBef>
              <a:spcAft>
                <a:spcPts val="0"/>
              </a:spcAft>
              <a:buClr>
                <a:schemeClr val="dk1"/>
              </a:buClr>
              <a:buSzPts val="2170"/>
              <a:buNone/>
            </a:pPr>
            <a:endParaRPr sz="2170" dirty="0"/>
          </a:p>
          <a:p>
            <a:pPr marL="0" lvl="0" indent="0" algn="l" rtl="0">
              <a:lnSpc>
                <a:spcPct val="100000"/>
              </a:lnSpc>
              <a:spcBef>
                <a:spcPts val="0"/>
              </a:spcBef>
              <a:spcAft>
                <a:spcPts val="0"/>
              </a:spcAft>
              <a:buClr>
                <a:schemeClr val="dk1"/>
              </a:buClr>
              <a:buSzPts val="2170"/>
              <a:buNone/>
            </a:pPr>
            <a:r>
              <a:rPr lang="en-GB" sz="2170" dirty="0">
                <a:solidFill>
                  <a:schemeClr val="dk1"/>
                </a:solidFill>
                <a:latin typeface="Century Gothic"/>
                <a:ea typeface="Century Gothic"/>
                <a:cs typeface="Century Gothic"/>
                <a:sym typeface="Century Gothic"/>
              </a:rPr>
              <a:t>Many organisations have a variety of databases to store information about their customers. This can lead to inaccuracies. The technological response to this is to a CRM system that holds a single view of customers with all their details and purchase history in one place. This means that the data can be meaningfully analysed and used by the marketing department to help make marketing decisions. </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9"/>
          <p:cNvSpPr txBox="1">
            <a:spLocks noGrp="1"/>
          </p:cNvSpPr>
          <p:nvPr>
            <p:ph type="title"/>
          </p:nvPr>
        </p:nvSpPr>
        <p:spPr>
          <a:xfrm>
            <a:off x="276687" y="143183"/>
            <a:ext cx="11638626" cy="1325563"/>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entury Gothic"/>
              <a:buNone/>
            </a:pPr>
            <a:r>
              <a:rPr lang="en-GB" u="sng">
                <a:solidFill>
                  <a:schemeClr val="dk1"/>
                </a:solidFill>
                <a:latin typeface="Century Gothic"/>
                <a:ea typeface="Century Gothic"/>
                <a:cs typeface="Century Gothic"/>
                <a:sym typeface="Century Gothic"/>
              </a:rPr>
              <a:t>Customer Relationships and Loyalty</a:t>
            </a:r>
            <a:endParaRPr/>
          </a:p>
        </p:txBody>
      </p:sp>
      <p:sp>
        <p:nvSpPr>
          <p:cNvPr id="146" name="Google Shape;146;p9"/>
          <p:cNvSpPr txBox="1">
            <a:spLocks noGrp="1"/>
          </p:cNvSpPr>
          <p:nvPr>
            <p:ph type="body" idx="1"/>
          </p:nvPr>
        </p:nvSpPr>
        <p:spPr>
          <a:xfrm>
            <a:off x="276686" y="1630315"/>
            <a:ext cx="11638625" cy="4948037"/>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chemeClr val="dk1"/>
              </a:buClr>
              <a:buSzPts val="1960"/>
              <a:buNone/>
            </a:pPr>
            <a:r>
              <a:rPr lang="en-GB" sz="1960" dirty="0">
                <a:solidFill>
                  <a:schemeClr val="dk1"/>
                </a:solidFill>
                <a:latin typeface="Century Gothic"/>
                <a:ea typeface="Century Gothic"/>
                <a:cs typeface="Century Gothic"/>
                <a:sym typeface="Century Gothic"/>
              </a:rPr>
              <a:t>One of the functions of marketing is to build strong customer relationships. The aim is to generate customer loyalty so that customers return again and again. </a:t>
            </a:r>
            <a:endParaRPr dirty="0"/>
          </a:p>
          <a:p>
            <a:pPr marL="0" lvl="0" indent="0" algn="l" rtl="0">
              <a:lnSpc>
                <a:spcPct val="70000"/>
              </a:lnSpc>
              <a:spcBef>
                <a:spcPts val="1000"/>
              </a:spcBef>
              <a:spcAft>
                <a:spcPts val="0"/>
              </a:spcAft>
              <a:buClr>
                <a:schemeClr val="dk1"/>
              </a:buClr>
              <a:buSzPts val="1960"/>
              <a:buNone/>
            </a:pPr>
            <a:endParaRPr sz="1960" dirty="0"/>
          </a:p>
          <a:p>
            <a:pPr marL="0" lvl="0" indent="0" algn="l" rtl="0">
              <a:lnSpc>
                <a:spcPct val="70000"/>
              </a:lnSpc>
              <a:spcBef>
                <a:spcPts val="1000"/>
              </a:spcBef>
              <a:spcAft>
                <a:spcPts val="0"/>
              </a:spcAft>
              <a:buClr>
                <a:schemeClr val="dk1"/>
              </a:buClr>
              <a:buSzPts val="1960"/>
              <a:buNone/>
            </a:pPr>
            <a:r>
              <a:rPr lang="en-GB" sz="1960" dirty="0">
                <a:solidFill>
                  <a:schemeClr val="dk1"/>
                </a:solidFill>
                <a:latin typeface="Century Gothic"/>
                <a:ea typeface="Century Gothic"/>
                <a:cs typeface="Century Gothic"/>
                <a:sym typeface="Century Gothic"/>
              </a:rPr>
              <a:t>Methods of creating customer loyalty include:</a:t>
            </a:r>
            <a:endParaRPr dirty="0"/>
          </a:p>
          <a:p>
            <a:pPr marL="0" lvl="0" indent="0" algn="l" rtl="0">
              <a:lnSpc>
                <a:spcPct val="70000"/>
              </a:lnSpc>
              <a:spcBef>
                <a:spcPts val="1000"/>
              </a:spcBef>
              <a:spcAft>
                <a:spcPts val="0"/>
              </a:spcAft>
              <a:buClr>
                <a:schemeClr val="dk1"/>
              </a:buClr>
              <a:buSzPts val="1960"/>
              <a:buNone/>
            </a:pPr>
            <a:endParaRPr sz="1960" dirty="0"/>
          </a:p>
          <a:p>
            <a:pPr marL="228600" lvl="0" indent="-228600" algn="l" rtl="0">
              <a:lnSpc>
                <a:spcPct val="70000"/>
              </a:lnSpc>
              <a:spcBef>
                <a:spcPts val="1000"/>
              </a:spcBef>
              <a:spcAft>
                <a:spcPts val="0"/>
              </a:spcAft>
              <a:buClr>
                <a:schemeClr val="dk1"/>
              </a:buClr>
              <a:buSzPts val="1960"/>
              <a:buFont typeface="Noto Sans Symbols"/>
              <a:buChar char="✈"/>
            </a:pPr>
            <a:r>
              <a:rPr lang="en-GB" sz="1960" dirty="0">
                <a:solidFill>
                  <a:schemeClr val="dk1"/>
                </a:solidFill>
                <a:latin typeface="Century Gothic"/>
                <a:ea typeface="Century Gothic"/>
                <a:cs typeface="Century Gothic"/>
                <a:sym typeface="Century Gothic"/>
              </a:rPr>
              <a:t>Using partners such as hoteliers or agents who themselves provide excellent service.</a:t>
            </a:r>
            <a:endParaRPr dirty="0"/>
          </a:p>
          <a:p>
            <a:pPr marL="228600" lvl="0" indent="-228600" algn="l" rtl="0">
              <a:lnSpc>
                <a:spcPct val="70000"/>
              </a:lnSpc>
              <a:spcBef>
                <a:spcPts val="1000"/>
              </a:spcBef>
              <a:spcAft>
                <a:spcPts val="0"/>
              </a:spcAft>
              <a:buClr>
                <a:schemeClr val="dk1"/>
              </a:buClr>
              <a:buSzPts val="1960"/>
              <a:buFont typeface="Noto Sans Symbols"/>
              <a:buChar char="✈"/>
            </a:pPr>
            <a:r>
              <a:rPr lang="en-GB" sz="1960" dirty="0">
                <a:solidFill>
                  <a:schemeClr val="dk1"/>
                </a:solidFill>
                <a:latin typeface="Century Gothic"/>
                <a:ea typeface="Century Gothic"/>
                <a:cs typeface="Century Gothic"/>
                <a:sym typeface="Century Gothic"/>
              </a:rPr>
              <a:t>Manage word-of-mouth promotion and social media to generate positive images and reputation. </a:t>
            </a:r>
            <a:endParaRPr dirty="0"/>
          </a:p>
          <a:p>
            <a:pPr marL="228600" lvl="0" indent="-228600" algn="l" rtl="0">
              <a:lnSpc>
                <a:spcPct val="70000"/>
              </a:lnSpc>
              <a:spcBef>
                <a:spcPts val="1000"/>
              </a:spcBef>
              <a:spcAft>
                <a:spcPts val="0"/>
              </a:spcAft>
              <a:buClr>
                <a:schemeClr val="dk1"/>
              </a:buClr>
              <a:buSzPts val="1960"/>
              <a:buFont typeface="Noto Sans Symbols"/>
              <a:buChar char="✈"/>
            </a:pPr>
            <a:r>
              <a:rPr lang="en-GB" sz="1960" dirty="0">
                <a:solidFill>
                  <a:schemeClr val="dk1"/>
                </a:solidFill>
                <a:latin typeface="Century Gothic"/>
                <a:ea typeface="Century Gothic"/>
                <a:cs typeface="Century Gothic"/>
                <a:sym typeface="Century Gothic"/>
              </a:rPr>
              <a:t>Make it easy for customers to do business by offering different channels and mobile apps.</a:t>
            </a:r>
            <a:endParaRPr dirty="0"/>
          </a:p>
          <a:p>
            <a:pPr marL="228600" lvl="0" indent="-228600" algn="l" rtl="0">
              <a:lnSpc>
                <a:spcPct val="70000"/>
              </a:lnSpc>
              <a:spcBef>
                <a:spcPts val="1000"/>
              </a:spcBef>
              <a:spcAft>
                <a:spcPts val="0"/>
              </a:spcAft>
              <a:buClr>
                <a:schemeClr val="dk1"/>
              </a:buClr>
              <a:buSzPts val="1960"/>
              <a:buFont typeface="Noto Sans Symbols"/>
              <a:buChar char="✈"/>
            </a:pPr>
            <a:r>
              <a:rPr lang="en-GB" sz="1960" dirty="0">
                <a:solidFill>
                  <a:schemeClr val="dk1"/>
                </a:solidFill>
                <a:latin typeface="Century Gothic"/>
                <a:ea typeface="Century Gothic"/>
                <a:cs typeface="Century Gothic"/>
                <a:sym typeface="Century Gothic"/>
              </a:rPr>
              <a:t>Communicating new products and services to existing customers.</a:t>
            </a:r>
          </a:p>
          <a:p>
            <a:pPr marL="228600" lvl="0" indent="-228600" algn="l" rtl="0">
              <a:lnSpc>
                <a:spcPct val="70000"/>
              </a:lnSpc>
              <a:spcBef>
                <a:spcPts val="1000"/>
              </a:spcBef>
              <a:spcAft>
                <a:spcPts val="0"/>
              </a:spcAft>
              <a:buClr>
                <a:schemeClr val="dk1"/>
              </a:buClr>
              <a:buSzPts val="1960"/>
              <a:buFont typeface="Noto Sans Symbols"/>
              <a:buChar char="✈"/>
            </a:pPr>
            <a:r>
              <a:rPr lang="en-GB" sz="1960" dirty="0"/>
              <a:t>Creating loyalty schemes to encourage your customers to keep on returning to your product.</a:t>
            </a:r>
            <a:endParaRPr dirty="0"/>
          </a:p>
          <a:p>
            <a:pPr marL="228600" lvl="0" indent="-228600" algn="l" rtl="0">
              <a:lnSpc>
                <a:spcPct val="70000"/>
              </a:lnSpc>
              <a:spcBef>
                <a:spcPts val="1000"/>
              </a:spcBef>
              <a:spcAft>
                <a:spcPts val="0"/>
              </a:spcAft>
              <a:buClr>
                <a:schemeClr val="dk1"/>
              </a:buClr>
              <a:buSzPts val="1960"/>
              <a:buFont typeface="Noto Sans Symbols"/>
              <a:buChar char="✈"/>
            </a:pPr>
            <a:r>
              <a:rPr lang="en-GB" sz="1960" dirty="0">
                <a:solidFill>
                  <a:schemeClr val="dk1"/>
                </a:solidFill>
                <a:latin typeface="Century Gothic"/>
                <a:ea typeface="Century Gothic"/>
                <a:cs typeface="Century Gothic"/>
                <a:sym typeface="Century Gothic"/>
              </a:rPr>
              <a:t>Train employees to deliver excellent service. </a:t>
            </a:r>
            <a:endParaRPr dirty="0"/>
          </a:p>
          <a:p>
            <a:pPr marL="228600" lvl="0" indent="-104140" algn="l" rtl="0">
              <a:lnSpc>
                <a:spcPct val="70000"/>
              </a:lnSpc>
              <a:spcBef>
                <a:spcPts val="1000"/>
              </a:spcBef>
              <a:spcAft>
                <a:spcPts val="0"/>
              </a:spcAft>
              <a:buClr>
                <a:schemeClr val="dk1"/>
              </a:buClr>
              <a:buSzPts val="1960"/>
              <a:buFont typeface="Noto Sans Symbols"/>
              <a:buNone/>
            </a:pPr>
            <a:endParaRPr sz="1960" dirty="0"/>
          </a:p>
          <a:p>
            <a:pPr marL="0" lvl="0" indent="0" algn="l" rtl="0">
              <a:lnSpc>
                <a:spcPct val="70000"/>
              </a:lnSpc>
              <a:spcBef>
                <a:spcPts val="1000"/>
              </a:spcBef>
              <a:spcAft>
                <a:spcPts val="0"/>
              </a:spcAft>
              <a:buClr>
                <a:schemeClr val="dk1"/>
              </a:buClr>
              <a:buSzPts val="1960"/>
              <a:buNone/>
            </a:pPr>
            <a:r>
              <a:rPr lang="en-GB" sz="1960" dirty="0">
                <a:solidFill>
                  <a:schemeClr val="dk1"/>
                </a:solidFill>
                <a:latin typeface="Century Gothic"/>
                <a:ea typeface="Century Gothic"/>
                <a:cs typeface="Century Gothic"/>
                <a:sym typeface="Century Gothic"/>
              </a:rPr>
              <a:t>Organisations have to keep monitoring all these activities to assess whether the are effective and what may need to change. </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4"/>
          <p:cNvSpPr txBox="1">
            <a:spLocks noGrp="1"/>
          </p:cNvSpPr>
          <p:nvPr>
            <p:ph type="title"/>
          </p:nvPr>
        </p:nvSpPr>
        <p:spPr>
          <a:xfrm>
            <a:off x="296662" y="267470"/>
            <a:ext cx="11643804" cy="1325563"/>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entury Gothic"/>
              <a:buNone/>
            </a:pPr>
            <a:r>
              <a:rPr lang="en-GB" u="sng">
                <a:solidFill>
                  <a:schemeClr val="dk1"/>
                </a:solidFill>
                <a:latin typeface="Century Gothic"/>
                <a:ea typeface="Century Gothic"/>
                <a:cs typeface="Century Gothic"/>
                <a:sym typeface="Century Gothic"/>
              </a:rPr>
              <a:t>B2B and B2C</a:t>
            </a:r>
            <a:endParaRPr/>
          </a:p>
        </p:txBody>
      </p:sp>
      <p:sp>
        <p:nvSpPr>
          <p:cNvPr id="177" name="Google Shape;177;p14"/>
          <p:cNvSpPr txBox="1">
            <a:spLocks noGrp="1"/>
          </p:cNvSpPr>
          <p:nvPr>
            <p:ph type="body" idx="1"/>
          </p:nvPr>
        </p:nvSpPr>
        <p:spPr>
          <a:xfrm>
            <a:off x="296661" y="1754604"/>
            <a:ext cx="11643803" cy="4351338"/>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GB" dirty="0">
                <a:solidFill>
                  <a:schemeClr val="dk1"/>
                </a:solidFill>
                <a:latin typeface="Century Gothic"/>
                <a:ea typeface="Century Gothic"/>
                <a:cs typeface="Century Gothic"/>
                <a:sym typeface="Century Gothic"/>
              </a:rPr>
              <a:t>Study your profiles of </a:t>
            </a:r>
            <a:r>
              <a:rPr lang="en-GB" dirty="0" err="1">
                <a:solidFill>
                  <a:schemeClr val="dk1"/>
                </a:solidFill>
                <a:latin typeface="Century Gothic"/>
                <a:ea typeface="Century Gothic"/>
                <a:cs typeface="Century Gothic"/>
                <a:sym typeface="Century Gothic"/>
              </a:rPr>
              <a:t>Travellanda</a:t>
            </a:r>
            <a:r>
              <a:rPr lang="en-GB" dirty="0">
                <a:solidFill>
                  <a:schemeClr val="dk1"/>
                </a:solidFill>
                <a:latin typeface="Century Gothic"/>
                <a:ea typeface="Century Gothic"/>
                <a:cs typeface="Century Gothic"/>
                <a:sym typeface="Century Gothic"/>
              </a:rPr>
              <a:t> and Premier Inn, and from the marketing activity section: </a:t>
            </a:r>
            <a:endParaRPr dirty="0"/>
          </a:p>
          <a:p>
            <a:pPr marL="228600" lvl="0" indent="-50800" algn="l" rtl="0">
              <a:lnSpc>
                <a:spcPct val="90000"/>
              </a:lnSpc>
              <a:spcBef>
                <a:spcPts val="1000"/>
              </a:spcBef>
              <a:spcAft>
                <a:spcPts val="0"/>
              </a:spcAft>
              <a:buClr>
                <a:schemeClr val="dk1"/>
              </a:buClr>
              <a:buSzPts val="2800"/>
              <a:buNone/>
            </a:pPr>
            <a:endParaRPr dirty="0">
              <a:latin typeface="Century Gothic"/>
              <a:ea typeface="Century Gothic"/>
              <a:cs typeface="Century Gothic"/>
              <a:sym typeface="Century Gothic"/>
            </a:endParaRPr>
          </a:p>
          <a:p>
            <a:pPr marL="228600" lvl="0" indent="-228600" algn="l" rtl="0">
              <a:lnSpc>
                <a:spcPct val="90000"/>
              </a:lnSpc>
              <a:spcBef>
                <a:spcPts val="1000"/>
              </a:spcBef>
              <a:spcAft>
                <a:spcPts val="0"/>
              </a:spcAft>
              <a:buClr>
                <a:schemeClr val="dk1"/>
              </a:buClr>
              <a:buSzPts val="2800"/>
              <a:buChar char="•"/>
            </a:pPr>
            <a:r>
              <a:rPr lang="en-GB"/>
              <a:t>Identify</a:t>
            </a:r>
            <a:r>
              <a:rPr lang="en-GB">
                <a:solidFill>
                  <a:schemeClr val="dk1"/>
                </a:solidFill>
                <a:latin typeface="Century Gothic"/>
                <a:ea typeface="Century Gothic"/>
                <a:cs typeface="Century Gothic"/>
                <a:sym typeface="Century Gothic"/>
              </a:rPr>
              <a:t> </a:t>
            </a:r>
            <a:r>
              <a:rPr lang="en-GB" dirty="0">
                <a:solidFill>
                  <a:schemeClr val="dk1"/>
                </a:solidFill>
                <a:latin typeface="Century Gothic"/>
                <a:ea typeface="Century Gothic"/>
                <a:cs typeface="Century Gothic"/>
                <a:sym typeface="Century Gothic"/>
              </a:rPr>
              <a:t>why </a:t>
            </a:r>
            <a:r>
              <a:rPr lang="en-GB" dirty="0" err="1">
                <a:solidFill>
                  <a:schemeClr val="dk1"/>
                </a:solidFill>
                <a:latin typeface="Century Gothic"/>
                <a:ea typeface="Century Gothic"/>
                <a:cs typeface="Century Gothic"/>
                <a:sym typeface="Century Gothic"/>
              </a:rPr>
              <a:t>Travellanda</a:t>
            </a:r>
            <a:r>
              <a:rPr lang="en-GB" dirty="0">
                <a:solidFill>
                  <a:schemeClr val="dk1"/>
                </a:solidFill>
                <a:latin typeface="Century Gothic"/>
                <a:ea typeface="Century Gothic"/>
                <a:cs typeface="Century Gothic"/>
                <a:sym typeface="Century Gothic"/>
              </a:rPr>
              <a:t> is B2B and why Premier Inn is B2C.</a:t>
            </a:r>
            <a:endParaRPr dirty="0"/>
          </a:p>
          <a:p>
            <a:pPr marL="228600" lvl="0" indent="-50800" algn="l" rtl="0">
              <a:lnSpc>
                <a:spcPct val="90000"/>
              </a:lnSpc>
              <a:spcBef>
                <a:spcPts val="1000"/>
              </a:spcBef>
              <a:spcAft>
                <a:spcPts val="0"/>
              </a:spcAft>
              <a:buClr>
                <a:schemeClr val="dk1"/>
              </a:buClr>
              <a:buSzPts val="2800"/>
              <a:buNone/>
            </a:pPr>
            <a:endParaRPr dirty="0">
              <a:latin typeface="Century Gothic"/>
              <a:ea typeface="Century Gothic"/>
              <a:cs typeface="Century Gothic"/>
              <a:sym typeface="Century Gothic"/>
            </a:endParaRPr>
          </a:p>
          <a:p>
            <a:pPr marL="228600" lvl="0" indent="-228600" algn="l" rtl="0">
              <a:lnSpc>
                <a:spcPct val="90000"/>
              </a:lnSpc>
              <a:spcBef>
                <a:spcPts val="1000"/>
              </a:spcBef>
              <a:spcAft>
                <a:spcPts val="0"/>
              </a:spcAft>
              <a:buClr>
                <a:schemeClr val="dk1"/>
              </a:buClr>
              <a:buSzPts val="2800"/>
              <a:buChar char="•"/>
            </a:pPr>
            <a:r>
              <a:rPr lang="en-GB" dirty="0">
                <a:solidFill>
                  <a:schemeClr val="dk1"/>
                </a:solidFill>
                <a:latin typeface="Century Gothic"/>
                <a:ea typeface="Century Gothic"/>
                <a:cs typeface="Century Gothic"/>
                <a:sym typeface="Century Gothic"/>
              </a:rPr>
              <a:t>How are their approaches to marketing different as a result?</a:t>
            </a:r>
            <a:endParaRPr dirty="0"/>
          </a:p>
          <a:p>
            <a:pPr marL="228600" lvl="0" indent="-50800" algn="l" rtl="0">
              <a:lnSpc>
                <a:spcPct val="90000"/>
              </a:lnSpc>
              <a:spcBef>
                <a:spcPts val="1000"/>
              </a:spcBef>
              <a:spcAft>
                <a:spcPts val="0"/>
              </a:spcAft>
              <a:buClr>
                <a:schemeClr val="dk1"/>
              </a:buClr>
              <a:buSzPts val="2800"/>
              <a:buNone/>
            </a:pPr>
            <a:endParaRPr dirty="0">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15"/>
          <p:cNvPicPr preferRelativeResize="0"/>
          <p:nvPr/>
        </p:nvPicPr>
        <p:blipFill rotWithShape="1">
          <a:blip r:embed="rId3">
            <a:alphaModFix/>
          </a:blip>
          <a:srcRect/>
          <a:stretch/>
        </p:blipFill>
        <p:spPr>
          <a:xfrm>
            <a:off x="4800488" y="2819347"/>
            <a:ext cx="2591025" cy="1219306"/>
          </a:xfrm>
          <a:prstGeom prst="rect">
            <a:avLst/>
          </a:prstGeom>
          <a:noFill/>
          <a:ln>
            <a:noFill/>
          </a:ln>
        </p:spPr>
      </p:pic>
      <p:sp>
        <p:nvSpPr>
          <p:cNvPr id="183" name="Google Shape;183;p15"/>
          <p:cNvSpPr txBox="1"/>
          <p:nvPr/>
        </p:nvSpPr>
        <p:spPr>
          <a:xfrm>
            <a:off x="2133601" y="689812"/>
            <a:ext cx="320842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chemeClr val="dk1"/>
                </a:solidFill>
                <a:latin typeface="Century Gothic"/>
                <a:ea typeface="Century Gothic"/>
                <a:cs typeface="Century Gothic"/>
                <a:sym typeface="Century Gothic"/>
              </a:rPr>
              <a:t>Membership of Trade Organisations</a:t>
            </a:r>
            <a:endParaRPr/>
          </a:p>
        </p:txBody>
      </p:sp>
      <p:sp>
        <p:nvSpPr>
          <p:cNvPr id="184" name="Google Shape;184;p15"/>
          <p:cNvSpPr txBox="1"/>
          <p:nvPr/>
        </p:nvSpPr>
        <p:spPr>
          <a:xfrm>
            <a:off x="7098872" y="689810"/>
            <a:ext cx="3208421"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chemeClr val="dk1"/>
                </a:solidFill>
                <a:latin typeface="Century Gothic"/>
                <a:ea typeface="Century Gothic"/>
                <a:cs typeface="Century Gothic"/>
                <a:sym typeface="Century Gothic"/>
              </a:rPr>
              <a:t>Attending trade shows e.g. World Travel Market, London</a:t>
            </a:r>
            <a:endParaRPr/>
          </a:p>
        </p:txBody>
      </p:sp>
      <p:sp>
        <p:nvSpPr>
          <p:cNvPr id="185" name="Google Shape;185;p15"/>
          <p:cNvSpPr txBox="1"/>
          <p:nvPr/>
        </p:nvSpPr>
        <p:spPr>
          <a:xfrm>
            <a:off x="2133601" y="4592396"/>
            <a:ext cx="3208421"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chemeClr val="dk1"/>
                </a:solidFill>
                <a:latin typeface="Century Gothic"/>
                <a:ea typeface="Century Gothic"/>
                <a:cs typeface="Century Gothic"/>
                <a:sym typeface="Century Gothic"/>
              </a:rPr>
              <a:t>Dedicated Account Managers for each client.</a:t>
            </a:r>
            <a:endParaRPr/>
          </a:p>
        </p:txBody>
      </p:sp>
      <p:sp>
        <p:nvSpPr>
          <p:cNvPr id="186" name="Google Shape;186;p15"/>
          <p:cNvSpPr txBox="1"/>
          <p:nvPr/>
        </p:nvSpPr>
        <p:spPr>
          <a:xfrm>
            <a:off x="7074570" y="4592396"/>
            <a:ext cx="3208421"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chemeClr val="dk1"/>
                </a:solidFill>
                <a:latin typeface="Century Gothic"/>
                <a:ea typeface="Century Gothic"/>
                <a:cs typeface="Century Gothic"/>
                <a:sym typeface="Century Gothic"/>
              </a:rPr>
              <a:t>Reports and articles on the company in industry media.</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16"/>
          <p:cNvPicPr preferRelativeResize="0"/>
          <p:nvPr/>
        </p:nvPicPr>
        <p:blipFill rotWithShape="1">
          <a:blip r:embed="rId3">
            <a:alphaModFix/>
          </a:blip>
          <a:srcRect/>
          <a:stretch/>
        </p:blipFill>
        <p:spPr>
          <a:xfrm>
            <a:off x="4312766" y="2962616"/>
            <a:ext cx="3566469" cy="932769"/>
          </a:xfrm>
          <a:prstGeom prst="rect">
            <a:avLst/>
          </a:prstGeom>
          <a:noFill/>
          <a:ln>
            <a:noFill/>
          </a:ln>
        </p:spPr>
      </p:pic>
      <p:sp>
        <p:nvSpPr>
          <p:cNvPr id="192" name="Google Shape;192;p16"/>
          <p:cNvSpPr txBox="1"/>
          <p:nvPr/>
        </p:nvSpPr>
        <p:spPr>
          <a:xfrm>
            <a:off x="1884709" y="599590"/>
            <a:ext cx="3208421"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chemeClr val="dk1"/>
                </a:solidFill>
                <a:latin typeface="Century Gothic"/>
                <a:ea typeface="Century Gothic"/>
                <a:cs typeface="Century Gothic"/>
                <a:sym typeface="Century Gothic"/>
              </a:rPr>
              <a:t>Bookings can be made through the Premier Inn website</a:t>
            </a:r>
            <a:endParaRPr/>
          </a:p>
        </p:txBody>
      </p:sp>
      <p:sp>
        <p:nvSpPr>
          <p:cNvPr id="193" name="Google Shape;193;p16"/>
          <p:cNvSpPr txBox="1"/>
          <p:nvPr/>
        </p:nvSpPr>
        <p:spPr>
          <a:xfrm>
            <a:off x="6922408" y="439852"/>
            <a:ext cx="3208421"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chemeClr val="dk1"/>
                </a:solidFill>
                <a:latin typeface="Century Gothic"/>
                <a:ea typeface="Century Gothic"/>
                <a:cs typeface="Century Gothic"/>
                <a:sym typeface="Century Gothic"/>
              </a:rPr>
              <a:t>Direct marketing with the public e.g email communications.</a:t>
            </a:r>
            <a:endParaRPr/>
          </a:p>
        </p:txBody>
      </p:sp>
      <p:sp>
        <p:nvSpPr>
          <p:cNvPr id="194" name="Google Shape;194;p16"/>
          <p:cNvSpPr txBox="1"/>
          <p:nvPr/>
        </p:nvSpPr>
        <p:spPr>
          <a:xfrm>
            <a:off x="1884709" y="4162945"/>
            <a:ext cx="3208421"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chemeClr val="dk1"/>
                </a:solidFill>
                <a:latin typeface="Century Gothic"/>
                <a:ea typeface="Century Gothic"/>
                <a:cs typeface="Century Gothic"/>
                <a:sym typeface="Century Gothic"/>
              </a:rPr>
              <a:t>Stressing quality and price – an emotional approach.</a:t>
            </a:r>
            <a:endParaRPr/>
          </a:p>
        </p:txBody>
      </p:sp>
      <p:sp>
        <p:nvSpPr>
          <p:cNvPr id="195" name="Google Shape;195;p16"/>
          <p:cNvSpPr/>
          <p:nvPr/>
        </p:nvSpPr>
        <p:spPr>
          <a:xfrm>
            <a:off x="6922409" y="4231931"/>
            <a:ext cx="3208421"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chemeClr val="dk1"/>
                </a:solidFill>
                <a:latin typeface="Century Gothic"/>
                <a:ea typeface="Century Gothic"/>
                <a:cs typeface="Century Gothic"/>
                <a:sym typeface="Century Gothic"/>
              </a:rPr>
              <a:t>Use of celebrity advertising on the tv.</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7"/>
          <p:cNvSpPr txBox="1">
            <a:spLocks noGrp="1"/>
          </p:cNvSpPr>
          <p:nvPr>
            <p:ph type="title"/>
          </p:nvPr>
        </p:nvSpPr>
        <p:spPr>
          <a:xfrm>
            <a:off x="234043" y="218168"/>
            <a:ext cx="11723914" cy="1325563"/>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entury Gothic"/>
              <a:buNone/>
            </a:pPr>
            <a:r>
              <a:rPr lang="en-GB" u="sng">
                <a:solidFill>
                  <a:schemeClr val="dk1"/>
                </a:solidFill>
                <a:latin typeface="Century Gothic"/>
                <a:ea typeface="Century Gothic"/>
                <a:cs typeface="Century Gothic"/>
                <a:sym typeface="Century Gothic"/>
              </a:rPr>
              <a:t>What are the impacts on customers?</a:t>
            </a:r>
            <a:endParaRPr/>
          </a:p>
        </p:txBody>
      </p:sp>
      <p:sp>
        <p:nvSpPr>
          <p:cNvPr id="201" name="Google Shape;201;p17"/>
          <p:cNvSpPr txBox="1">
            <a:spLocks noGrp="1"/>
          </p:cNvSpPr>
          <p:nvPr>
            <p:ph type="body" idx="1"/>
          </p:nvPr>
        </p:nvSpPr>
        <p:spPr>
          <a:xfrm>
            <a:off x="234042" y="1779814"/>
            <a:ext cx="11723913" cy="4544106"/>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2800"/>
              <a:buNone/>
            </a:pPr>
            <a:r>
              <a:rPr lang="en-GB">
                <a:solidFill>
                  <a:schemeClr val="dk1"/>
                </a:solidFill>
                <a:latin typeface="Century Gothic"/>
                <a:ea typeface="Century Gothic"/>
                <a:cs typeface="Century Gothic"/>
                <a:sym typeface="Century Gothic"/>
              </a:rPr>
              <a:t>Good marketing will…</a:t>
            </a:r>
            <a:endParaRPr/>
          </a:p>
          <a:p>
            <a:pPr marL="0" lvl="0" indent="0" algn="l" rtl="0">
              <a:lnSpc>
                <a:spcPct val="80000"/>
              </a:lnSpc>
              <a:spcBef>
                <a:spcPts val="1000"/>
              </a:spcBef>
              <a:spcAft>
                <a:spcPts val="0"/>
              </a:spcAft>
              <a:buClr>
                <a:schemeClr val="dk1"/>
              </a:buClr>
              <a:buSzPts val="2800"/>
              <a:buNone/>
            </a:pPr>
            <a:endParaRPr/>
          </a:p>
          <a:p>
            <a:pPr marL="228600" lvl="0" indent="-228600" algn="l" rtl="0">
              <a:lnSpc>
                <a:spcPct val="80000"/>
              </a:lnSpc>
              <a:spcBef>
                <a:spcPts val="1000"/>
              </a:spcBef>
              <a:spcAft>
                <a:spcPts val="0"/>
              </a:spcAft>
              <a:buClr>
                <a:schemeClr val="dk1"/>
              </a:buClr>
              <a:buSzPts val="2800"/>
              <a:buChar char="•"/>
            </a:pPr>
            <a:r>
              <a:rPr lang="en-GB">
                <a:solidFill>
                  <a:schemeClr val="dk1"/>
                </a:solidFill>
                <a:latin typeface="Century Gothic"/>
                <a:ea typeface="Century Gothic"/>
                <a:cs typeface="Century Gothic"/>
                <a:sym typeface="Century Gothic"/>
              </a:rPr>
              <a:t>Attract new business e.g. new target market, more customers from other competitors.</a:t>
            </a:r>
            <a:endParaRPr/>
          </a:p>
          <a:p>
            <a:pPr marL="228600" lvl="0" indent="-228600" algn="l" rtl="0">
              <a:lnSpc>
                <a:spcPct val="80000"/>
              </a:lnSpc>
              <a:spcBef>
                <a:spcPts val="1000"/>
              </a:spcBef>
              <a:spcAft>
                <a:spcPts val="0"/>
              </a:spcAft>
              <a:buClr>
                <a:schemeClr val="dk1"/>
              </a:buClr>
              <a:buSzPts val="2800"/>
              <a:buChar char="•"/>
            </a:pPr>
            <a:r>
              <a:rPr lang="en-GB">
                <a:solidFill>
                  <a:schemeClr val="dk1"/>
                </a:solidFill>
                <a:latin typeface="Century Gothic"/>
                <a:ea typeface="Century Gothic"/>
                <a:cs typeface="Century Gothic"/>
                <a:sym typeface="Century Gothic"/>
              </a:rPr>
              <a:t>Retain customers/repeat business. </a:t>
            </a:r>
            <a:endParaRPr/>
          </a:p>
          <a:p>
            <a:pPr marL="228600" lvl="0" indent="-228600" algn="l" rtl="0">
              <a:lnSpc>
                <a:spcPct val="80000"/>
              </a:lnSpc>
              <a:spcBef>
                <a:spcPts val="1000"/>
              </a:spcBef>
              <a:spcAft>
                <a:spcPts val="0"/>
              </a:spcAft>
              <a:buClr>
                <a:schemeClr val="dk1"/>
              </a:buClr>
              <a:buSzPts val="2800"/>
              <a:buChar char="•"/>
            </a:pPr>
            <a:r>
              <a:rPr lang="en-GB">
                <a:solidFill>
                  <a:schemeClr val="dk1"/>
                </a:solidFill>
                <a:latin typeface="Century Gothic"/>
                <a:ea typeface="Century Gothic"/>
                <a:cs typeface="Century Gothic"/>
                <a:sym typeface="Century Gothic"/>
              </a:rPr>
              <a:t>Encourage customers to spend more or make additional purchases.</a:t>
            </a:r>
            <a:endParaRPr/>
          </a:p>
          <a:p>
            <a:pPr marL="228600" lvl="0" indent="-228600" algn="l" rtl="0">
              <a:lnSpc>
                <a:spcPct val="80000"/>
              </a:lnSpc>
              <a:spcBef>
                <a:spcPts val="1000"/>
              </a:spcBef>
              <a:spcAft>
                <a:spcPts val="0"/>
              </a:spcAft>
              <a:buClr>
                <a:schemeClr val="dk1"/>
              </a:buClr>
              <a:buSzPts val="2800"/>
              <a:buChar char="•"/>
            </a:pPr>
            <a:r>
              <a:rPr lang="en-GB">
                <a:solidFill>
                  <a:schemeClr val="dk1"/>
                </a:solidFill>
                <a:latin typeface="Century Gothic"/>
                <a:ea typeface="Century Gothic"/>
                <a:cs typeface="Century Gothic"/>
                <a:sym typeface="Century Gothic"/>
              </a:rPr>
              <a:t>Build and retain customer loyalty e.g. collecting points on an incentive scheme.</a:t>
            </a:r>
            <a:endParaRPr/>
          </a:p>
          <a:p>
            <a:pPr marL="228600" lvl="0" indent="-228600" algn="l" rtl="0">
              <a:lnSpc>
                <a:spcPct val="80000"/>
              </a:lnSpc>
              <a:spcBef>
                <a:spcPts val="1000"/>
              </a:spcBef>
              <a:spcAft>
                <a:spcPts val="0"/>
              </a:spcAft>
              <a:buClr>
                <a:schemeClr val="dk1"/>
              </a:buClr>
              <a:buSzPts val="2800"/>
              <a:buChar char="•"/>
            </a:pPr>
            <a:r>
              <a:rPr lang="en-GB">
                <a:solidFill>
                  <a:schemeClr val="dk1"/>
                </a:solidFill>
                <a:latin typeface="Century Gothic"/>
                <a:ea typeface="Century Gothic"/>
                <a:cs typeface="Century Gothic"/>
                <a:sym typeface="Century Gothic"/>
              </a:rPr>
              <a:t>Build on CRM techniques.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8"/>
          <p:cNvSpPr txBox="1">
            <a:spLocks noGrp="1"/>
          </p:cNvSpPr>
          <p:nvPr>
            <p:ph type="title"/>
          </p:nvPr>
        </p:nvSpPr>
        <p:spPr>
          <a:xfrm>
            <a:off x="244929" y="365125"/>
            <a:ext cx="11658600" cy="1325563"/>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entury Gothic"/>
              <a:buNone/>
            </a:pPr>
            <a:r>
              <a:rPr lang="en-GB" u="sng">
                <a:solidFill>
                  <a:schemeClr val="dk1"/>
                </a:solidFill>
                <a:latin typeface="Century Gothic"/>
                <a:ea typeface="Century Gothic"/>
                <a:cs typeface="Century Gothic"/>
                <a:sym typeface="Century Gothic"/>
              </a:rPr>
              <a:t>What are the impacts on the organisation? </a:t>
            </a:r>
            <a:endParaRPr/>
          </a:p>
        </p:txBody>
      </p:sp>
      <p:sp>
        <p:nvSpPr>
          <p:cNvPr id="207" name="Google Shape;207;p18"/>
          <p:cNvSpPr txBox="1">
            <a:spLocks noGrp="1"/>
          </p:cNvSpPr>
          <p:nvPr>
            <p:ph type="body" idx="1"/>
          </p:nvPr>
        </p:nvSpPr>
        <p:spPr>
          <a:xfrm>
            <a:off x="244928" y="1972582"/>
            <a:ext cx="11658599" cy="4351338"/>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GB" dirty="0">
                <a:solidFill>
                  <a:schemeClr val="dk1"/>
                </a:solidFill>
                <a:latin typeface="Century Gothic"/>
                <a:ea typeface="Century Gothic"/>
                <a:cs typeface="Century Gothic"/>
                <a:sym typeface="Century Gothic"/>
              </a:rPr>
              <a:t>Good marketing will…</a:t>
            </a:r>
            <a:endParaRPr dirty="0"/>
          </a:p>
          <a:p>
            <a:pPr marL="0" lvl="0" indent="0" algn="l" rtl="0">
              <a:lnSpc>
                <a:spcPct val="90000"/>
              </a:lnSpc>
              <a:spcBef>
                <a:spcPts val="100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2800"/>
              <a:buChar char="•"/>
            </a:pPr>
            <a:r>
              <a:rPr lang="en-GB" dirty="0">
                <a:solidFill>
                  <a:schemeClr val="dk1"/>
                </a:solidFill>
                <a:latin typeface="Century Gothic"/>
                <a:ea typeface="Century Gothic"/>
                <a:cs typeface="Century Gothic"/>
                <a:sym typeface="Century Gothic"/>
              </a:rPr>
              <a:t>Develop clearer links between marketing and an organisation’s aims and objectives – e.g. to develop a budget/premium brand</a:t>
            </a:r>
            <a:endParaRPr dirty="0"/>
          </a:p>
          <a:p>
            <a:pPr marL="228600" lvl="0" indent="-228600" algn="l" rtl="0">
              <a:lnSpc>
                <a:spcPct val="90000"/>
              </a:lnSpc>
              <a:spcBef>
                <a:spcPts val="1000"/>
              </a:spcBef>
              <a:spcAft>
                <a:spcPts val="0"/>
              </a:spcAft>
              <a:buClr>
                <a:schemeClr val="dk1"/>
              </a:buClr>
              <a:buSzPts val="2800"/>
              <a:buChar char="•"/>
            </a:pPr>
            <a:r>
              <a:rPr lang="en-GB" dirty="0">
                <a:solidFill>
                  <a:schemeClr val="dk1"/>
                </a:solidFill>
                <a:latin typeface="Century Gothic"/>
                <a:ea typeface="Century Gothic"/>
                <a:cs typeface="Century Gothic"/>
                <a:sym typeface="Century Gothic"/>
              </a:rPr>
              <a:t>Develop the brand and brand extensions e.g. niche markets, relationship to product lifecycle where brand is rejuvenated after moving towards decline</a:t>
            </a:r>
            <a:endParaRPr dirty="0"/>
          </a:p>
          <a:p>
            <a:pPr marL="228600" lvl="0" indent="-228600" algn="l" rtl="0">
              <a:lnSpc>
                <a:spcPct val="90000"/>
              </a:lnSpc>
              <a:spcBef>
                <a:spcPts val="1000"/>
              </a:spcBef>
              <a:spcAft>
                <a:spcPts val="0"/>
              </a:spcAft>
              <a:buClr>
                <a:schemeClr val="dk1"/>
              </a:buClr>
              <a:buSzPts val="2800"/>
              <a:buChar char="•"/>
            </a:pPr>
            <a:r>
              <a:rPr lang="en-GB" dirty="0">
                <a:solidFill>
                  <a:schemeClr val="dk1"/>
                </a:solidFill>
                <a:latin typeface="Century Gothic"/>
                <a:ea typeface="Century Gothic"/>
                <a:cs typeface="Century Gothic"/>
                <a:sym typeface="Century Gothic"/>
              </a:rPr>
              <a:t>Increase profits – leading to greater budget for marketing activities and larger dividends to shareholders.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5" name="Google Shape;85;p1" descr="A screenshot of a cell phone&#10;&#10;Description automatically generated"/>
          <p:cNvPicPr preferRelativeResize="0"/>
          <p:nvPr/>
        </p:nvPicPr>
        <p:blipFill rotWithShape="1">
          <a:blip r:embed="rId3">
            <a:alphaModFix/>
          </a:blip>
          <a:srcRect/>
          <a:stretch/>
        </p:blipFill>
        <p:spPr>
          <a:xfrm>
            <a:off x="6755907" y="207963"/>
            <a:ext cx="5181600" cy="4351338"/>
          </a:xfrm>
          <a:prstGeom prst="rect">
            <a:avLst/>
          </a:prstGeom>
          <a:noFill/>
          <a:ln>
            <a:noFill/>
          </a:ln>
        </p:spPr>
      </p:pic>
      <p:sp>
        <p:nvSpPr>
          <p:cNvPr id="86" name="Google Shape;86;p1"/>
          <p:cNvSpPr/>
          <p:nvPr/>
        </p:nvSpPr>
        <p:spPr>
          <a:xfrm>
            <a:off x="3339096" y="4685314"/>
            <a:ext cx="8425705" cy="1754326"/>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400" b="0" i="0" u="none" strike="noStrike" cap="none">
                <a:solidFill>
                  <a:schemeClr val="dk1"/>
                </a:solidFill>
                <a:latin typeface="Century Gothic"/>
                <a:ea typeface="Century Gothic"/>
                <a:cs typeface="Century Gothic"/>
                <a:sym typeface="Century Gothic"/>
              </a:rPr>
              <a:t>What is this?</a:t>
            </a:r>
            <a:endParaRPr/>
          </a:p>
          <a:p>
            <a:pPr marL="0" marR="0" lvl="0" indent="0" algn="ctr" rtl="0">
              <a:spcBef>
                <a:spcPts val="0"/>
              </a:spcBef>
              <a:spcAft>
                <a:spcPts val="0"/>
              </a:spcAft>
              <a:buNone/>
            </a:pPr>
            <a:r>
              <a:rPr lang="en-GB" sz="5400" b="0" i="0" u="none" strike="noStrike" cap="none">
                <a:solidFill>
                  <a:schemeClr val="dk1"/>
                </a:solidFill>
                <a:latin typeface="Century Gothic"/>
                <a:ea typeface="Century Gothic"/>
                <a:cs typeface="Century Gothic"/>
                <a:sym typeface="Century Gothic"/>
              </a:rPr>
              <a:t>What is the importance?</a:t>
            </a:r>
            <a:endParaRPr/>
          </a:p>
        </p:txBody>
      </p:sp>
      <p:pic>
        <p:nvPicPr>
          <p:cNvPr id="87" name="Google Shape;87;p1"/>
          <p:cNvPicPr preferRelativeResize="0"/>
          <p:nvPr/>
        </p:nvPicPr>
        <p:blipFill rotWithShape="1">
          <a:blip r:embed="rId4">
            <a:alphaModFix/>
          </a:blip>
          <a:srcRect l="13149" t="1165" r="14100" b="15857"/>
          <a:stretch/>
        </p:blipFill>
        <p:spPr>
          <a:xfrm>
            <a:off x="427199" y="3217046"/>
            <a:ext cx="2825426" cy="322259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FE2FEF6-DD15-4BEF-853D-B4F4CE3B6A46}"/>
              </a:ext>
            </a:extLst>
          </p:cNvPr>
          <p:cNvSpPr>
            <a:spLocks noGrp="1"/>
          </p:cNvSpPr>
          <p:nvPr>
            <p:ph type="body" idx="2"/>
          </p:nvPr>
        </p:nvSpPr>
        <p:spPr/>
        <p:txBody>
          <a:bodyPr/>
          <a:lstStyle/>
          <a:p>
            <a:r>
              <a:rPr kumimoji="0" lang="en-GB" sz="3200" b="0" i="0" u="none" strike="noStrike" kern="0" cap="none" spc="0" normalizeH="0" baseline="0" noProof="0" dirty="0">
                <a:ln>
                  <a:noFill/>
                </a:ln>
                <a:solidFill>
                  <a:srgbClr val="000000"/>
                </a:solidFill>
                <a:effectLst/>
                <a:uLnTx/>
                <a:uFillTx/>
                <a:latin typeface="Century Gothic"/>
                <a:sym typeface="Century Gothic"/>
              </a:rPr>
              <a:t>Example of</a:t>
            </a:r>
          </a:p>
          <a:p>
            <a:r>
              <a:rPr kumimoji="0" lang="en-GB" sz="3200" b="0" i="0" u="none" strike="noStrike" kern="0" cap="none" spc="0" normalizeH="0" baseline="0" noProof="0" dirty="0">
                <a:ln>
                  <a:noFill/>
                </a:ln>
                <a:solidFill>
                  <a:srgbClr val="000000"/>
                </a:solidFill>
                <a:effectLst/>
                <a:uLnTx/>
                <a:uFillTx/>
                <a:latin typeface="Century Gothic"/>
                <a:sym typeface="Century Gothic"/>
              </a:rPr>
              <a:t>impacts on</a:t>
            </a:r>
          </a:p>
          <a:p>
            <a:r>
              <a:rPr kumimoji="0" lang="en-GB" sz="3200" b="0" i="0" u="none" strike="noStrike" kern="0" cap="none" spc="0" normalizeH="0" baseline="0" noProof="0" dirty="0">
                <a:ln>
                  <a:noFill/>
                </a:ln>
                <a:solidFill>
                  <a:srgbClr val="000000"/>
                </a:solidFill>
                <a:effectLst/>
                <a:uLnTx/>
                <a:uFillTx/>
                <a:latin typeface="Century Gothic"/>
                <a:sym typeface="Century Gothic"/>
              </a:rPr>
              <a:t>organisations</a:t>
            </a:r>
            <a:endParaRPr lang="en-GB" dirty="0"/>
          </a:p>
        </p:txBody>
      </p:sp>
      <p:pic>
        <p:nvPicPr>
          <p:cNvPr id="5" name="Picture 4">
            <a:extLst>
              <a:ext uri="{FF2B5EF4-FFF2-40B4-BE49-F238E27FC236}">
                <a16:creationId xmlns:a16="http://schemas.microsoft.com/office/drawing/2014/main" id="{63086D6A-464E-43D8-B0EC-6D2335B7632E}"/>
              </a:ext>
            </a:extLst>
          </p:cNvPr>
          <p:cNvPicPr>
            <a:picLocks noChangeAspect="1"/>
          </p:cNvPicPr>
          <p:nvPr/>
        </p:nvPicPr>
        <p:blipFill>
          <a:blip r:embed="rId2"/>
          <a:stretch>
            <a:fillRect/>
          </a:stretch>
        </p:blipFill>
        <p:spPr>
          <a:xfrm>
            <a:off x="5111299" y="0"/>
            <a:ext cx="5279979" cy="6552191"/>
          </a:xfrm>
          <a:prstGeom prst="rect">
            <a:avLst/>
          </a:prstGeom>
        </p:spPr>
      </p:pic>
    </p:spTree>
    <p:extLst>
      <p:ext uri="{BB962C8B-B14F-4D97-AF65-F5344CB8AC3E}">
        <p14:creationId xmlns:p14="http://schemas.microsoft.com/office/powerpoint/2010/main" val="226849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312198" y="267470"/>
            <a:ext cx="11567604" cy="975403"/>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entury Gothic"/>
              <a:buNone/>
            </a:pPr>
            <a:r>
              <a:rPr lang="en-GB">
                <a:solidFill>
                  <a:schemeClr val="dk1"/>
                </a:solidFill>
                <a:latin typeface="Century Gothic"/>
                <a:ea typeface="Century Gothic"/>
                <a:cs typeface="Century Gothic"/>
                <a:sym typeface="Century Gothic"/>
              </a:rPr>
              <a:t>Recap…</a:t>
            </a:r>
            <a:endParaRPr/>
          </a:p>
        </p:txBody>
      </p:sp>
      <p:sp>
        <p:nvSpPr>
          <p:cNvPr id="99" name="Google Shape;99;p3"/>
          <p:cNvSpPr txBox="1">
            <a:spLocks noGrp="1"/>
          </p:cNvSpPr>
          <p:nvPr>
            <p:ph type="body" idx="1"/>
          </p:nvPr>
        </p:nvSpPr>
        <p:spPr>
          <a:xfrm>
            <a:off x="312198" y="1479396"/>
            <a:ext cx="11567604" cy="4351338"/>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GB">
                <a:solidFill>
                  <a:schemeClr val="dk1"/>
                </a:solidFill>
                <a:latin typeface="Century Gothic"/>
                <a:ea typeface="Century Gothic"/>
                <a:cs typeface="Century Gothic"/>
                <a:sym typeface="Century Gothic"/>
              </a:rPr>
              <a:t>What can you recall about Business Objectives.</a:t>
            </a:r>
            <a:endParaRPr/>
          </a:p>
          <a:p>
            <a:pPr marL="228600" lvl="0" indent="-50800" algn="l" rtl="0">
              <a:lnSpc>
                <a:spcPct val="90000"/>
              </a:lnSpc>
              <a:spcBef>
                <a:spcPts val="1000"/>
              </a:spcBef>
              <a:spcAft>
                <a:spcPts val="0"/>
              </a:spcAft>
              <a:buClr>
                <a:schemeClr val="dk1"/>
              </a:buClr>
              <a:buSzPts val="2800"/>
              <a:buNone/>
            </a:pPr>
            <a:endParaRPr>
              <a:latin typeface="Century Gothic"/>
              <a:ea typeface="Century Gothic"/>
              <a:cs typeface="Century Gothic"/>
              <a:sym typeface="Century Gothic"/>
            </a:endParaRPr>
          </a:p>
          <a:p>
            <a:pPr marL="228600" lvl="0" indent="-228600" algn="l" rtl="0">
              <a:lnSpc>
                <a:spcPct val="90000"/>
              </a:lnSpc>
              <a:spcBef>
                <a:spcPts val="1000"/>
              </a:spcBef>
              <a:spcAft>
                <a:spcPts val="0"/>
              </a:spcAft>
              <a:buClr>
                <a:schemeClr val="dk1"/>
              </a:buClr>
              <a:buSzPts val="2800"/>
              <a:buChar char="•"/>
            </a:pPr>
            <a:r>
              <a:rPr lang="en-GB">
                <a:solidFill>
                  <a:schemeClr val="dk1"/>
                </a:solidFill>
                <a:latin typeface="Century Gothic"/>
                <a:ea typeface="Century Gothic"/>
                <a:cs typeface="Century Gothic"/>
                <a:sym typeface="Century Gothic"/>
              </a:rPr>
              <a:t>How can marketing contribute to business objectives?</a:t>
            </a:r>
            <a:endParaRPr/>
          </a:p>
        </p:txBody>
      </p:sp>
      <p:pic>
        <p:nvPicPr>
          <p:cNvPr id="100" name="Google Shape;100;p3"/>
          <p:cNvPicPr preferRelativeResize="0"/>
          <p:nvPr/>
        </p:nvPicPr>
        <p:blipFill rotWithShape="1">
          <a:blip r:embed="rId3">
            <a:alphaModFix/>
          </a:blip>
          <a:srcRect l="7021" r="6911" b="15130"/>
          <a:stretch/>
        </p:blipFill>
        <p:spPr>
          <a:xfrm>
            <a:off x="425906" y="3835153"/>
            <a:ext cx="1944613" cy="1917577"/>
          </a:xfrm>
          <a:prstGeom prst="rect">
            <a:avLst/>
          </a:prstGeom>
          <a:noFill/>
          <a:ln>
            <a:noFill/>
          </a:ln>
        </p:spPr>
      </p:pic>
      <p:pic>
        <p:nvPicPr>
          <p:cNvPr id="101" name="Google Shape;101;p3"/>
          <p:cNvPicPr preferRelativeResize="0"/>
          <p:nvPr/>
        </p:nvPicPr>
        <p:blipFill rotWithShape="1">
          <a:blip r:embed="rId4">
            <a:alphaModFix/>
          </a:blip>
          <a:srcRect l="8405" t="11333" r="8885" b="26856"/>
          <a:stretch/>
        </p:blipFill>
        <p:spPr>
          <a:xfrm>
            <a:off x="9580305" y="3835153"/>
            <a:ext cx="2185789" cy="191757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5"/>
          <p:cNvSpPr txBox="1">
            <a:spLocks noGrp="1"/>
          </p:cNvSpPr>
          <p:nvPr>
            <p:ph type="title"/>
          </p:nvPr>
        </p:nvSpPr>
        <p:spPr>
          <a:xfrm>
            <a:off x="163497" y="173207"/>
            <a:ext cx="11847990" cy="1325563"/>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entury Gothic"/>
              <a:buNone/>
            </a:pPr>
            <a:r>
              <a:rPr lang="en-GB" u="sng">
                <a:solidFill>
                  <a:schemeClr val="dk1"/>
                </a:solidFill>
                <a:latin typeface="Century Gothic"/>
                <a:ea typeface="Century Gothic"/>
                <a:cs typeface="Century Gothic"/>
                <a:sym typeface="Century Gothic"/>
              </a:rPr>
              <a:t>Growth - The Ansoff Matrix</a:t>
            </a:r>
            <a:endParaRPr/>
          </a:p>
        </p:txBody>
      </p:sp>
      <p:sp>
        <p:nvSpPr>
          <p:cNvPr id="118" name="Google Shape;118;p5"/>
          <p:cNvSpPr txBox="1">
            <a:spLocks noGrp="1"/>
          </p:cNvSpPr>
          <p:nvPr>
            <p:ph type="body" idx="1"/>
          </p:nvPr>
        </p:nvSpPr>
        <p:spPr>
          <a:xfrm>
            <a:off x="160538" y="1657487"/>
            <a:ext cx="7234561" cy="4586465"/>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dirty="0">
              <a:latin typeface="Century Gothic"/>
              <a:ea typeface="Century Gothic"/>
              <a:cs typeface="Century Gothic"/>
              <a:sym typeface="Century Gothic"/>
            </a:endParaRPr>
          </a:p>
          <a:p>
            <a:pPr marL="0" lvl="0" indent="0" algn="l" rtl="0">
              <a:lnSpc>
                <a:spcPct val="90000"/>
              </a:lnSpc>
              <a:spcBef>
                <a:spcPts val="1000"/>
              </a:spcBef>
              <a:spcAft>
                <a:spcPts val="0"/>
              </a:spcAft>
              <a:buClr>
                <a:schemeClr val="dk1"/>
              </a:buClr>
              <a:buSzPts val="2800"/>
              <a:buNone/>
            </a:pPr>
            <a:r>
              <a:rPr lang="en-GB" dirty="0">
                <a:solidFill>
                  <a:schemeClr val="dk1"/>
                </a:solidFill>
                <a:latin typeface="Century Gothic"/>
                <a:ea typeface="Century Gothic"/>
                <a:cs typeface="Century Gothic"/>
                <a:sym typeface="Century Gothic"/>
              </a:rPr>
              <a:t>Watch this video and make notes.</a:t>
            </a:r>
            <a:endParaRPr dirty="0"/>
          </a:p>
          <a:p>
            <a:pPr marL="0" lvl="0" indent="0" algn="l" rtl="0">
              <a:lnSpc>
                <a:spcPct val="90000"/>
              </a:lnSpc>
              <a:spcBef>
                <a:spcPts val="1000"/>
              </a:spcBef>
              <a:spcAft>
                <a:spcPts val="0"/>
              </a:spcAft>
              <a:buClr>
                <a:schemeClr val="dk1"/>
              </a:buClr>
              <a:buSzPts val="2800"/>
              <a:buNone/>
            </a:pPr>
            <a:endParaRPr dirty="0">
              <a:latin typeface="Century Gothic"/>
              <a:ea typeface="Century Gothic"/>
              <a:cs typeface="Century Gothic"/>
              <a:sym typeface="Century Gothic"/>
            </a:endParaRPr>
          </a:p>
          <a:p>
            <a:pPr marL="0" lvl="0" indent="0" algn="l" rtl="0">
              <a:lnSpc>
                <a:spcPct val="90000"/>
              </a:lnSpc>
              <a:spcBef>
                <a:spcPts val="1000"/>
              </a:spcBef>
              <a:spcAft>
                <a:spcPts val="0"/>
              </a:spcAft>
              <a:buClr>
                <a:schemeClr val="dk1"/>
              </a:buClr>
              <a:buSzPts val="2800"/>
              <a:buNone/>
            </a:pPr>
            <a:r>
              <a:rPr lang="en-GB" u="sng" dirty="0">
                <a:solidFill>
                  <a:schemeClr val="dk1"/>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https://www.youtube.com/watch?v=CMFXsJxi05U</a:t>
            </a:r>
            <a:r>
              <a:rPr lang="en-GB" dirty="0">
                <a:solidFill>
                  <a:schemeClr val="dk1"/>
                </a:solidFill>
                <a:latin typeface="Century Gothic"/>
                <a:ea typeface="Century Gothic"/>
                <a:cs typeface="Century Gothic"/>
                <a:sym typeface="Century Gothic"/>
              </a:rPr>
              <a:t> (13 mins long)</a:t>
            </a:r>
            <a:endParaRPr dirty="0"/>
          </a:p>
          <a:p>
            <a:pPr marL="0" lvl="0" indent="0" algn="l" rtl="0">
              <a:lnSpc>
                <a:spcPct val="90000"/>
              </a:lnSpc>
              <a:spcBef>
                <a:spcPts val="1000"/>
              </a:spcBef>
              <a:spcAft>
                <a:spcPts val="0"/>
              </a:spcAft>
              <a:buClr>
                <a:schemeClr val="dk1"/>
              </a:buClr>
              <a:buSzPts val="2800"/>
              <a:buNone/>
            </a:pPr>
            <a:endParaRPr dirty="0">
              <a:latin typeface="Century Gothic"/>
              <a:ea typeface="Century Gothic"/>
              <a:cs typeface="Century Gothic"/>
              <a:sym typeface="Century Gothic"/>
            </a:endParaRPr>
          </a:p>
          <a:p>
            <a:pPr marL="0" lvl="0" indent="0" algn="l" rtl="0">
              <a:lnSpc>
                <a:spcPct val="90000"/>
              </a:lnSpc>
              <a:spcBef>
                <a:spcPts val="1000"/>
              </a:spcBef>
              <a:spcAft>
                <a:spcPts val="0"/>
              </a:spcAft>
              <a:buClr>
                <a:schemeClr val="dk1"/>
              </a:buClr>
              <a:buSzPts val="2800"/>
              <a:buNone/>
            </a:pPr>
            <a:r>
              <a:rPr lang="en-GB" dirty="0">
                <a:solidFill>
                  <a:schemeClr val="dk1"/>
                </a:solidFill>
                <a:latin typeface="Century Gothic"/>
                <a:ea typeface="Century Gothic"/>
                <a:cs typeface="Century Gothic"/>
                <a:sym typeface="Century Gothic"/>
              </a:rPr>
              <a:t>How does The Ansoff Matrix work?</a:t>
            </a:r>
            <a:endParaRPr dirty="0"/>
          </a:p>
        </p:txBody>
      </p:sp>
      <p:pic>
        <p:nvPicPr>
          <p:cNvPr id="119" name="Google Shape;119;p5"/>
          <p:cNvPicPr preferRelativeResize="0"/>
          <p:nvPr/>
        </p:nvPicPr>
        <p:blipFill rotWithShape="1">
          <a:blip r:embed="rId4">
            <a:alphaModFix/>
          </a:blip>
          <a:srcRect l="7294" r="7295" b="8743"/>
          <a:stretch/>
        </p:blipFill>
        <p:spPr>
          <a:xfrm>
            <a:off x="7688062" y="1657487"/>
            <a:ext cx="4323425" cy="4586464"/>
          </a:xfrm>
          <a:prstGeom prst="rect">
            <a:avLst/>
          </a:prstGeom>
          <a:noFill/>
          <a:ln>
            <a:noFill/>
          </a:ln>
        </p:spPr>
      </p:pic>
      <p:sp>
        <p:nvSpPr>
          <p:cNvPr id="120" name="Google Shape;120;p5"/>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i="0" u="none" strike="noStrike" cap="none">
                <a:solidFill>
                  <a:schemeClr val="dk1"/>
                </a:solidFill>
                <a:latin typeface="Century Gothic"/>
                <a:ea typeface="Century Gothic"/>
                <a:cs typeface="Century Gothic"/>
                <a:sym typeface="Century Gothic"/>
              </a:rPr>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a:spLocks noGrp="1"/>
          </p:cNvSpPr>
          <p:nvPr>
            <p:ph type="title"/>
          </p:nvPr>
        </p:nvSpPr>
        <p:spPr>
          <a:xfrm>
            <a:off x="234517" y="144217"/>
            <a:ext cx="11732581" cy="792856"/>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entury Gothic"/>
              <a:buNone/>
            </a:pPr>
            <a:r>
              <a:rPr lang="en-GB" u="sng">
                <a:solidFill>
                  <a:schemeClr val="dk1"/>
                </a:solidFill>
                <a:latin typeface="Century Gothic"/>
                <a:ea typeface="Century Gothic"/>
                <a:cs typeface="Century Gothic"/>
                <a:sym typeface="Century Gothic"/>
              </a:rPr>
              <a:t>Growth - The Ansoff Matrix</a:t>
            </a:r>
            <a:endParaRPr/>
          </a:p>
        </p:txBody>
      </p:sp>
      <p:pic>
        <p:nvPicPr>
          <p:cNvPr id="107" name="Google Shape;107;p4"/>
          <p:cNvPicPr preferRelativeResize="0"/>
          <p:nvPr/>
        </p:nvPicPr>
        <p:blipFill rotWithShape="1">
          <a:blip r:embed="rId3">
            <a:alphaModFix/>
          </a:blip>
          <a:srcRect l="7294" r="7295" b="8743"/>
          <a:stretch/>
        </p:blipFill>
        <p:spPr>
          <a:xfrm>
            <a:off x="7839092" y="1091951"/>
            <a:ext cx="4128006" cy="5621831"/>
          </a:xfrm>
          <a:prstGeom prst="rect">
            <a:avLst/>
          </a:prstGeom>
          <a:noFill/>
          <a:ln>
            <a:noFill/>
          </a:ln>
        </p:spPr>
      </p:pic>
      <p:sp>
        <p:nvSpPr>
          <p:cNvPr id="108" name="Google Shape;108;p4"/>
          <p:cNvSpPr txBox="1">
            <a:spLocks noGrp="1"/>
          </p:cNvSpPr>
          <p:nvPr>
            <p:ph type="body" idx="1"/>
          </p:nvPr>
        </p:nvSpPr>
        <p:spPr>
          <a:xfrm>
            <a:off x="234517" y="1091953"/>
            <a:ext cx="7515689" cy="5621831"/>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chemeClr val="dk1"/>
              </a:buClr>
              <a:buSzPts val="2380"/>
              <a:buNone/>
            </a:pPr>
            <a:endParaRPr sz="2380"/>
          </a:p>
          <a:p>
            <a:pPr marL="0" lvl="0" indent="0" algn="l" rtl="0">
              <a:lnSpc>
                <a:spcPct val="70000"/>
              </a:lnSpc>
              <a:spcBef>
                <a:spcPts val="1000"/>
              </a:spcBef>
              <a:spcAft>
                <a:spcPts val="0"/>
              </a:spcAft>
              <a:buClr>
                <a:srgbClr val="1E74BE"/>
              </a:buClr>
              <a:buSzPts val="2380"/>
              <a:buNone/>
            </a:pPr>
            <a:r>
              <a:rPr lang="en-GB" sz="2380">
                <a:solidFill>
                  <a:srgbClr val="1E74BE"/>
                </a:solidFill>
                <a:latin typeface="Century Gothic"/>
                <a:ea typeface="Century Gothic"/>
                <a:cs typeface="Century Gothic"/>
                <a:sym typeface="Century Gothic"/>
              </a:rPr>
              <a:t>Market Penetration</a:t>
            </a:r>
            <a:r>
              <a:rPr lang="en-GB" sz="2380">
                <a:solidFill>
                  <a:schemeClr val="dk1"/>
                </a:solidFill>
                <a:latin typeface="Century Gothic"/>
                <a:ea typeface="Century Gothic"/>
                <a:cs typeface="Century Gothic"/>
                <a:sym typeface="Century Gothic"/>
              </a:rPr>
              <a:t>: The products or services are unchanged and are marketed to existing customers. The organisation tries to increase market share through more promotions and advertising.</a:t>
            </a:r>
            <a:endParaRPr/>
          </a:p>
          <a:p>
            <a:pPr marL="0" lvl="0" indent="0" algn="l" rtl="0">
              <a:lnSpc>
                <a:spcPct val="70000"/>
              </a:lnSpc>
              <a:spcBef>
                <a:spcPts val="1000"/>
              </a:spcBef>
              <a:spcAft>
                <a:spcPts val="0"/>
              </a:spcAft>
              <a:buClr>
                <a:srgbClr val="F26522"/>
              </a:buClr>
              <a:buSzPts val="2380"/>
              <a:buNone/>
            </a:pPr>
            <a:r>
              <a:rPr lang="en-GB" sz="2380">
                <a:solidFill>
                  <a:srgbClr val="F26522"/>
                </a:solidFill>
                <a:latin typeface="Century Gothic"/>
                <a:ea typeface="Century Gothic"/>
                <a:cs typeface="Century Gothic"/>
                <a:sym typeface="Century Gothic"/>
              </a:rPr>
              <a:t>Market Development</a:t>
            </a:r>
            <a:r>
              <a:rPr lang="en-GB" sz="2380">
                <a:solidFill>
                  <a:schemeClr val="dk1"/>
                </a:solidFill>
                <a:latin typeface="Century Gothic"/>
                <a:ea typeface="Century Gothic"/>
                <a:cs typeface="Century Gothic"/>
                <a:sym typeface="Century Gothic"/>
              </a:rPr>
              <a:t>: A new market is found for existing products or services. This could be a new target market domestically or internationally.</a:t>
            </a:r>
            <a:endParaRPr/>
          </a:p>
          <a:p>
            <a:pPr marL="0" lvl="0" indent="0" algn="l" rtl="0">
              <a:lnSpc>
                <a:spcPct val="70000"/>
              </a:lnSpc>
              <a:spcBef>
                <a:spcPts val="1000"/>
              </a:spcBef>
              <a:spcAft>
                <a:spcPts val="0"/>
              </a:spcAft>
              <a:buClr>
                <a:srgbClr val="00DF64"/>
              </a:buClr>
              <a:buSzPts val="2380"/>
              <a:buNone/>
            </a:pPr>
            <a:r>
              <a:rPr lang="en-GB" sz="2380">
                <a:solidFill>
                  <a:srgbClr val="00DF64"/>
                </a:solidFill>
                <a:latin typeface="Century Gothic"/>
                <a:ea typeface="Century Gothic"/>
                <a:cs typeface="Century Gothic"/>
                <a:sym typeface="Century Gothic"/>
              </a:rPr>
              <a:t>Product Development: </a:t>
            </a:r>
            <a:r>
              <a:rPr lang="en-GB" sz="2380">
                <a:solidFill>
                  <a:schemeClr val="dk1"/>
                </a:solidFill>
                <a:latin typeface="Century Gothic"/>
                <a:ea typeface="Century Gothic"/>
                <a:cs typeface="Century Gothic"/>
                <a:sym typeface="Century Gothic"/>
              </a:rPr>
              <a:t>The products or services are improved or amended. Modified products are marketed to the same customers who have purchased them previously, but with the new features included.</a:t>
            </a:r>
            <a:endParaRPr/>
          </a:p>
          <a:p>
            <a:pPr marL="0" lvl="0" indent="0" algn="l" rtl="0">
              <a:lnSpc>
                <a:spcPct val="70000"/>
              </a:lnSpc>
              <a:spcBef>
                <a:spcPts val="1000"/>
              </a:spcBef>
              <a:spcAft>
                <a:spcPts val="0"/>
              </a:spcAft>
              <a:buClr>
                <a:srgbClr val="BE2837"/>
              </a:buClr>
              <a:buSzPts val="2380"/>
              <a:buNone/>
            </a:pPr>
            <a:r>
              <a:rPr lang="en-GB" sz="2380">
                <a:solidFill>
                  <a:srgbClr val="BE2837"/>
                </a:solidFill>
                <a:latin typeface="Century Gothic"/>
                <a:ea typeface="Century Gothic"/>
                <a:cs typeface="Century Gothic"/>
                <a:sym typeface="Century Gothic"/>
              </a:rPr>
              <a:t>Diversification</a:t>
            </a:r>
            <a:r>
              <a:rPr lang="en-GB" sz="2380">
                <a:solidFill>
                  <a:schemeClr val="dk1"/>
                </a:solidFill>
                <a:latin typeface="Century Gothic"/>
                <a:ea typeface="Century Gothic"/>
                <a:cs typeface="Century Gothic"/>
                <a:sym typeface="Century Gothic"/>
              </a:rPr>
              <a:t>: The organisation goes into new areas; for example, by offering new destinations or offering brand-new products. </a:t>
            </a:r>
            <a:endParaRPr sz="2380">
              <a:solidFill>
                <a:srgbClr val="BE2837"/>
              </a:solidFill>
            </a:endParaRPr>
          </a:p>
        </p:txBody>
      </p:sp>
      <p:sp>
        <p:nvSpPr>
          <p:cNvPr id="109" name="Google Shape;109;p4"/>
          <p:cNvSpPr/>
          <p:nvPr/>
        </p:nvSpPr>
        <p:spPr>
          <a:xfrm>
            <a:off x="8540317" y="2582313"/>
            <a:ext cx="1109709" cy="1305017"/>
          </a:xfrm>
          <a:prstGeom prst="rect">
            <a:avLst/>
          </a:prstGeom>
          <a:solidFill>
            <a:srgbClr val="1E74BE"/>
          </a:solidFill>
          <a:ln w="12700" cap="flat" cmpd="sng">
            <a:solidFill>
              <a:srgbClr val="1E74B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10" name="Google Shape;110;p4"/>
          <p:cNvSpPr/>
          <p:nvPr/>
        </p:nvSpPr>
        <p:spPr>
          <a:xfrm>
            <a:off x="10077413" y="2582312"/>
            <a:ext cx="1109709" cy="1305017"/>
          </a:xfrm>
          <a:prstGeom prst="rect">
            <a:avLst/>
          </a:prstGeom>
          <a:solidFill>
            <a:srgbClr val="00DF64"/>
          </a:solidFill>
          <a:ln w="12700" cap="flat" cmpd="sng">
            <a:solidFill>
              <a:srgbClr val="00DF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11" name="Google Shape;111;p4"/>
          <p:cNvSpPr/>
          <p:nvPr/>
        </p:nvSpPr>
        <p:spPr>
          <a:xfrm>
            <a:off x="8540317" y="4461032"/>
            <a:ext cx="1109709" cy="1305017"/>
          </a:xfrm>
          <a:prstGeom prst="rect">
            <a:avLst/>
          </a:prstGeom>
          <a:solidFill>
            <a:srgbClr val="F26522"/>
          </a:solidFill>
          <a:ln w="12700" cap="flat" cmpd="sng">
            <a:solidFill>
              <a:srgbClr val="F2652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12" name="Google Shape;112;p4"/>
          <p:cNvSpPr/>
          <p:nvPr/>
        </p:nvSpPr>
        <p:spPr>
          <a:xfrm>
            <a:off x="10077413" y="4484705"/>
            <a:ext cx="1109709" cy="1305017"/>
          </a:xfrm>
          <a:prstGeom prst="rect">
            <a:avLst/>
          </a:prstGeom>
          <a:solidFill>
            <a:srgbClr val="BE2837"/>
          </a:solidFill>
          <a:ln w="12700" cap="flat" cmpd="sng">
            <a:solidFill>
              <a:srgbClr val="BE283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9"/>
                                        </p:tgtEl>
                                      </p:cBhvr>
                                    </p:animEffect>
                                    <p:set>
                                      <p:cBhvr>
                                        <p:cTn id="7" dur="1" fill="hold">
                                          <p:stCondLst>
                                            <p:cond delay="500"/>
                                          </p:stCondLst>
                                        </p:cTn>
                                        <p:tgtEl>
                                          <p:spTgt spid="10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10"/>
                                        </p:tgtEl>
                                      </p:cBhvr>
                                    </p:animEffect>
                                    <p:set>
                                      <p:cBhvr>
                                        <p:cTn id="12" dur="1" fill="hold">
                                          <p:stCondLst>
                                            <p:cond delay="500"/>
                                          </p:stCondLst>
                                        </p:cTn>
                                        <p:tgtEl>
                                          <p:spTgt spid="1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11"/>
                                        </p:tgtEl>
                                      </p:cBhvr>
                                    </p:animEffect>
                                    <p:set>
                                      <p:cBhvr>
                                        <p:cTn id="17" dur="1" fill="hold">
                                          <p:stCondLst>
                                            <p:cond delay="500"/>
                                          </p:stCondLst>
                                        </p:cTn>
                                        <p:tgtEl>
                                          <p:spTgt spid="1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12"/>
                                        </p:tgtEl>
                                      </p:cBhvr>
                                    </p:animEffect>
                                    <p:set>
                                      <p:cBhvr>
                                        <p:cTn id="22" dur="1" fill="hold">
                                          <p:stCondLst>
                                            <p:cond delay="500"/>
                                          </p:stCondLst>
                                        </p:cTn>
                                        <p:tgtEl>
                                          <p:spTgt spid="1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6"/>
          <p:cNvSpPr txBox="1">
            <a:spLocks noGrp="1"/>
          </p:cNvSpPr>
          <p:nvPr>
            <p:ph type="title"/>
          </p:nvPr>
        </p:nvSpPr>
        <p:spPr>
          <a:xfrm>
            <a:off x="181252" y="205327"/>
            <a:ext cx="11865746" cy="1325563"/>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entury Gothic"/>
              <a:buNone/>
            </a:pPr>
            <a:r>
              <a:rPr lang="en-GB" u="sng">
                <a:solidFill>
                  <a:schemeClr val="dk1"/>
                </a:solidFill>
                <a:latin typeface="Century Gothic"/>
                <a:ea typeface="Century Gothic"/>
                <a:cs typeface="Century Gothic"/>
                <a:sym typeface="Century Gothic"/>
              </a:rPr>
              <a:t>Task – Ansoff Matrix</a:t>
            </a:r>
            <a:endParaRPr/>
          </a:p>
        </p:txBody>
      </p:sp>
      <p:sp>
        <p:nvSpPr>
          <p:cNvPr id="126" name="Google Shape;126;p6"/>
          <p:cNvSpPr txBox="1">
            <a:spLocks noGrp="1"/>
          </p:cNvSpPr>
          <p:nvPr>
            <p:ph type="body" idx="1"/>
          </p:nvPr>
        </p:nvSpPr>
        <p:spPr>
          <a:xfrm>
            <a:off x="181251" y="1683582"/>
            <a:ext cx="11865745" cy="4351338"/>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GB" dirty="0">
                <a:solidFill>
                  <a:schemeClr val="dk1"/>
                </a:solidFill>
                <a:latin typeface="Century Gothic"/>
                <a:ea typeface="Century Gothic"/>
                <a:cs typeface="Century Gothic"/>
                <a:sym typeface="Century Gothic"/>
              </a:rPr>
              <a:t>Complete the worksheet on the Ansoff Matrix describing the different boxes and explain why it is useful as a strategy.</a:t>
            </a:r>
            <a:endParaRPr dirty="0"/>
          </a:p>
          <a:p>
            <a:pPr marL="228600" lvl="0" indent="-50800" algn="l" rtl="0">
              <a:lnSpc>
                <a:spcPct val="90000"/>
              </a:lnSpc>
              <a:spcBef>
                <a:spcPts val="1000"/>
              </a:spcBef>
              <a:spcAft>
                <a:spcPts val="0"/>
              </a:spcAft>
              <a:buClr>
                <a:schemeClr val="dk1"/>
              </a:buClr>
              <a:buSzPts val="2800"/>
              <a:buNone/>
            </a:pPr>
            <a:endParaRPr dirty="0">
              <a:latin typeface="Century Gothic"/>
              <a:ea typeface="Century Gothic"/>
              <a:cs typeface="Century Gothic"/>
              <a:sym typeface="Century Gothic"/>
            </a:endParaRPr>
          </a:p>
          <a:p>
            <a:pPr marL="228600" lvl="0" indent="-228600" algn="l" rtl="0">
              <a:lnSpc>
                <a:spcPct val="90000"/>
              </a:lnSpc>
              <a:spcBef>
                <a:spcPts val="1000"/>
              </a:spcBef>
              <a:spcAft>
                <a:spcPts val="0"/>
              </a:spcAft>
              <a:buClr>
                <a:schemeClr val="dk1"/>
              </a:buClr>
              <a:buSzPts val="2800"/>
              <a:buChar char="•"/>
            </a:pPr>
            <a:r>
              <a:rPr lang="en-GB" dirty="0"/>
              <a:t>S</a:t>
            </a:r>
            <a:r>
              <a:rPr lang="en-GB" dirty="0">
                <a:solidFill>
                  <a:schemeClr val="dk1"/>
                </a:solidFill>
                <a:latin typeface="Century Gothic"/>
                <a:ea typeface="Century Gothic"/>
                <a:cs typeface="Century Gothic"/>
                <a:sym typeface="Century Gothic"/>
              </a:rPr>
              <a:t>upport with examples from your two travel &amp; </a:t>
            </a:r>
            <a:r>
              <a:rPr lang="en-GB" dirty="0"/>
              <a:t>t</a:t>
            </a:r>
            <a:r>
              <a:rPr lang="en-GB" dirty="0">
                <a:solidFill>
                  <a:schemeClr val="dk1"/>
                </a:solidFill>
                <a:latin typeface="Century Gothic"/>
                <a:ea typeface="Century Gothic"/>
                <a:cs typeface="Century Gothic"/>
                <a:sym typeface="Century Gothic"/>
              </a:rPr>
              <a:t>ourism organisations.</a:t>
            </a:r>
            <a:endParaRPr dirty="0"/>
          </a:p>
        </p:txBody>
      </p:sp>
      <p:pic>
        <p:nvPicPr>
          <p:cNvPr id="127" name="Google Shape;127;p6"/>
          <p:cNvPicPr preferRelativeResize="0"/>
          <p:nvPr/>
        </p:nvPicPr>
        <p:blipFill rotWithShape="1">
          <a:blip r:embed="rId3">
            <a:alphaModFix/>
          </a:blip>
          <a:srcRect l="7294" r="7295" b="8743"/>
          <a:stretch/>
        </p:blipFill>
        <p:spPr>
          <a:xfrm>
            <a:off x="9180776" y="3612071"/>
            <a:ext cx="2866220" cy="304060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7"/>
          <p:cNvSpPr txBox="1">
            <a:spLocks noGrp="1"/>
          </p:cNvSpPr>
          <p:nvPr>
            <p:ph type="title"/>
          </p:nvPr>
        </p:nvSpPr>
        <p:spPr>
          <a:xfrm>
            <a:off x="216762" y="178695"/>
            <a:ext cx="11785847" cy="1277244"/>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Century Gothic"/>
              <a:buNone/>
            </a:pPr>
            <a:r>
              <a:rPr lang="en-GB" sz="3200" u="sng">
                <a:solidFill>
                  <a:schemeClr val="dk1"/>
                </a:solidFill>
                <a:latin typeface="Century Gothic"/>
                <a:ea typeface="Century Gothic"/>
                <a:cs typeface="Century Gothic"/>
                <a:sym typeface="Century Gothic"/>
              </a:rPr>
              <a:t>What are the links between marketing and achieving an organisation’s aims and objectives? </a:t>
            </a:r>
            <a:endParaRPr/>
          </a:p>
        </p:txBody>
      </p:sp>
      <p:sp>
        <p:nvSpPr>
          <p:cNvPr id="133" name="Google Shape;133;p7"/>
          <p:cNvSpPr txBox="1">
            <a:spLocks noGrp="1"/>
          </p:cNvSpPr>
          <p:nvPr>
            <p:ph type="body" idx="1"/>
          </p:nvPr>
        </p:nvSpPr>
        <p:spPr>
          <a:xfrm>
            <a:off x="216762" y="1654968"/>
            <a:ext cx="11785846" cy="4941141"/>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2800"/>
              <a:buNone/>
            </a:pPr>
            <a:r>
              <a:rPr lang="en-GB">
                <a:solidFill>
                  <a:schemeClr val="dk1"/>
                </a:solidFill>
                <a:latin typeface="Century Gothic"/>
                <a:ea typeface="Century Gothic"/>
                <a:cs typeface="Century Gothic"/>
                <a:sym typeface="Century Gothic"/>
              </a:rPr>
              <a:t>All marketing activity must link back to the organisation’s aims and objectives to ensure that marketing activity is another means to help the organisation achieve its goals. </a:t>
            </a:r>
            <a:endParaRPr/>
          </a:p>
          <a:p>
            <a:pPr marL="0" lvl="0" indent="0" algn="l" rtl="0">
              <a:lnSpc>
                <a:spcPct val="80000"/>
              </a:lnSpc>
              <a:spcBef>
                <a:spcPts val="1000"/>
              </a:spcBef>
              <a:spcAft>
                <a:spcPts val="0"/>
              </a:spcAft>
              <a:buClr>
                <a:schemeClr val="dk1"/>
              </a:buClr>
              <a:buSzPts val="2800"/>
              <a:buNone/>
            </a:pPr>
            <a:endParaRPr/>
          </a:p>
          <a:p>
            <a:pPr marL="0" lvl="0" indent="0" algn="l" rtl="0">
              <a:lnSpc>
                <a:spcPct val="80000"/>
              </a:lnSpc>
              <a:spcBef>
                <a:spcPts val="1000"/>
              </a:spcBef>
              <a:spcAft>
                <a:spcPts val="0"/>
              </a:spcAft>
              <a:buClr>
                <a:schemeClr val="dk1"/>
              </a:buClr>
              <a:buSzPts val="2800"/>
              <a:buNone/>
            </a:pPr>
            <a:r>
              <a:rPr lang="en-GB">
                <a:solidFill>
                  <a:schemeClr val="dk1"/>
                </a:solidFill>
                <a:latin typeface="Century Gothic"/>
                <a:ea typeface="Century Gothic"/>
                <a:cs typeface="Century Gothic"/>
                <a:sym typeface="Century Gothic"/>
              </a:rPr>
              <a:t>This can take some time, particularly where objectives are difficult to achieve; for example, building a brand and gaining recognition in a crowded market may be a longer-term goal. </a:t>
            </a:r>
            <a:endParaRPr/>
          </a:p>
          <a:p>
            <a:pPr marL="0" lvl="0" indent="0" algn="l" rtl="0">
              <a:lnSpc>
                <a:spcPct val="80000"/>
              </a:lnSpc>
              <a:spcBef>
                <a:spcPts val="1000"/>
              </a:spcBef>
              <a:spcAft>
                <a:spcPts val="0"/>
              </a:spcAft>
              <a:buClr>
                <a:schemeClr val="dk1"/>
              </a:buClr>
              <a:buSzPts val="2800"/>
              <a:buNone/>
            </a:pPr>
            <a:endParaRPr/>
          </a:p>
          <a:p>
            <a:pPr marL="0" lvl="0" indent="0" algn="l" rtl="0">
              <a:lnSpc>
                <a:spcPct val="80000"/>
              </a:lnSpc>
              <a:spcBef>
                <a:spcPts val="1000"/>
              </a:spcBef>
              <a:spcAft>
                <a:spcPts val="0"/>
              </a:spcAft>
              <a:buClr>
                <a:schemeClr val="dk1"/>
              </a:buClr>
              <a:buSzPts val="2800"/>
              <a:buNone/>
            </a:pPr>
            <a:r>
              <a:rPr lang="en-GB">
                <a:solidFill>
                  <a:schemeClr val="dk1"/>
                </a:solidFill>
                <a:latin typeface="Century Gothic"/>
                <a:ea typeface="Century Gothic"/>
                <a:cs typeface="Century Gothic"/>
                <a:sym typeface="Century Gothic"/>
              </a:rPr>
              <a:t>Directors of travel and tourism organisations will rely on their marketing departments to ensure that they all doing they can to help make the business successful by careful and strategic marketing.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8"/>
          <p:cNvSpPr txBox="1">
            <a:spLocks noGrp="1"/>
          </p:cNvSpPr>
          <p:nvPr>
            <p:ph type="title"/>
          </p:nvPr>
        </p:nvSpPr>
        <p:spPr>
          <a:xfrm>
            <a:off x="287784" y="249716"/>
            <a:ext cx="11599415" cy="1325563"/>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entury Gothic"/>
              <a:buNone/>
            </a:pPr>
            <a:r>
              <a:rPr lang="en-GB" u="sng">
                <a:solidFill>
                  <a:schemeClr val="dk1"/>
                </a:solidFill>
                <a:latin typeface="Century Gothic"/>
                <a:ea typeface="Century Gothic"/>
                <a:cs typeface="Century Gothic"/>
                <a:sym typeface="Century Gothic"/>
              </a:rPr>
              <a:t>Approaches to Marketing</a:t>
            </a:r>
            <a:endParaRPr/>
          </a:p>
        </p:txBody>
      </p:sp>
      <p:sp>
        <p:nvSpPr>
          <p:cNvPr id="139" name="Google Shape;139;p8"/>
          <p:cNvSpPr txBox="1">
            <a:spLocks noGrp="1"/>
          </p:cNvSpPr>
          <p:nvPr>
            <p:ph type="body" idx="1"/>
          </p:nvPr>
        </p:nvSpPr>
        <p:spPr>
          <a:xfrm>
            <a:off x="287784" y="1798992"/>
            <a:ext cx="11599414" cy="4809292"/>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GB" b="1" u="sng" dirty="0">
                <a:solidFill>
                  <a:schemeClr val="dk1"/>
                </a:solidFill>
                <a:latin typeface="Century Gothic"/>
                <a:ea typeface="Century Gothic"/>
                <a:cs typeface="Century Gothic"/>
                <a:sym typeface="Century Gothic"/>
              </a:rPr>
              <a:t>Push and Pull Approaches</a:t>
            </a:r>
          </a:p>
          <a:p>
            <a:pPr marL="0" lvl="0" indent="0" algn="l" rtl="0">
              <a:lnSpc>
                <a:spcPct val="90000"/>
              </a:lnSpc>
              <a:spcBef>
                <a:spcPts val="0"/>
              </a:spcBef>
              <a:spcAft>
                <a:spcPts val="0"/>
              </a:spcAft>
              <a:buClr>
                <a:schemeClr val="dk1"/>
              </a:buClr>
              <a:buSzPts val="2800"/>
              <a:buNone/>
            </a:pPr>
            <a:endParaRPr lang="en-GB" b="1" u="sng" dirty="0">
              <a:solidFill>
                <a:schemeClr val="dk1"/>
              </a:solidFill>
              <a:latin typeface="Century Gothic"/>
              <a:ea typeface="Century Gothic"/>
              <a:cs typeface="Century Gothic"/>
              <a:sym typeface="Century Gothic"/>
            </a:endParaRPr>
          </a:p>
          <a:p>
            <a:pPr marL="0" lvl="0" indent="0" algn="l" rtl="0">
              <a:lnSpc>
                <a:spcPct val="90000"/>
              </a:lnSpc>
              <a:spcBef>
                <a:spcPts val="0"/>
              </a:spcBef>
              <a:spcAft>
                <a:spcPts val="0"/>
              </a:spcAft>
              <a:buClr>
                <a:schemeClr val="dk1"/>
              </a:buClr>
              <a:buSzPts val="2800"/>
              <a:buNone/>
            </a:pPr>
            <a:r>
              <a:rPr lang="en-GB" dirty="0"/>
              <a:t>Pushing a product or service is letting a customer know bout a product directly by showing it to them and offering incentives to buy.  E.g. sending targeted emails direct to the consumer, showcasing products at trade shows/ exhibitions.</a:t>
            </a:r>
          </a:p>
          <a:p>
            <a:pPr marL="0" lvl="0" indent="0" algn="l" rtl="0">
              <a:lnSpc>
                <a:spcPct val="90000"/>
              </a:lnSpc>
              <a:spcBef>
                <a:spcPts val="0"/>
              </a:spcBef>
              <a:spcAft>
                <a:spcPts val="0"/>
              </a:spcAft>
              <a:buClr>
                <a:schemeClr val="dk1"/>
              </a:buClr>
              <a:buSzPts val="2800"/>
              <a:buNone/>
            </a:pPr>
            <a:r>
              <a:rPr lang="en-GB" dirty="0"/>
              <a:t>Pulling customers takes longer but is when customers demand the product and ask for it.  The ‘Pull’ is created by building up interest and desire perhaps through influencers on social media or guerrilla marketing to create lots of excitement and interest.</a:t>
            </a:r>
            <a:endParaRPr dirty="0"/>
          </a:p>
          <a:p>
            <a:pPr marL="228600" lvl="0" indent="-50800" algn="l" rtl="0">
              <a:lnSpc>
                <a:spcPct val="90000"/>
              </a:lnSpc>
              <a:spcBef>
                <a:spcPts val="1000"/>
              </a:spcBef>
              <a:spcAft>
                <a:spcPts val="0"/>
              </a:spcAft>
              <a:buClr>
                <a:schemeClr val="dk1"/>
              </a:buClr>
              <a:buSzPts val="2800"/>
              <a:buNone/>
            </a:pPr>
            <a:endParaRPr dirty="0">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8"/>
          <p:cNvSpPr txBox="1">
            <a:spLocks noGrp="1"/>
          </p:cNvSpPr>
          <p:nvPr>
            <p:ph type="title"/>
          </p:nvPr>
        </p:nvSpPr>
        <p:spPr>
          <a:xfrm>
            <a:off x="287784" y="249716"/>
            <a:ext cx="11599415" cy="1325563"/>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entury Gothic"/>
              <a:buNone/>
            </a:pPr>
            <a:r>
              <a:rPr lang="en-GB" u="sng" dirty="0">
                <a:solidFill>
                  <a:schemeClr val="dk1"/>
                </a:solidFill>
                <a:latin typeface="Century Gothic"/>
                <a:ea typeface="Century Gothic"/>
                <a:cs typeface="Century Gothic"/>
                <a:sym typeface="Century Gothic"/>
              </a:rPr>
              <a:t>Approaches to Marketing</a:t>
            </a:r>
            <a:endParaRPr dirty="0"/>
          </a:p>
        </p:txBody>
      </p:sp>
      <p:sp>
        <p:nvSpPr>
          <p:cNvPr id="139" name="Google Shape;139;p8"/>
          <p:cNvSpPr txBox="1">
            <a:spLocks noGrp="1"/>
          </p:cNvSpPr>
          <p:nvPr>
            <p:ph type="body" idx="1"/>
          </p:nvPr>
        </p:nvSpPr>
        <p:spPr>
          <a:xfrm>
            <a:off x="287784" y="1798992"/>
            <a:ext cx="11599414" cy="4809292"/>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2800"/>
              <a:buNone/>
            </a:pPr>
            <a:r>
              <a:rPr lang="en-GB" b="1" u="sng" dirty="0">
                <a:solidFill>
                  <a:schemeClr val="dk1"/>
                </a:solidFill>
                <a:latin typeface="Century Gothic"/>
                <a:ea typeface="Century Gothic"/>
                <a:cs typeface="Century Gothic"/>
                <a:sym typeface="Century Gothic"/>
              </a:rPr>
              <a:t>Business to Business (B2B)</a:t>
            </a:r>
            <a:r>
              <a:rPr lang="en-GB" b="1" u="sng" dirty="0"/>
              <a:t> &amp; </a:t>
            </a:r>
            <a:r>
              <a:rPr lang="en-GB" b="1" u="sng" dirty="0">
                <a:solidFill>
                  <a:schemeClr val="dk1"/>
                </a:solidFill>
                <a:latin typeface="Century Gothic"/>
                <a:ea typeface="Century Gothic"/>
                <a:cs typeface="Century Gothic"/>
                <a:sym typeface="Century Gothic"/>
              </a:rPr>
              <a:t>Business to Customer (B2C)</a:t>
            </a:r>
          </a:p>
          <a:p>
            <a:pPr marL="0" lvl="0" indent="0" algn="l" rtl="0">
              <a:lnSpc>
                <a:spcPct val="90000"/>
              </a:lnSpc>
              <a:spcBef>
                <a:spcPts val="1000"/>
              </a:spcBef>
              <a:spcAft>
                <a:spcPts val="0"/>
              </a:spcAft>
              <a:buClr>
                <a:schemeClr val="dk1"/>
              </a:buClr>
              <a:buSzPts val="2800"/>
              <a:buNone/>
            </a:pPr>
            <a:r>
              <a:rPr lang="en-GB" dirty="0"/>
              <a:t>Travel and tourism marketing may be business to business (B2B) for example a travel app developer would market its services to tour operators, or business to consumer (B2C) for example a travel agent selling directly to customers.</a:t>
            </a:r>
          </a:p>
          <a:p>
            <a:pPr marL="0" lvl="0" indent="0" algn="l" rtl="0">
              <a:lnSpc>
                <a:spcPct val="90000"/>
              </a:lnSpc>
              <a:spcBef>
                <a:spcPts val="1000"/>
              </a:spcBef>
              <a:spcAft>
                <a:spcPts val="0"/>
              </a:spcAft>
              <a:buClr>
                <a:schemeClr val="dk1"/>
              </a:buClr>
              <a:buSzPts val="2800"/>
              <a:buNone/>
            </a:pPr>
            <a:r>
              <a:rPr lang="en-GB" dirty="0"/>
              <a:t>Some organisations may run two different marketing strategies, one aimed at businesses such as a tour operator marketing int products to travel agencies (B2B) and another strategy marketing directly to customers (B2C).</a:t>
            </a:r>
            <a:endParaRPr dirty="0"/>
          </a:p>
        </p:txBody>
      </p:sp>
    </p:spTree>
    <p:extLst>
      <p:ext uri="{BB962C8B-B14F-4D97-AF65-F5344CB8AC3E}">
        <p14:creationId xmlns:p14="http://schemas.microsoft.com/office/powerpoint/2010/main" val="2641845969"/>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1271</Words>
  <Application>Microsoft Office PowerPoint</Application>
  <PresentationFormat>Widescreen</PresentationFormat>
  <Paragraphs>114</Paragraphs>
  <Slides>20</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Noto Sans Symbols</vt:lpstr>
      <vt:lpstr>Arial</vt:lpstr>
      <vt:lpstr>Century Gothic</vt:lpstr>
      <vt:lpstr>Office Theme</vt:lpstr>
      <vt:lpstr>B2: How does marketing contribute to the success of travel and tourism organisations?</vt:lpstr>
      <vt:lpstr>PowerPoint Presentation</vt:lpstr>
      <vt:lpstr>Recap…</vt:lpstr>
      <vt:lpstr>Growth - The Ansoff Matrix</vt:lpstr>
      <vt:lpstr>Growth - The Ansoff Matrix</vt:lpstr>
      <vt:lpstr>Task – Ansoff Matrix</vt:lpstr>
      <vt:lpstr>What are the links between marketing and achieving an organisation’s aims and objectives? </vt:lpstr>
      <vt:lpstr>Approaches to Marketing</vt:lpstr>
      <vt:lpstr>Approaches to Marketing</vt:lpstr>
      <vt:lpstr>B2B and B2C</vt:lpstr>
      <vt:lpstr>B2B in Travel and Tourism</vt:lpstr>
      <vt:lpstr>B2C in Travel and Tourism</vt:lpstr>
      <vt:lpstr>Approaches to Marketing</vt:lpstr>
      <vt:lpstr>Customer Relationships and Loyalty</vt:lpstr>
      <vt:lpstr>B2B and B2C</vt:lpstr>
      <vt:lpstr>PowerPoint Presentation</vt:lpstr>
      <vt:lpstr>PowerPoint Presentation</vt:lpstr>
      <vt:lpstr>What are the impacts on customers?</vt:lpstr>
      <vt:lpstr>What are the impacts on the organisation?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B2: How does marketing contribute to the success of travel and tourism organisations?</dc:title>
  <dc:creator>Phil Booth</dc:creator>
  <cp:lastModifiedBy>Helen Sharp</cp:lastModifiedBy>
  <cp:revision>6</cp:revision>
  <dcterms:created xsi:type="dcterms:W3CDTF">2020-06-12T07:09:29Z</dcterms:created>
  <dcterms:modified xsi:type="dcterms:W3CDTF">2022-02-09T13:59:16Z</dcterms:modified>
</cp:coreProperties>
</file>