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handoutMasterIdLst>
    <p:handoutMasterId r:id="rId31"/>
  </p:handoutMasterIdLst>
  <p:sldIdLst>
    <p:sldId id="256" r:id="rId5"/>
    <p:sldId id="258" r:id="rId6"/>
    <p:sldId id="289" r:id="rId7"/>
    <p:sldId id="282" r:id="rId8"/>
    <p:sldId id="267" r:id="rId9"/>
    <p:sldId id="279" r:id="rId10"/>
    <p:sldId id="291" r:id="rId11"/>
    <p:sldId id="302" r:id="rId12"/>
    <p:sldId id="290" r:id="rId13"/>
    <p:sldId id="296" r:id="rId14"/>
    <p:sldId id="298" r:id="rId15"/>
    <p:sldId id="283" r:id="rId16"/>
    <p:sldId id="292" r:id="rId17"/>
    <p:sldId id="293" r:id="rId18"/>
    <p:sldId id="288" r:id="rId19"/>
    <p:sldId id="295" r:id="rId20"/>
    <p:sldId id="297" r:id="rId21"/>
    <p:sldId id="300" r:id="rId22"/>
    <p:sldId id="277" r:id="rId23"/>
    <p:sldId id="294" r:id="rId24"/>
    <p:sldId id="299" r:id="rId25"/>
    <p:sldId id="284" r:id="rId26"/>
    <p:sldId id="271" r:id="rId27"/>
    <p:sldId id="301" r:id="rId28"/>
    <p:sldId id="272" r:id="rId29"/>
    <p:sldId id="273" r:id="rId30"/>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115" d="100"/>
          <a:sy n="115" d="100"/>
        </p:scale>
        <p:origin x="14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97A47421-EBA0-437D-BB7E-423AA2648F48}" type="datetimeFigureOut">
              <a:rPr lang="en-GB" smtClean="0"/>
              <a:t>09/02/2022</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2A1436F1-16B5-451D-BE33-B4CBEE7BA7BB}" type="slidenum">
              <a:rPr lang="en-GB" smtClean="0"/>
              <a:t>‹#›</a:t>
            </a:fld>
            <a:endParaRPr lang="en-GB"/>
          </a:p>
        </p:txBody>
      </p:sp>
    </p:spTree>
    <p:extLst>
      <p:ext uri="{BB962C8B-B14F-4D97-AF65-F5344CB8AC3E}">
        <p14:creationId xmlns:p14="http://schemas.microsoft.com/office/powerpoint/2010/main" val="360215244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2/9/2022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2/9/2022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2/9/2022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2/9/2022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2/9/2022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2/9/2022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2/9/2022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COMPONENT 1</a:t>
            </a:r>
            <a:br>
              <a:rPr lang="en-GB" dirty="0" smtClean="0"/>
            </a:br>
            <a:r>
              <a:rPr lang="en-GB" sz="6000" dirty="0" smtClean="0"/>
              <a:t>Portfolio Requirements</a:t>
            </a:r>
            <a:endParaRPr lang="en-GB" sz="6000" dirty="0"/>
          </a:p>
        </p:txBody>
      </p:sp>
      <p:sp>
        <p:nvSpPr>
          <p:cNvPr id="3" name="Subtitle 2"/>
          <p:cNvSpPr>
            <a:spLocks noGrp="1"/>
          </p:cNvSpPr>
          <p:nvPr>
            <p:ph type="subTitle" idx="1"/>
          </p:nvPr>
        </p:nvSpPr>
        <p:spPr/>
        <p:txBody>
          <a:bodyPr/>
          <a:lstStyle/>
          <a:p>
            <a:endParaRPr lang="en-GB" dirty="0" smtClean="0"/>
          </a:p>
          <a:p>
            <a:r>
              <a:rPr lang="en-GB" dirty="0" smtClean="0"/>
              <a:t>Component 1 = 40% of your final grade</a:t>
            </a:r>
            <a:endParaRPr lang="en-GB" dirty="0"/>
          </a:p>
        </p:txBody>
      </p:sp>
    </p:spTree>
    <p:extLst>
      <p:ext uri="{BB962C8B-B14F-4D97-AF65-F5344CB8AC3E}">
        <p14:creationId xmlns:p14="http://schemas.microsoft.com/office/powerpoint/2010/main" val="386067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WHICH OF THESE EXERCISES (HAVE YOU) UTILISED WITHIN YOUR CHARACTER DEVELOPMENT PROCESS FOR THIS PRODUCTION?</a:t>
            </a:r>
            <a:endParaRPr lang="en-GB" dirty="0"/>
          </a:p>
        </p:txBody>
      </p:sp>
      <p:sp>
        <p:nvSpPr>
          <p:cNvPr id="5" name="Text Placeholder 4"/>
          <p:cNvSpPr>
            <a:spLocks noGrp="1"/>
          </p:cNvSpPr>
          <p:nvPr>
            <p:ph type="body" idx="1"/>
          </p:nvPr>
        </p:nvSpPr>
        <p:spPr>
          <a:xfrm>
            <a:off x="1154954" y="5251206"/>
            <a:ext cx="8825659" cy="860400"/>
          </a:xfrm>
        </p:spPr>
        <p:txBody>
          <a:bodyPr/>
          <a:lstStyle/>
          <a:p>
            <a:r>
              <a:rPr lang="en-GB" dirty="0" smtClean="0"/>
              <a:t>Thinking Time</a:t>
            </a:r>
          </a:p>
          <a:p>
            <a:r>
              <a:rPr lang="en-GB" dirty="0" smtClean="0"/>
              <a:t>Annotation</a:t>
            </a:r>
            <a:endParaRPr lang="en-GB" dirty="0"/>
          </a:p>
        </p:txBody>
      </p:sp>
    </p:spTree>
    <p:extLst>
      <p:ext uri="{BB962C8B-B14F-4D97-AF65-F5344CB8AC3E}">
        <p14:creationId xmlns:p14="http://schemas.microsoft.com/office/powerpoint/2010/main" val="895899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85998" y="1433338"/>
            <a:ext cx="8993744" cy="3612487"/>
          </a:xfrm>
          <a:prstGeom prst="round2DiagRect">
            <a:avLst>
              <a:gd name="adj1" fmla="val 16667"/>
              <a:gd name="adj2" fmla="val 0"/>
            </a:avLst>
          </a:prstGeom>
          <a:ln w="88900" cap="sq">
            <a:solidFill>
              <a:schemeClr val="accent1"/>
            </a:solidFill>
            <a:miter lim="800000"/>
          </a:ln>
          <a:effectLst>
            <a:outerShdw blurRad="254000" algn="tl" rotWithShape="0">
              <a:srgbClr val="000000">
                <a:alpha val="43000"/>
              </a:srgb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80618" y="74474"/>
            <a:ext cx="887031" cy="1064369"/>
          </a:xfrm>
          <a:prstGeom prst="rect">
            <a:avLst/>
          </a:prstGeom>
        </p:spPr>
      </p:pic>
    </p:spTree>
    <p:extLst>
      <p:ext uri="{BB962C8B-B14F-4D97-AF65-F5344CB8AC3E}">
        <p14:creationId xmlns:p14="http://schemas.microsoft.com/office/powerpoint/2010/main" val="1226928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312" y="236818"/>
            <a:ext cx="10047288" cy="6278282"/>
          </a:xfrm>
        </p:spPr>
        <p:txBody>
          <a:bodyPr>
            <a:noAutofit/>
          </a:bodyPr>
          <a:lstStyle/>
          <a:p>
            <a:r>
              <a:rPr lang="en-GB" sz="3600" dirty="0"/>
              <a:t>What was your role? Where did the ideas for it come from? How was it developed from the stimulus? How did it change through the process? What skills did you use enact this role?</a:t>
            </a:r>
          </a:p>
          <a:p>
            <a:pPr lvl="1"/>
            <a:r>
              <a:rPr lang="en-GB" sz="3200" dirty="0"/>
              <a:t>Was your piece character-based or ideas based? </a:t>
            </a:r>
            <a:endParaRPr lang="en-GB" sz="3200" dirty="0" smtClean="0"/>
          </a:p>
          <a:p>
            <a:pPr lvl="1"/>
            <a:r>
              <a:rPr lang="en-GB" sz="3200" dirty="0" smtClean="0"/>
              <a:t>Did </a:t>
            </a:r>
            <a:r>
              <a:rPr lang="en-GB" sz="3200" dirty="0"/>
              <a:t>your choice of genre determine the type and range of characters used? </a:t>
            </a:r>
            <a:endParaRPr lang="en-GB" sz="3200" dirty="0" smtClean="0"/>
          </a:p>
          <a:p>
            <a:pPr lvl="1"/>
            <a:r>
              <a:rPr lang="en-GB" sz="3200" dirty="0" smtClean="0"/>
              <a:t>If </a:t>
            </a:r>
            <a:r>
              <a:rPr lang="en-GB" sz="3200" dirty="0"/>
              <a:t>you were working </a:t>
            </a:r>
            <a:r>
              <a:rPr lang="en-GB" sz="3200" dirty="0" smtClean="0"/>
              <a:t>using </a:t>
            </a:r>
            <a:r>
              <a:rPr lang="en-GB" sz="3200" dirty="0"/>
              <a:t>physical theatre skills, was your character clearly defined as a separate being? </a:t>
            </a:r>
          </a:p>
        </p:txBody>
      </p:sp>
    </p:spTree>
    <p:extLst>
      <p:ext uri="{BB962C8B-B14F-4D97-AF65-F5344CB8AC3E}">
        <p14:creationId xmlns:p14="http://schemas.microsoft.com/office/powerpoint/2010/main" val="177241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1933" y="2714010"/>
            <a:ext cx="10047288" cy="3429095"/>
          </a:xfrm>
        </p:spPr>
        <p:txBody>
          <a:bodyPr>
            <a:noAutofit/>
          </a:bodyPr>
          <a:lstStyle/>
          <a:p>
            <a:r>
              <a:rPr lang="en-GB" sz="3600" dirty="0"/>
              <a:t>What was your role? </a:t>
            </a:r>
            <a:endParaRPr lang="en-GB" sz="3600" dirty="0" smtClean="0"/>
          </a:p>
          <a:p>
            <a:r>
              <a:rPr lang="en-GB" sz="3600" dirty="0" smtClean="0"/>
              <a:t>Where </a:t>
            </a:r>
            <a:r>
              <a:rPr lang="en-GB" sz="3600" dirty="0"/>
              <a:t>did the ideas for it come from? </a:t>
            </a:r>
            <a:endParaRPr lang="en-GB" sz="3600" dirty="0" smtClean="0"/>
          </a:p>
          <a:p>
            <a:r>
              <a:rPr lang="en-GB" sz="3600" dirty="0" smtClean="0"/>
              <a:t>How </a:t>
            </a:r>
            <a:r>
              <a:rPr lang="en-GB" sz="3600" dirty="0"/>
              <a:t>was it developed from the stimulus</a:t>
            </a:r>
            <a:r>
              <a:rPr lang="en-GB" sz="3600" dirty="0" smtClean="0"/>
              <a:t>?</a:t>
            </a:r>
          </a:p>
          <a:p>
            <a:r>
              <a:rPr lang="en-GB" sz="3600" dirty="0" smtClean="0"/>
              <a:t> </a:t>
            </a:r>
            <a:r>
              <a:rPr lang="en-GB" sz="3600" dirty="0"/>
              <a:t>How did it change through the process? </a:t>
            </a:r>
            <a:endParaRPr lang="en-GB" sz="3600" dirty="0" smtClean="0"/>
          </a:p>
          <a:p>
            <a:r>
              <a:rPr lang="en-GB" sz="3600" dirty="0" smtClean="0"/>
              <a:t>What </a:t>
            </a:r>
            <a:r>
              <a:rPr lang="en-GB" sz="3600" dirty="0"/>
              <a:t>skills did you use enact this role</a:t>
            </a:r>
            <a:r>
              <a:rPr lang="en-GB" sz="3600" dirty="0" smtClean="0"/>
              <a:t>?</a:t>
            </a:r>
            <a:endParaRPr lang="en-GB" sz="3600" dirty="0"/>
          </a:p>
        </p:txBody>
      </p:sp>
      <p:sp>
        <p:nvSpPr>
          <p:cNvPr id="2" name="Rounded Rectangle 1"/>
          <p:cNvSpPr/>
          <p:nvPr/>
        </p:nvSpPr>
        <p:spPr>
          <a:xfrm>
            <a:off x="199504" y="1039090"/>
            <a:ext cx="10133215" cy="11471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smtClean="0"/>
              <a:t>ONE PERSON TO HAVE A GO AT ANSWERING:</a:t>
            </a:r>
            <a:endParaRPr lang="en-GB" sz="4000" dirty="0"/>
          </a:p>
        </p:txBody>
      </p:sp>
    </p:spTree>
    <p:extLst>
      <p:ext uri="{BB962C8B-B14F-4D97-AF65-F5344CB8AC3E}">
        <p14:creationId xmlns:p14="http://schemas.microsoft.com/office/powerpoint/2010/main" val="3907936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2467" y="2560320"/>
            <a:ext cx="10047288" cy="3929842"/>
          </a:xfrm>
        </p:spPr>
        <p:txBody>
          <a:bodyPr>
            <a:noAutofit/>
          </a:bodyPr>
          <a:lstStyle/>
          <a:p>
            <a:pPr lvl="1"/>
            <a:r>
              <a:rPr lang="en-GB" sz="3200" dirty="0" smtClean="0"/>
              <a:t>Was </a:t>
            </a:r>
            <a:r>
              <a:rPr lang="en-GB" sz="3200" dirty="0"/>
              <a:t>your piece character-based or ideas based? </a:t>
            </a:r>
            <a:endParaRPr lang="en-GB" sz="3200" dirty="0" smtClean="0"/>
          </a:p>
          <a:p>
            <a:pPr lvl="1"/>
            <a:r>
              <a:rPr lang="en-GB" sz="3200" dirty="0" smtClean="0"/>
              <a:t>Did </a:t>
            </a:r>
            <a:r>
              <a:rPr lang="en-GB" sz="3200" dirty="0"/>
              <a:t>your choice of genre determine the type and range of characters used? </a:t>
            </a:r>
            <a:endParaRPr lang="en-GB" sz="3200" dirty="0" smtClean="0"/>
          </a:p>
          <a:p>
            <a:pPr lvl="1"/>
            <a:r>
              <a:rPr lang="en-GB" sz="3200" dirty="0" smtClean="0"/>
              <a:t>If </a:t>
            </a:r>
            <a:r>
              <a:rPr lang="en-GB" sz="3200" dirty="0"/>
              <a:t>you were working </a:t>
            </a:r>
            <a:r>
              <a:rPr lang="en-GB" sz="3200" dirty="0" smtClean="0"/>
              <a:t>using </a:t>
            </a:r>
            <a:r>
              <a:rPr lang="en-GB" sz="3200" dirty="0"/>
              <a:t>physical theatre skills, </a:t>
            </a:r>
            <a:r>
              <a:rPr lang="en-GB" sz="3200" dirty="0" smtClean="0"/>
              <a:t>is </a:t>
            </a:r>
            <a:r>
              <a:rPr lang="en-GB" sz="3200" dirty="0"/>
              <a:t>your character clearly defined as a separate being? </a:t>
            </a:r>
          </a:p>
        </p:txBody>
      </p:sp>
      <p:sp>
        <p:nvSpPr>
          <p:cNvPr id="4" name="Rounded Rectangle 3"/>
          <p:cNvSpPr/>
          <p:nvPr/>
        </p:nvSpPr>
        <p:spPr>
          <a:xfrm>
            <a:off x="199504" y="1039090"/>
            <a:ext cx="10133215" cy="11471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smtClean="0"/>
              <a:t>ONE PERSON TO HAVE A GO AT ANSWERING:</a:t>
            </a:r>
            <a:endParaRPr lang="en-GB" sz="4000" dirty="0"/>
          </a:p>
        </p:txBody>
      </p:sp>
    </p:spTree>
    <p:extLst>
      <p:ext uri="{BB962C8B-B14F-4D97-AF65-F5344CB8AC3E}">
        <p14:creationId xmlns:p14="http://schemas.microsoft.com/office/powerpoint/2010/main" val="4023907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312" y="931024"/>
            <a:ext cx="10047288" cy="5584075"/>
          </a:xfrm>
        </p:spPr>
        <p:txBody>
          <a:bodyPr>
            <a:noAutofit/>
          </a:bodyPr>
          <a:lstStyle/>
          <a:p>
            <a:pPr lvl="1"/>
            <a:r>
              <a:rPr lang="en-GB" sz="3600" dirty="0" smtClean="0"/>
              <a:t>How </a:t>
            </a:r>
            <a:r>
              <a:rPr lang="en-GB" sz="3600" dirty="0"/>
              <a:t>did your role emerge during rehearsals? </a:t>
            </a:r>
            <a:r>
              <a:rPr lang="en-GB" sz="3600" b="1" dirty="0"/>
              <a:t>As a result of interaction with another character or to fulfil a function? </a:t>
            </a:r>
            <a:endParaRPr lang="en-GB" sz="3600" b="1" dirty="0" smtClean="0"/>
          </a:p>
          <a:p>
            <a:pPr lvl="1"/>
            <a:r>
              <a:rPr lang="en-GB" sz="3600" dirty="0" smtClean="0"/>
              <a:t>How </a:t>
            </a:r>
            <a:r>
              <a:rPr lang="en-GB" sz="3600" dirty="0"/>
              <a:t>did you communicate it in terms of </a:t>
            </a:r>
            <a:r>
              <a:rPr lang="en-GB" sz="3600" b="1" dirty="0"/>
              <a:t>physicality, movement, tempo-rhythm, relationship with the audience, vocal expression, dialogue, Proxemics </a:t>
            </a:r>
            <a:r>
              <a:rPr lang="en-GB" sz="3600" b="1" dirty="0" err="1"/>
              <a:t>etc</a:t>
            </a:r>
            <a:r>
              <a:rPr lang="en-GB" sz="3600" b="1" dirty="0"/>
              <a:t>? </a:t>
            </a:r>
            <a:endParaRPr lang="en-GB" sz="3600" b="1" dirty="0" smtClean="0"/>
          </a:p>
          <a:p>
            <a:pPr lvl="1"/>
            <a:r>
              <a:rPr lang="en-GB" sz="3600" dirty="0" smtClean="0"/>
              <a:t>Choose </a:t>
            </a:r>
            <a:r>
              <a:rPr lang="en-GB" sz="3600" dirty="0"/>
              <a:t>key moments from rehearsal into performance to illustrate this.</a:t>
            </a:r>
          </a:p>
        </p:txBody>
      </p:sp>
    </p:spTree>
    <p:extLst>
      <p:ext uri="{BB962C8B-B14F-4D97-AF65-F5344CB8AC3E}">
        <p14:creationId xmlns:p14="http://schemas.microsoft.com/office/powerpoint/2010/main" val="1566550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86568" y="1569721"/>
            <a:ext cx="8825660" cy="1653180"/>
          </a:xfrm>
        </p:spPr>
        <p:txBody>
          <a:bodyPr/>
          <a:lstStyle/>
          <a:p>
            <a:r>
              <a:rPr lang="en-GB" dirty="0" smtClean="0"/>
              <a:t>TASK: </a:t>
            </a:r>
            <a:br>
              <a:rPr lang="en-GB" dirty="0" smtClean="0"/>
            </a:br>
            <a:r>
              <a:rPr lang="en-GB" dirty="0" smtClean="0"/>
              <a:t>Make a list of all the vocal key terms that you can remember.</a:t>
            </a:r>
            <a:endParaRPr lang="en-GB" dirty="0"/>
          </a:p>
        </p:txBody>
      </p:sp>
      <p:sp>
        <p:nvSpPr>
          <p:cNvPr id="5" name="Text Placeholder 4"/>
          <p:cNvSpPr>
            <a:spLocks noGrp="1"/>
          </p:cNvSpPr>
          <p:nvPr>
            <p:ph type="body" idx="1"/>
          </p:nvPr>
        </p:nvSpPr>
        <p:spPr>
          <a:xfrm>
            <a:off x="1154955" y="3222901"/>
            <a:ext cx="8825659" cy="860400"/>
          </a:xfrm>
        </p:spPr>
        <p:txBody>
          <a:bodyPr/>
          <a:lstStyle/>
          <a:p>
            <a:endParaRPr lang="en-GB" dirty="0" smtClean="0"/>
          </a:p>
          <a:p>
            <a:r>
              <a:rPr lang="en-GB" dirty="0" smtClean="0"/>
              <a:t>We will share this subject terminology – use these within your answer</a:t>
            </a:r>
            <a:endParaRPr lang="en-GB"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954" y="4346982"/>
            <a:ext cx="4444444" cy="1904762"/>
          </a:xfrm>
          <a:prstGeom prst="rect">
            <a:avLst/>
          </a:prstGeom>
        </p:spPr>
      </p:pic>
    </p:spTree>
    <p:extLst>
      <p:ext uri="{BB962C8B-B14F-4D97-AF65-F5344CB8AC3E}">
        <p14:creationId xmlns:p14="http://schemas.microsoft.com/office/powerpoint/2010/main" val="18750666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WHICH OF THE VOCAL KEY TERMS APPLY TO YOUR PERFORMANCE AT THE MOMENT? What are you doing vocally to communicate character to the audience?</a:t>
            </a:r>
            <a:endParaRPr lang="en-GB" dirty="0"/>
          </a:p>
        </p:txBody>
      </p:sp>
      <p:sp>
        <p:nvSpPr>
          <p:cNvPr id="5" name="Text Placeholder 4"/>
          <p:cNvSpPr>
            <a:spLocks noGrp="1"/>
          </p:cNvSpPr>
          <p:nvPr>
            <p:ph type="body" idx="1"/>
          </p:nvPr>
        </p:nvSpPr>
        <p:spPr>
          <a:xfrm>
            <a:off x="1154954" y="5251206"/>
            <a:ext cx="8825659" cy="860400"/>
          </a:xfrm>
        </p:spPr>
        <p:txBody>
          <a:bodyPr/>
          <a:lstStyle/>
          <a:p>
            <a:r>
              <a:rPr lang="en-GB" dirty="0" smtClean="0"/>
              <a:t>Thinking Time</a:t>
            </a:r>
          </a:p>
          <a:p>
            <a:r>
              <a:rPr lang="en-GB" dirty="0" smtClean="0"/>
              <a:t>Annotation</a:t>
            </a:r>
            <a:endParaRPr lang="en-GB" dirty="0"/>
          </a:p>
        </p:txBody>
      </p:sp>
    </p:spTree>
    <p:extLst>
      <p:ext uri="{BB962C8B-B14F-4D97-AF65-F5344CB8AC3E}">
        <p14:creationId xmlns:p14="http://schemas.microsoft.com/office/powerpoint/2010/main" val="10113048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77079" y="1745326"/>
            <a:ext cx="9099801" cy="3757699"/>
          </a:xfrm>
          <a:prstGeom prst="round2DiagRect">
            <a:avLst>
              <a:gd name="adj1" fmla="val 16667"/>
              <a:gd name="adj2" fmla="val 0"/>
            </a:avLst>
          </a:prstGeom>
          <a:ln w="88900" cap="sq">
            <a:solidFill>
              <a:schemeClr val="accent1"/>
            </a:solidFill>
            <a:miter lim="800000"/>
          </a:ln>
          <a:effectLst>
            <a:outerShdw blurRad="254000" algn="tl" rotWithShape="0">
              <a:srgbClr val="000000">
                <a:alpha val="43000"/>
              </a:srgb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80618" y="74474"/>
            <a:ext cx="887031" cy="1064369"/>
          </a:xfrm>
          <a:prstGeom prst="rect">
            <a:avLst/>
          </a:prstGeom>
        </p:spPr>
      </p:pic>
    </p:spTree>
    <p:extLst>
      <p:ext uri="{BB962C8B-B14F-4D97-AF65-F5344CB8AC3E}">
        <p14:creationId xmlns:p14="http://schemas.microsoft.com/office/powerpoint/2010/main" val="3150841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0838" y="989215"/>
            <a:ext cx="10210800" cy="4763193"/>
          </a:xfrm>
        </p:spPr>
        <p:txBody>
          <a:bodyPr>
            <a:normAutofit/>
          </a:bodyPr>
          <a:lstStyle/>
          <a:p>
            <a:pPr lvl="0"/>
            <a:r>
              <a:rPr lang="en-US" sz="2800" dirty="0"/>
              <a:t>Outline the specific nature of your role/s </a:t>
            </a:r>
            <a:endParaRPr lang="en-US" sz="2800" dirty="0" smtClean="0"/>
          </a:p>
          <a:p>
            <a:pPr lvl="1"/>
            <a:r>
              <a:rPr lang="en-US" sz="2600" dirty="0" smtClean="0"/>
              <a:t>What is your character / ensemble role?</a:t>
            </a:r>
          </a:p>
          <a:p>
            <a:pPr lvl="1"/>
            <a:r>
              <a:rPr lang="en-US" sz="2600" dirty="0" smtClean="0"/>
              <a:t>Briefly define / discuss them</a:t>
            </a:r>
          </a:p>
          <a:p>
            <a:pPr lvl="1"/>
            <a:r>
              <a:rPr lang="en-US" sz="2600" dirty="0" smtClean="0"/>
              <a:t>Reference Laban terminology</a:t>
            </a:r>
          </a:p>
          <a:p>
            <a:pPr lvl="1"/>
            <a:r>
              <a:rPr lang="en-US" sz="2600" dirty="0" smtClean="0"/>
              <a:t>Reference vocal techniques</a:t>
            </a:r>
          </a:p>
          <a:p>
            <a:pPr lvl="1"/>
            <a:r>
              <a:rPr lang="en-US" sz="2600" dirty="0" smtClean="0"/>
              <a:t>Reference their physicality</a:t>
            </a:r>
          </a:p>
          <a:p>
            <a:pPr lvl="1"/>
            <a:endParaRPr lang="en-US" sz="2600" dirty="0"/>
          </a:p>
          <a:p>
            <a:pPr lvl="1"/>
            <a:r>
              <a:rPr lang="en-US" sz="2600" dirty="0" smtClean="0"/>
              <a:t>THERE ARE LOTS OF KEY TERMS AND SUBJECT TERMINOLOGY YOU SHOULD BE EMPLOYING HERE</a:t>
            </a:r>
            <a:endParaRPr lang="en-GB" sz="2600" dirty="0"/>
          </a:p>
        </p:txBody>
      </p:sp>
    </p:spTree>
    <p:extLst>
      <p:ext uri="{BB962C8B-B14F-4D97-AF65-F5344CB8AC3E}">
        <p14:creationId xmlns:p14="http://schemas.microsoft.com/office/powerpoint/2010/main" val="439636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PORTFOLIO</a:t>
            </a:r>
            <a:endParaRPr lang="en-GB" dirty="0"/>
          </a:p>
        </p:txBody>
      </p:sp>
      <p:sp>
        <p:nvSpPr>
          <p:cNvPr id="3" name="Content Placeholder 2"/>
          <p:cNvSpPr>
            <a:spLocks noGrp="1"/>
          </p:cNvSpPr>
          <p:nvPr>
            <p:ph idx="1"/>
          </p:nvPr>
        </p:nvSpPr>
        <p:spPr>
          <a:xfrm>
            <a:off x="1244629" y="1761973"/>
            <a:ext cx="8946541" cy="4497511"/>
          </a:xfrm>
        </p:spPr>
        <p:txBody>
          <a:bodyPr>
            <a:normAutofit/>
          </a:bodyPr>
          <a:lstStyle/>
          <a:p>
            <a:r>
              <a:rPr lang="en-GB" sz="4000" dirty="0" smtClean="0"/>
              <a:t>Please keep up to date with these uploads</a:t>
            </a:r>
            <a:endParaRPr lang="en-GB" sz="4000" dirty="0"/>
          </a:p>
          <a:p>
            <a:pPr lvl="1"/>
            <a:r>
              <a:rPr lang="en-GB" sz="3000" dirty="0"/>
              <a:t>There will be C4C for those that don’t and letters home for failing a homework</a:t>
            </a:r>
          </a:p>
          <a:p>
            <a:pPr lvl="1"/>
            <a:r>
              <a:rPr lang="en-GB" sz="3000" dirty="0"/>
              <a:t>A consequence of persistent lateness will be the withdrawal of tutor feedback and support later down the </a:t>
            </a:r>
            <a:r>
              <a:rPr lang="en-GB" sz="3000" dirty="0" smtClean="0"/>
              <a:t>line and a grading of a U for that question</a:t>
            </a:r>
            <a:endParaRPr lang="en-GB" sz="3000" dirty="0"/>
          </a:p>
        </p:txBody>
      </p:sp>
    </p:spTree>
    <p:extLst>
      <p:ext uri="{BB962C8B-B14F-4D97-AF65-F5344CB8AC3E}">
        <p14:creationId xmlns:p14="http://schemas.microsoft.com/office/powerpoint/2010/main" val="36731859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6187" y="81126"/>
            <a:ext cx="3540531" cy="694438"/>
          </a:xfrm>
        </p:spPr>
        <p:txBody>
          <a:bodyPr/>
          <a:lstStyle/>
          <a:p>
            <a:pPr algn="r"/>
            <a:r>
              <a:rPr lang="en-GB" sz="4800" b="1" dirty="0" smtClean="0"/>
              <a:t>LABAN KEY TERMS:</a:t>
            </a:r>
            <a:endParaRPr lang="en-GB" sz="4800" b="1" dirty="0"/>
          </a:p>
        </p:txBody>
      </p:sp>
      <p:sp>
        <p:nvSpPr>
          <p:cNvPr id="3" name="Content Placeholder 2"/>
          <p:cNvSpPr>
            <a:spLocks noGrp="1"/>
          </p:cNvSpPr>
          <p:nvPr>
            <p:ph idx="1"/>
          </p:nvPr>
        </p:nvSpPr>
        <p:spPr>
          <a:xfrm>
            <a:off x="7083397" y="1597113"/>
            <a:ext cx="4986683" cy="1769542"/>
          </a:xfrm>
        </p:spPr>
        <p:txBody>
          <a:bodyPr>
            <a:normAutofit/>
          </a:bodyPr>
          <a:lstStyle/>
          <a:p>
            <a:pPr marL="0" indent="0">
              <a:buNone/>
            </a:pPr>
            <a:r>
              <a:rPr lang="en-GB" sz="2400" dirty="0" smtClean="0"/>
              <a:t>A REMEINDER OF A LABAN EFFORT GRAPH AND HOW TO COMPLETE IT AND HOW TO USE THE KEY TERMS IN SENTENCES …..</a:t>
            </a:r>
            <a:endParaRPr lang="en-GB" sz="2400" dirty="0"/>
          </a:p>
        </p:txBody>
      </p:sp>
      <p:pic>
        <p:nvPicPr>
          <p:cNvPr id="6" name="Picture 5"/>
          <p:cNvPicPr>
            <a:picLocks noChangeAspect="1"/>
          </p:cNvPicPr>
          <p:nvPr/>
        </p:nvPicPr>
        <p:blipFill>
          <a:blip r:embed="rId2"/>
          <a:stretch>
            <a:fillRect/>
          </a:stretch>
        </p:blipFill>
        <p:spPr>
          <a:xfrm>
            <a:off x="99005" y="81126"/>
            <a:ext cx="6727182" cy="6573991"/>
          </a:xfrm>
          <a:prstGeom prst="rect">
            <a:avLst/>
          </a:prstGeom>
        </p:spPr>
      </p:pic>
      <p:pic>
        <p:nvPicPr>
          <p:cNvPr id="7" name="Picture 6"/>
          <p:cNvPicPr>
            <a:picLocks noChangeAspect="1"/>
          </p:cNvPicPr>
          <p:nvPr/>
        </p:nvPicPr>
        <p:blipFill>
          <a:blip r:embed="rId3"/>
          <a:stretch>
            <a:fillRect/>
          </a:stretch>
        </p:blipFill>
        <p:spPr>
          <a:xfrm>
            <a:off x="7164540" y="3299828"/>
            <a:ext cx="4308581" cy="3355289"/>
          </a:xfrm>
          <a:prstGeom prst="rect">
            <a:avLst/>
          </a:prstGeom>
        </p:spPr>
      </p:pic>
    </p:spTree>
    <p:extLst>
      <p:ext uri="{BB962C8B-B14F-4D97-AF65-F5344CB8AC3E}">
        <p14:creationId xmlns:p14="http://schemas.microsoft.com/office/powerpoint/2010/main" val="3091986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63138" y="2035839"/>
            <a:ext cx="9499580" cy="3151303"/>
          </a:xfrm>
          <a:prstGeom prst="round2DiagRect">
            <a:avLst>
              <a:gd name="adj1" fmla="val 16667"/>
              <a:gd name="adj2" fmla="val 0"/>
            </a:avLst>
          </a:prstGeom>
          <a:ln w="88900" cap="sq">
            <a:solidFill>
              <a:schemeClr val="accent1"/>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8570698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900" y="279400"/>
            <a:ext cx="10210800" cy="6489700"/>
          </a:xfrm>
        </p:spPr>
        <p:txBody>
          <a:bodyPr>
            <a:normAutofit/>
          </a:bodyPr>
          <a:lstStyle/>
          <a:p>
            <a:pPr lvl="0"/>
            <a:r>
              <a:rPr lang="en-US" sz="2800" dirty="0"/>
              <a:t>Describe the development of your role/s from the start to the end of the process</a:t>
            </a:r>
            <a:endParaRPr lang="en-GB" sz="2800" dirty="0"/>
          </a:p>
          <a:p>
            <a:pPr lvl="1"/>
            <a:r>
              <a:rPr lang="en-US" sz="2600" dirty="0" smtClean="0"/>
              <a:t>What were the initial ideas?</a:t>
            </a:r>
          </a:p>
          <a:p>
            <a:pPr lvl="1"/>
            <a:r>
              <a:rPr lang="en-US" sz="2600" dirty="0" smtClean="0"/>
              <a:t>Did these change as you began working on your piece?</a:t>
            </a:r>
          </a:p>
          <a:p>
            <a:pPr lvl="1"/>
            <a:r>
              <a:rPr lang="en-US" sz="2600" dirty="0" smtClean="0"/>
              <a:t>What exercises and techniques did you employ to explore the role?</a:t>
            </a:r>
          </a:p>
          <a:p>
            <a:pPr lvl="1"/>
            <a:endParaRPr lang="en-US" sz="2600" dirty="0"/>
          </a:p>
        </p:txBody>
      </p:sp>
      <p:graphicFrame>
        <p:nvGraphicFramePr>
          <p:cNvPr id="2" name="Table 1"/>
          <p:cNvGraphicFramePr>
            <a:graphicFrameLocks noGrp="1"/>
          </p:cNvGraphicFramePr>
          <p:nvPr>
            <p:extLst>
              <p:ext uri="{D42A27DB-BD31-4B8C-83A1-F6EECF244321}">
                <p14:modId xmlns:p14="http://schemas.microsoft.com/office/powerpoint/2010/main" val="3014059027"/>
              </p:ext>
            </p:extLst>
          </p:nvPr>
        </p:nvGraphicFramePr>
        <p:xfrm>
          <a:off x="748030" y="3524250"/>
          <a:ext cx="10364470" cy="2719406"/>
        </p:xfrm>
        <a:graphic>
          <a:graphicData uri="http://schemas.openxmlformats.org/drawingml/2006/table">
            <a:tbl>
              <a:tblPr firstRow="1" firstCol="1" lastRow="1" lastCol="1" bandRow="1" bandCol="1">
                <a:tableStyleId>{5C22544A-7EE6-4342-B048-85BDC9FD1C3A}</a:tableStyleId>
              </a:tblPr>
              <a:tblGrid>
                <a:gridCol w="7383635">
                  <a:extLst>
                    <a:ext uri="{9D8B030D-6E8A-4147-A177-3AD203B41FA5}">
                      <a16:colId xmlns:a16="http://schemas.microsoft.com/office/drawing/2014/main" val="20000"/>
                    </a:ext>
                  </a:extLst>
                </a:gridCol>
                <a:gridCol w="2980835">
                  <a:extLst>
                    <a:ext uri="{9D8B030D-6E8A-4147-A177-3AD203B41FA5}">
                      <a16:colId xmlns:a16="http://schemas.microsoft.com/office/drawing/2014/main" val="20001"/>
                    </a:ext>
                  </a:extLst>
                </a:gridCol>
              </a:tblGrid>
              <a:tr h="1572940">
                <a:tc>
                  <a:txBody>
                    <a:bodyPr/>
                    <a:lstStyle/>
                    <a:p>
                      <a:pPr>
                        <a:lnSpc>
                          <a:spcPct val="115000"/>
                        </a:lnSpc>
                        <a:spcAft>
                          <a:spcPts val="0"/>
                        </a:spcAft>
                      </a:pPr>
                      <a:r>
                        <a:rPr lang="en-GB" sz="2400" dirty="0">
                          <a:effectLst/>
                        </a:rPr>
                        <a:t>Emerging Role</a:t>
                      </a:r>
                      <a:endParaRPr lang="en-GB" sz="3200" dirty="0">
                        <a:effectLst/>
                      </a:endParaRPr>
                    </a:p>
                    <a:p>
                      <a:pPr>
                        <a:lnSpc>
                          <a:spcPct val="115000"/>
                        </a:lnSpc>
                        <a:spcAft>
                          <a:spcPts val="0"/>
                        </a:spcAft>
                      </a:pPr>
                      <a:r>
                        <a:rPr lang="en-GB" sz="2400" dirty="0">
                          <a:effectLst/>
                        </a:rPr>
                        <a:t>Initially from the brainstorming sessions my character was as follows</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2400" dirty="0">
                          <a:effectLst/>
                        </a:rPr>
                        <a:t>(Describe the character and their role in the piece)</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036910">
                <a:tc>
                  <a:txBody>
                    <a:bodyPr/>
                    <a:lstStyle/>
                    <a:p>
                      <a:pPr>
                        <a:lnSpc>
                          <a:spcPct val="115000"/>
                        </a:lnSpc>
                        <a:spcAft>
                          <a:spcPts val="0"/>
                        </a:spcAft>
                      </a:pPr>
                      <a:r>
                        <a:rPr lang="en-GB" sz="2400">
                          <a:effectLst/>
                        </a:rPr>
                        <a:t>At the half way point my character had developed -</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2400" dirty="0">
                          <a:effectLst/>
                        </a:rPr>
                        <a:t>(Outline how it had changed and why)</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9423780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303212"/>
            <a:ext cx="4749800" cy="6283590"/>
          </a:xfrm>
          <a:prstGeom prst="rect">
            <a:avLst/>
          </a:prstGeom>
        </p:spPr>
      </p:pic>
    </p:spTree>
    <p:extLst>
      <p:ext uri="{BB962C8B-B14F-4D97-AF65-F5344CB8AC3E}">
        <p14:creationId xmlns:p14="http://schemas.microsoft.com/office/powerpoint/2010/main" val="31324087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9586" y="1738745"/>
            <a:ext cx="9817331" cy="3124200"/>
          </a:xfrm>
        </p:spPr>
        <p:txBody>
          <a:bodyPr/>
          <a:lstStyle/>
          <a:p>
            <a:r>
              <a:rPr lang="en-GB" sz="2800" b="1" dirty="0"/>
              <a:t>Due to the </a:t>
            </a:r>
            <a:r>
              <a:rPr lang="en-GB" sz="2800" b="1" dirty="0" smtClean="0"/>
              <a:t>single-role nature </a:t>
            </a:r>
            <a:r>
              <a:rPr lang="en-GB" sz="2800" b="1" dirty="0"/>
              <a:t>of our portrayal of characters, my personal role within the piece became the mother - based on the character of Maud in the original text. This was further confirmed after I undertook a Stanislavski Crossing the Space  workshop. I aimed to lose my own physicality and embrace her authoritative and strict role. My low shoulders, raised chest and fast direct walk conveyed my character’s view of her own power status as head of the family.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0618" y="74474"/>
            <a:ext cx="887031" cy="1064369"/>
          </a:xfrm>
          <a:prstGeom prst="rect">
            <a:avLst/>
          </a:prstGeom>
        </p:spPr>
      </p:pic>
    </p:spTree>
    <p:extLst>
      <p:ext uri="{BB962C8B-B14F-4D97-AF65-F5344CB8AC3E}">
        <p14:creationId xmlns:p14="http://schemas.microsoft.com/office/powerpoint/2010/main" val="17060328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t>You are to upload a DRAFT of question THREE (answering all the sub questions) by your agreed deadline</a:t>
            </a:r>
            <a:endParaRPr lang="en-GB" sz="4000" dirty="0"/>
          </a:p>
        </p:txBody>
      </p:sp>
      <p:sp>
        <p:nvSpPr>
          <p:cNvPr id="3" name="Text Placeholder 2"/>
          <p:cNvSpPr>
            <a:spLocks noGrp="1"/>
          </p:cNvSpPr>
          <p:nvPr>
            <p:ph type="body" sz="half" idx="2"/>
          </p:nvPr>
        </p:nvSpPr>
        <p:spPr/>
        <p:txBody>
          <a:bodyPr>
            <a:normAutofit/>
          </a:bodyPr>
          <a:lstStyle/>
          <a:p>
            <a:r>
              <a:rPr lang="en-GB" sz="2800" dirty="0" smtClean="0"/>
              <a:t>ENSURE YOU TITLE THE DOCUMENT – DRAFT QUESTION 3</a:t>
            </a:r>
            <a:endParaRPr lang="en-GB" sz="2800" dirty="0"/>
          </a:p>
        </p:txBody>
      </p:sp>
    </p:spTree>
    <p:extLst>
      <p:ext uri="{BB962C8B-B14F-4D97-AF65-F5344CB8AC3E}">
        <p14:creationId xmlns:p14="http://schemas.microsoft.com/office/powerpoint/2010/main" val="23607791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39619" y="1295392"/>
            <a:ext cx="9148979" cy="1574808"/>
          </a:xfrm>
        </p:spPr>
        <p:txBody>
          <a:bodyPr>
            <a:normAutofit/>
          </a:bodyPr>
          <a:lstStyle/>
          <a:p>
            <a:r>
              <a:rPr lang="en-GB" dirty="0" smtClean="0"/>
              <a:t>We will complete the other 2 questions after your performance</a:t>
            </a:r>
            <a:endParaRPr lang="en-GB" dirty="0"/>
          </a:p>
        </p:txBody>
      </p:sp>
      <p:sp>
        <p:nvSpPr>
          <p:cNvPr id="7" name="Text Placeholder 6"/>
          <p:cNvSpPr>
            <a:spLocks noGrp="1"/>
          </p:cNvSpPr>
          <p:nvPr>
            <p:ph type="body" sz="half" idx="2"/>
          </p:nvPr>
        </p:nvSpPr>
        <p:spPr>
          <a:xfrm>
            <a:off x="1154954" y="3657600"/>
            <a:ext cx="8793379" cy="1371600"/>
          </a:xfrm>
        </p:spPr>
        <p:txBody>
          <a:bodyPr>
            <a:noAutofit/>
          </a:bodyPr>
          <a:lstStyle/>
          <a:p>
            <a:r>
              <a:rPr lang="en-GB" sz="1800" dirty="0" smtClean="0"/>
              <a:t>Whilst you have a little breathing space, maybe use the opportunity to go back and do some redrafting of previous questions. </a:t>
            </a:r>
            <a:endParaRPr lang="en-GB" sz="1800" dirty="0"/>
          </a:p>
        </p:txBody>
      </p:sp>
    </p:spTree>
    <p:extLst>
      <p:ext uri="{BB962C8B-B14F-4D97-AF65-F5344CB8AC3E}">
        <p14:creationId xmlns:p14="http://schemas.microsoft.com/office/powerpoint/2010/main" val="1184160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HOW DO I SEE MY FEEDBACK / THE GENERAL GROUP FEEDBACK?</a:t>
            </a:r>
            <a:endParaRPr lang="en-GB" dirty="0"/>
          </a:p>
        </p:txBody>
      </p:sp>
      <p:sp>
        <p:nvSpPr>
          <p:cNvPr id="6" name="Text Placeholder 5"/>
          <p:cNvSpPr>
            <a:spLocks noGrp="1"/>
          </p:cNvSpPr>
          <p:nvPr>
            <p:ph type="body" sz="half" idx="14"/>
          </p:nvPr>
        </p:nvSpPr>
        <p:spPr/>
        <p:txBody>
          <a:bodyPr/>
          <a:lstStyle/>
          <a:p>
            <a:endParaRPr lang="en-GB"/>
          </a:p>
        </p:txBody>
      </p:sp>
      <p:sp>
        <p:nvSpPr>
          <p:cNvPr id="5" name="Text Placeholder 4"/>
          <p:cNvSpPr>
            <a:spLocks noGrp="1"/>
          </p:cNvSpPr>
          <p:nvPr>
            <p:ph type="body" sz="half" idx="2"/>
          </p:nvPr>
        </p:nvSpPr>
        <p:spPr/>
        <p:txBody>
          <a:bodyPr/>
          <a:lstStyle/>
          <a:p>
            <a:r>
              <a:rPr lang="en-GB" dirty="0" smtClean="0"/>
              <a:t>Has everyone found THE FEEDBACK FILES on GOL?</a:t>
            </a:r>
          </a:p>
          <a:p>
            <a:r>
              <a:rPr lang="en-GB" dirty="0" smtClean="0"/>
              <a:t>Does everyone know how to ‘click on the red lines and click on comments?</a:t>
            </a:r>
            <a:endParaRPr lang="en-GB" dirty="0"/>
          </a:p>
        </p:txBody>
      </p:sp>
    </p:spTree>
    <p:extLst>
      <p:ext uri="{BB962C8B-B14F-4D97-AF65-F5344CB8AC3E}">
        <p14:creationId xmlns:p14="http://schemas.microsoft.com/office/powerpoint/2010/main" val="3009414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54954" y="2590801"/>
            <a:ext cx="8825660" cy="1653180"/>
          </a:xfrm>
        </p:spPr>
        <p:txBody>
          <a:bodyPr/>
          <a:lstStyle/>
          <a:p>
            <a:r>
              <a:rPr lang="en-GB" dirty="0" smtClean="0"/>
              <a:t>You will use FOOTNOTES to reference your sources throughout this portfolio</a:t>
            </a:r>
            <a:endParaRPr lang="en-GB" dirty="0"/>
          </a:p>
        </p:txBody>
      </p:sp>
      <p:sp>
        <p:nvSpPr>
          <p:cNvPr id="6" name="Text Placeholder 5"/>
          <p:cNvSpPr>
            <a:spLocks noGrp="1"/>
          </p:cNvSpPr>
          <p:nvPr>
            <p:ph type="body" idx="1"/>
          </p:nvPr>
        </p:nvSpPr>
        <p:spPr/>
        <p:txBody>
          <a:bodyPr/>
          <a:lstStyle/>
          <a:p>
            <a:r>
              <a:rPr lang="en-GB" dirty="0" smtClean="0"/>
              <a:t>Approx. 10-15 per question</a:t>
            </a:r>
            <a:endParaRPr lang="en-GB" dirty="0"/>
          </a:p>
        </p:txBody>
      </p:sp>
    </p:spTree>
    <p:extLst>
      <p:ext uri="{BB962C8B-B14F-4D97-AF65-F5344CB8AC3E}">
        <p14:creationId xmlns:p14="http://schemas.microsoft.com/office/powerpoint/2010/main" val="2760766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l="15000" r="15000"/>
          <a:stretch>
            <a:fillRect/>
          </a:stretch>
        </p:blipFill>
        <p:spPr/>
      </p:pic>
      <p:sp>
        <p:nvSpPr>
          <p:cNvPr id="6" name="Text Placeholder 5"/>
          <p:cNvSpPr>
            <a:spLocks noGrp="1"/>
          </p:cNvSpPr>
          <p:nvPr>
            <p:ph type="body" sz="half" idx="2"/>
          </p:nvPr>
        </p:nvSpPr>
        <p:spPr>
          <a:xfrm>
            <a:off x="1046888" y="2743200"/>
            <a:ext cx="5084979" cy="1371600"/>
          </a:xfrm>
        </p:spPr>
        <p:txBody>
          <a:bodyPr>
            <a:normAutofit/>
          </a:bodyPr>
          <a:lstStyle/>
          <a:p>
            <a:r>
              <a:rPr lang="en-GB" sz="3600" dirty="0" smtClean="0"/>
              <a:t>This week our focus is QUESTION 3</a:t>
            </a:r>
            <a:endParaRPr lang="en-GB" sz="3600" dirty="0"/>
          </a:p>
        </p:txBody>
      </p:sp>
    </p:spTree>
    <p:extLst>
      <p:ext uri="{BB962C8B-B14F-4D97-AF65-F5344CB8AC3E}">
        <p14:creationId xmlns:p14="http://schemas.microsoft.com/office/powerpoint/2010/main" val="1430020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44794" y="2794463"/>
            <a:ext cx="8825660" cy="1653180"/>
          </a:xfrm>
        </p:spPr>
        <p:txBody>
          <a:bodyPr/>
          <a:lstStyle/>
          <a:p>
            <a:r>
              <a:rPr lang="en-US" b="1" dirty="0"/>
              <a:t>Evaluate how your chosen role/s emerged and developed from initial ideas through to the final performance (AO4) 300 words</a:t>
            </a:r>
            <a:endParaRPr lang="en-GB" dirty="0"/>
          </a:p>
        </p:txBody>
      </p:sp>
    </p:spTree>
    <p:extLst>
      <p:ext uri="{BB962C8B-B14F-4D97-AF65-F5344CB8AC3E}">
        <p14:creationId xmlns:p14="http://schemas.microsoft.com/office/powerpoint/2010/main" val="72120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62656" y="3908369"/>
            <a:ext cx="5438886" cy="1653180"/>
          </a:xfrm>
        </p:spPr>
        <p:txBody>
          <a:bodyPr/>
          <a:lstStyle/>
          <a:p>
            <a:r>
              <a:rPr lang="en-US" b="1" dirty="0"/>
              <a:t>Evaluate how your chosen role/s emerged and developed from initial ideas through to the final performance (AO4) 300 words</a:t>
            </a:r>
            <a:endParaRPr lang="en-GB" dirty="0"/>
          </a:p>
        </p:txBody>
      </p:sp>
      <p:sp>
        <p:nvSpPr>
          <p:cNvPr id="2" name="Rounded Rectangle 1"/>
          <p:cNvSpPr/>
          <p:nvPr/>
        </p:nvSpPr>
        <p:spPr>
          <a:xfrm>
            <a:off x="4951613" y="1827497"/>
            <a:ext cx="6026727" cy="11305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Where did your ideas come from? How are they linked to the EXTRACT / your key themes?</a:t>
            </a:r>
          </a:p>
          <a:p>
            <a:pPr algn="ctr"/>
            <a:r>
              <a:rPr lang="en-GB" dirty="0" smtClean="0"/>
              <a:t>What function does your character play in the piece?</a:t>
            </a:r>
            <a:endParaRPr lang="en-GB" dirty="0"/>
          </a:p>
        </p:txBody>
      </p:sp>
      <p:sp>
        <p:nvSpPr>
          <p:cNvPr id="4" name="Rounded Rectangle 3"/>
          <p:cNvSpPr/>
          <p:nvPr/>
        </p:nvSpPr>
        <p:spPr>
          <a:xfrm>
            <a:off x="5406041" y="202275"/>
            <a:ext cx="4951615" cy="11305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You could be playing more than one character – that’s ok.</a:t>
            </a:r>
          </a:p>
          <a:p>
            <a:pPr algn="ctr"/>
            <a:r>
              <a:rPr lang="en-GB" dirty="0" smtClean="0"/>
              <a:t>You may also be a different kind of ‘supporting role’</a:t>
            </a:r>
            <a:endParaRPr lang="en-GB" dirty="0"/>
          </a:p>
        </p:txBody>
      </p:sp>
      <p:sp>
        <p:nvSpPr>
          <p:cNvPr id="6" name="Rounded Rectangle 5"/>
          <p:cNvSpPr/>
          <p:nvPr/>
        </p:nvSpPr>
        <p:spPr>
          <a:xfrm>
            <a:off x="5769031" y="3502597"/>
            <a:ext cx="6026727" cy="18066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DEVELOPED:</a:t>
            </a:r>
          </a:p>
          <a:p>
            <a:pPr algn="ctr"/>
            <a:r>
              <a:rPr lang="en-GB" dirty="0" smtClean="0"/>
              <a:t>We have spoken about a lot of STANISLAVSKI character development exercises. You should be utilising these (!!!) at home as part of practical homework to develop your performance, or as a group in rehearsals</a:t>
            </a:r>
            <a:endParaRPr lang="en-GB" dirty="0"/>
          </a:p>
        </p:txBody>
      </p:sp>
      <p:sp>
        <p:nvSpPr>
          <p:cNvPr id="7" name="Rounded Rectangle 6"/>
          <p:cNvSpPr/>
          <p:nvPr/>
        </p:nvSpPr>
        <p:spPr>
          <a:xfrm>
            <a:off x="662656" y="5993813"/>
            <a:ext cx="11133102" cy="6068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Development and discussion should have also been occurring as you wrote and developed the text together.</a:t>
            </a:r>
            <a:endParaRPr lang="en-GB" dirty="0"/>
          </a:p>
        </p:txBody>
      </p:sp>
    </p:spTree>
    <p:extLst>
      <p:ext uri="{BB962C8B-B14F-4D97-AF65-F5344CB8AC3E}">
        <p14:creationId xmlns:p14="http://schemas.microsoft.com/office/powerpoint/2010/main" val="2694342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787237" y="1953491"/>
            <a:ext cx="7656021" cy="28429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These are your characters so this should be easy to write about as you have ownership over them.</a:t>
            </a:r>
          </a:p>
          <a:p>
            <a:pPr algn="ctr"/>
            <a:r>
              <a:rPr lang="en-GB" sz="2400" dirty="0" smtClean="0"/>
              <a:t>This is a developing document so you are writing about characters as they stand today – there will of course be changes as your piece develops and grows through the process</a:t>
            </a:r>
            <a:endParaRPr lang="en-GB" sz="2400" dirty="0"/>
          </a:p>
        </p:txBody>
      </p:sp>
    </p:spTree>
    <p:extLst>
      <p:ext uri="{BB962C8B-B14F-4D97-AF65-F5344CB8AC3E}">
        <p14:creationId xmlns:p14="http://schemas.microsoft.com/office/powerpoint/2010/main" val="356552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86568" y="1569721"/>
            <a:ext cx="8825660" cy="1653180"/>
          </a:xfrm>
        </p:spPr>
        <p:txBody>
          <a:bodyPr/>
          <a:lstStyle/>
          <a:p>
            <a:r>
              <a:rPr lang="en-GB" dirty="0" smtClean="0"/>
              <a:t>TASK: </a:t>
            </a:r>
            <a:br>
              <a:rPr lang="en-GB" dirty="0" smtClean="0"/>
            </a:br>
            <a:r>
              <a:rPr lang="en-GB" dirty="0" smtClean="0"/>
              <a:t>Make a list of as many character development exercises that you can remember</a:t>
            </a:r>
            <a:endParaRPr lang="en-GB" dirty="0"/>
          </a:p>
        </p:txBody>
      </p:sp>
      <p:sp>
        <p:nvSpPr>
          <p:cNvPr id="5" name="Text Placeholder 4"/>
          <p:cNvSpPr>
            <a:spLocks noGrp="1"/>
          </p:cNvSpPr>
          <p:nvPr>
            <p:ph type="body" idx="1"/>
          </p:nvPr>
        </p:nvSpPr>
        <p:spPr>
          <a:xfrm>
            <a:off x="1154955" y="3222901"/>
            <a:ext cx="8825659" cy="860400"/>
          </a:xfrm>
        </p:spPr>
        <p:txBody>
          <a:bodyPr/>
          <a:lstStyle/>
          <a:p>
            <a:endParaRPr lang="en-GB" dirty="0" smtClean="0"/>
          </a:p>
          <a:p>
            <a:r>
              <a:rPr lang="en-GB" dirty="0" smtClean="0"/>
              <a:t>We will share the exercises – use these within your answer</a:t>
            </a:r>
            <a:endParaRPr lang="en-GB"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954" y="4346982"/>
            <a:ext cx="4444444" cy="1904762"/>
          </a:xfrm>
          <a:prstGeom prst="rect">
            <a:avLst/>
          </a:prstGeom>
        </p:spPr>
      </p:pic>
    </p:spTree>
    <p:extLst>
      <p:ext uri="{BB962C8B-B14F-4D97-AF65-F5344CB8AC3E}">
        <p14:creationId xmlns:p14="http://schemas.microsoft.com/office/powerpoint/2010/main" val="1296136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6890A33B2DDFA44AF370DB4FE28EBC2" ma:contentTypeVersion="1" ma:contentTypeDescription="Create a new document." ma:contentTypeScope="" ma:versionID="8f6ea807d170e26dcbdb698926d04e24">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2993807-778A-4EA4-89F0-50E11C3D46FC}">
  <ds:schemaRefs>
    <ds:schemaRef ds:uri="http://schemas.microsoft.com/sharepoint/v3/contenttype/forms"/>
  </ds:schemaRefs>
</ds:datastoreItem>
</file>

<file path=customXml/itemProps2.xml><?xml version="1.0" encoding="utf-8"?>
<ds:datastoreItem xmlns:ds="http://schemas.openxmlformats.org/officeDocument/2006/customXml" ds:itemID="{FB12C870-E86E-4799-BA61-DBDEEF048D0A}">
  <ds:schemaRefs>
    <ds:schemaRef ds:uri="http://purl.org/dc/terms/"/>
    <ds:schemaRef ds:uri="http://schemas.microsoft.com/sharepoint/v3"/>
    <ds:schemaRef ds:uri="http://schemas.openxmlformats.org/package/2006/metadata/core-properties"/>
    <ds:schemaRef ds:uri="http://www.w3.org/XML/1998/namespace"/>
    <ds:schemaRef ds:uri="http://schemas.microsoft.com/office/2006/documentManagement/types"/>
    <ds:schemaRef ds:uri="http://purl.org/dc/dcmitype/"/>
    <ds:schemaRef ds:uri="http://schemas.microsoft.com/office/infopath/2007/PartnerControls"/>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BAB64D68-3E10-41B8-9522-7C18B983B2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Ion</Template>
  <TotalTime>100</TotalTime>
  <Words>974</Words>
  <Application>Microsoft Office PowerPoint</Application>
  <PresentationFormat>Widescreen</PresentationFormat>
  <Paragraphs>77</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Century Gothic</vt:lpstr>
      <vt:lpstr>Times New Roman</vt:lpstr>
      <vt:lpstr>Wingdings 3</vt:lpstr>
      <vt:lpstr>Ion</vt:lpstr>
      <vt:lpstr>COMPONENT 1 Portfolio Requirements</vt:lpstr>
      <vt:lpstr>THE PORTFOLIO</vt:lpstr>
      <vt:lpstr>HOW DO I SEE MY FEEDBACK / THE GENERAL GROUP FEEDBACK?</vt:lpstr>
      <vt:lpstr>You will use FOOTNOTES to reference your sources throughout this portfolio</vt:lpstr>
      <vt:lpstr>PowerPoint Presentation</vt:lpstr>
      <vt:lpstr>Evaluate how your chosen role/s emerged and developed from initial ideas through to the final performance (AO4) 300 words</vt:lpstr>
      <vt:lpstr>Evaluate how your chosen role/s emerged and developed from initial ideas through to the final performance (AO4) 300 words</vt:lpstr>
      <vt:lpstr>PowerPoint Presentation</vt:lpstr>
      <vt:lpstr>TASK:  Make a list of as many character development exercises that you can remember</vt:lpstr>
      <vt:lpstr>WHICH OF THESE EXERCISES (HAVE YOU) UTILISED WITHIN YOUR CHARACTER DEVELOPMENT PROCESS FOR THIS PRODUCTION?</vt:lpstr>
      <vt:lpstr>PowerPoint Presentation</vt:lpstr>
      <vt:lpstr>PowerPoint Presentation</vt:lpstr>
      <vt:lpstr>PowerPoint Presentation</vt:lpstr>
      <vt:lpstr>PowerPoint Presentation</vt:lpstr>
      <vt:lpstr>PowerPoint Presentation</vt:lpstr>
      <vt:lpstr>TASK:  Make a list of all the vocal key terms that you can remember.</vt:lpstr>
      <vt:lpstr>WHICH OF THE VOCAL KEY TERMS APPLY TO YOUR PERFORMANCE AT THE MOMENT? What are you doing vocally to communicate character to the audience?</vt:lpstr>
      <vt:lpstr>PowerPoint Presentation</vt:lpstr>
      <vt:lpstr>PowerPoint Presentation</vt:lpstr>
      <vt:lpstr>LABAN KEY TERMS:</vt:lpstr>
      <vt:lpstr>PowerPoint Presentation</vt:lpstr>
      <vt:lpstr>PowerPoint Presentation</vt:lpstr>
      <vt:lpstr>PowerPoint Presentation</vt:lpstr>
      <vt:lpstr>Due to the single-role nature of our portrayal of characters, my personal role within the piece became the mother - based on the character of Maud in the original text. This was further confirmed after I undertook a Stanislavski Crossing the Space  workshop. I aimed to lose my own physicality and embrace her authoritative and strict role. My low shoulders, raised chest and fast direct walk conveyed my character’s view of her own power status as head of the family. </vt:lpstr>
      <vt:lpstr>You are to upload a DRAFT of question THREE (answering all the sub questions) by your agreed deadline</vt:lpstr>
      <vt:lpstr>We will complete the other 2 questions after your performance</vt:lpstr>
    </vt:vector>
  </TitlesOfParts>
  <Company>Godalming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COMPONENT 1 Portfolio Requirements</dc:title>
  <dc:creator>Andy Pullen</dc:creator>
  <cp:lastModifiedBy>Andy Pullen</cp:lastModifiedBy>
  <cp:revision>19</cp:revision>
  <dcterms:created xsi:type="dcterms:W3CDTF">2017-01-08T16:42:19Z</dcterms:created>
  <dcterms:modified xsi:type="dcterms:W3CDTF">2022-02-09T20:42:29Z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0x010100B6890A33B2DDFA44AF370DB4FE28EBC2</vt:lpwstr>
  </property>
</Properties>
</file>