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17.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3"/>
  </p:notesMasterIdLst>
  <p:sldIdLst>
    <p:sldId id="260" r:id="rId2"/>
    <p:sldId id="261" r:id="rId3"/>
    <p:sldId id="262" r:id="rId4"/>
    <p:sldId id="263" r:id="rId5"/>
    <p:sldId id="264" r:id="rId6"/>
    <p:sldId id="275" r:id="rId7"/>
    <p:sldId id="265" r:id="rId8"/>
    <p:sldId id="276" r:id="rId9"/>
    <p:sldId id="278" r:id="rId10"/>
    <p:sldId id="267" r:id="rId11"/>
    <p:sldId id="277" r:id="rId12"/>
    <p:sldId id="266" r:id="rId13"/>
    <p:sldId id="268" r:id="rId14"/>
    <p:sldId id="269" r:id="rId15"/>
    <p:sldId id="279" r:id="rId16"/>
    <p:sldId id="272" r:id="rId17"/>
    <p:sldId id="273" r:id="rId18"/>
    <p:sldId id="270" r:id="rId19"/>
    <p:sldId id="271" r:id="rId20"/>
    <p:sldId id="274" r:id="rId21"/>
    <p:sldId id="280" r:id="rId22"/>
  </p:sldIdLst>
  <p:sldSz cx="9144000" cy="6858000" type="screen4x3"/>
  <p:notesSz cx="6858000" cy="9144000"/>
  <p:embeddedFontLst>
    <p:embeddedFont>
      <p:font typeface="Museo 700" panose="02000000000000000000" pitchFamily="50" charset="0"/>
      <p:bold r:id="rId24"/>
    </p:embeddedFont>
    <p:embeddedFont>
      <p:font typeface="Museo900-Regular" panose="02000000000000000000" pitchFamily="50" charset="0"/>
      <p:bold r:id="rId25"/>
    </p:embeddedFont>
    <p:embeddedFont>
      <p:font typeface="Museo 500" panose="02000000000000000000" pitchFamily="50" charset="0"/>
      <p:regular r:id="rId26"/>
    </p:embeddedFont>
    <p:embeddedFont>
      <p:font typeface="Museo 100" panose="02000000000000000000" pitchFamily="50" charset="0"/>
      <p:regular r:id="rId27"/>
    </p:embeddedFont>
    <p:embeddedFont>
      <p:font typeface="Museo 900" panose="02000000000000000000" pitchFamily="50" charset="0"/>
      <p:bold r:id="rId28"/>
    </p:embeddedFont>
    <p:embeddedFont>
      <p:font typeface="Calibri" panose="020F0502020204030204" pitchFamily="34" charset="0"/>
      <p:regular r:id="rId29"/>
      <p:bold r:id="rId30"/>
      <p:italic r:id="rId31"/>
      <p:boldItalic r:id="rId3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5999"/>
    <a:srgbClr val="843754"/>
    <a:srgbClr val="EE3127"/>
    <a:srgbClr val="A41E21"/>
    <a:srgbClr val="238296"/>
    <a:srgbClr val="5C89A4"/>
    <a:srgbClr val="D1919B"/>
    <a:srgbClr val="C396A3"/>
    <a:srgbClr val="98A639"/>
    <a:srgbClr val="B2CB6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0" autoAdjust="0"/>
    <p:restoredTop sz="94660"/>
  </p:normalViewPr>
  <p:slideViewPr>
    <p:cSldViewPr snapToGrid="0" snapToObjects="1" showGuides="1">
      <p:cViewPr varScale="1">
        <p:scale>
          <a:sx n="110" d="100"/>
          <a:sy n="110" d="100"/>
        </p:scale>
        <p:origin x="906" y="108"/>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05/02/2016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5</a:t>
            </a:fld>
            <a:endParaRPr lang="en-GB"/>
          </a:p>
        </p:txBody>
      </p:sp>
    </p:spTree>
    <p:extLst>
      <p:ext uri="{BB962C8B-B14F-4D97-AF65-F5344CB8AC3E}">
        <p14:creationId xmlns:p14="http://schemas.microsoft.com/office/powerpoint/2010/main" val="36924531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8" name="Picture 17" descr="Unit 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E35999"/>
                </a:solidFill>
                <a:latin typeface="Arial"/>
                <a:cs typeface="Arial"/>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smtClean="0"/>
              <a:t>Click to edit Master text styles</a:t>
            </a:r>
          </a:p>
          <a:p>
            <a:pPr lvl="1"/>
            <a:r>
              <a:rPr lang="en-US" smtClean="0"/>
              <a:t>Second level</a:t>
            </a:r>
          </a:p>
        </p:txBody>
      </p:sp>
      <p:pic>
        <p:nvPicPr>
          <p:cNvPr id="8" name="Picture 7" descr="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E35999"/>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smtClean="0">
                <a:solidFill>
                  <a:srgbClr val="E35999"/>
                </a:solidFill>
                <a:latin typeface="Arial"/>
                <a:cs typeface="Arial"/>
              </a:rPr>
              <a:t>2</a:t>
            </a:r>
            <a:endParaRPr lang="en-US" sz="4500" b="1" dirty="0">
              <a:solidFill>
                <a:srgbClr val="E35999"/>
              </a:solidFill>
              <a:latin typeface="Arial"/>
              <a:cs typeface="Arial"/>
            </a:endParaRP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843754"/>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256129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smtClean="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Tree>
    <p:extLst>
      <p:ext uri="{BB962C8B-B14F-4D97-AF65-F5344CB8AC3E}">
        <p14:creationId xmlns:p14="http://schemas.microsoft.com/office/powerpoint/2010/main" val="22654254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E35999"/>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288929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smtClean="0"/>
              <a:t>Click to edit Master text styles</a:t>
            </a:r>
          </a:p>
        </p:txBody>
      </p:sp>
    </p:spTree>
    <p:extLst>
      <p:ext uri="{BB962C8B-B14F-4D97-AF65-F5344CB8AC3E}">
        <p14:creationId xmlns:p14="http://schemas.microsoft.com/office/powerpoint/2010/main" val="39392718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9" name="Picture 38" descr="Unit 2.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43754"/>
                </a:solidFill>
                <a:latin typeface="Arial"/>
                <a:cs typeface="Arial"/>
              </a:defRPr>
            </a:lvl2pPr>
            <a:lvl3pPr marL="723900" indent="-279400">
              <a:lnSpc>
                <a:spcPct val="100000"/>
              </a:lnSpc>
              <a:buFont typeface="Arial"/>
              <a:buChar char="•"/>
              <a:defRPr lang="en-US" sz="2000" kern="1200" baseline="0" dirty="0" smtClean="0">
                <a:solidFill>
                  <a:srgbClr val="E35999"/>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smtClean="0">
                <a:solidFill>
                  <a:srgbClr val="FFFFFF"/>
                </a:solidFill>
                <a:latin typeface="Arial"/>
                <a:cs typeface="Arial"/>
              </a:rPr>
              <a:t>Structured programming</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1" dirty="0" smtClean="0">
                <a:solidFill>
                  <a:srgbClr val="FFFFFF"/>
                </a:solidFill>
                <a:latin typeface="Arial"/>
                <a:cs typeface="Arial"/>
              </a:rPr>
              <a:t>Unit 2 Problem solving and theory of computation</a:t>
            </a:r>
          </a:p>
          <a:p>
            <a:pPr>
              <a:spcBef>
                <a:spcPts val="288"/>
              </a:spcBef>
            </a:pPr>
            <a:endParaRPr lang="en-US" sz="1200" b="0" dirty="0" smtClean="0">
              <a:solidFill>
                <a:srgbClr val="FFFFFF"/>
              </a:solidFill>
              <a:latin typeface="Arial"/>
              <a:cs typeface="Arial"/>
            </a:endParaRPr>
          </a:p>
        </p:txBody>
      </p:sp>
      <p:pic>
        <p:nvPicPr>
          <p:cNvPr id="41" name="Picture 40" descr="Logo Unit 2.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9" name="Picture 58" descr="Logo Unit 2.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60" name="Picture 59" descr="Unit 2.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6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6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43754"/>
                </a:solidFill>
                <a:latin typeface="Arial"/>
                <a:cs typeface="Arial"/>
              </a:defRPr>
            </a:lvl2pPr>
            <a:lvl3pPr marL="723900" indent="-279400">
              <a:lnSpc>
                <a:spcPct val="100000"/>
              </a:lnSpc>
              <a:buFont typeface="Arial"/>
              <a:buChar char="•"/>
              <a:defRPr lang="en-US" sz="2000" kern="1200" baseline="0" dirty="0" smtClean="0">
                <a:solidFill>
                  <a:srgbClr val="E35999"/>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64" name="TextBox 63"/>
          <p:cNvSpPr txBox="1"/>
          <p:nvPr userDrawn="1"/>
        </p:nvSpPr>
        <p:spPr>
          <a:xfrm>
            <a:off x="752495" y="156700"/>
            <a:ext cx="8067635" cy="452432"/>
          </a:xfrm>
          <a:prstGeom prst="rect">
            <a:avLst/>
          </a:prstGeom>
          <a:noFill/>
        </p:spPr>
        <p:txBody>
          <a:bodyPr wrap="square" lIns="0" tIns="0" rIns="0" rtlCol="0">
            <a:noAutofit/>
          </a:bodyPr>
          <a:lstStyle/>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smtClean="0">
                <a:solidFill>
                  <a:srgbClr val="FFFFFF"/>
                </a:solidFill>
                <a:latin typeface="Arial"/>
                <a:cs typeface="Arial"/>
              </a:rPr>
              <a:t>Structured programming</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1" dirty="0" smtClean="0">
                <a:solidFill>
                  <a:srgbClr val="FFFFFF"/>
                </a:solidFill>
                <a:latin typeface="Arial"/>
                <a:cs typeface="Arial"/>
              </a:rPr>
              <a:t>Unit 2 Problem solving and theory of computation</a:t>
            </a:r>
          </a:p>
          <a:p>
            <a:pPr>
              <a:spcBef>
                <a:spcPts val="288"/>
              </a:spcBef>
            </a:pPr>
            <a:endParaRPr lang="en-US" sz="1200" b="0" dirty="0" smtClean="0">
              <a:solidFill>
                <a:srgbClr val="FFFFFF"/>
              </a:solidFill>
              <a:latin typeface="Arial"/>
              <a:cs typeface="Arial"/>
            </a:endParaRPr>
          </a:p>
        </p:txBody>
      </p:sp>
    </p:spTree>
    <p:extLst>
      <p:ext uri="{BB962C8B-B14F-4D97-AF65-F5344CB8AC3E}">
        <p14:creationId xmlns:p14="http://schemas.microsoft.com/office/powerpoint/2010/main" val="41807774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pic>
        <p:nvPicPr>
          <p:cNvPr id="50" name="Picture 49" descr="Unit 2.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5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5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43754"/>
                </a:solidFill>
                <a:latin typeface="Arial"/>
                <a:cs typeface="Arial"/>
              </a:defRPr>
            </a:lvl2pPr>
            <a:lvl3pPr marL="723900" indent="-279400">
              <a:lnSpc>
                <a:spcPct val="100000"/>
              </a:lnSpc>
              <a:buFont typeface="Arial"/>
              <a:buChar char="•"/>
              <a:defRPr lang="en-US" sz="2000" kern="1200" baseline="0" dirty="0" smtClean="0">
                <a:solidFill>
                  <a:srgbClr val="E35999"/>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54" name="TextBox 53"/>
          <p:cNvSpPr txBox="1"/>
          <p:nvPr userDrawn="1"/>
        </p:nvSpPr>
        <p:spPr>
          <a:xfrm>
            <a:off x="752495" y="156700"/>
            <a:ext cx="8067635" cy="452432"/>
          </a:xfrm>
          <a:prstGeom prst="rect">
            <a:avLst/>
          </a:prstGeom>
          <a:noFill/>
        </p:spPr>
        <p:txBody>
          <a:bodyPr wrap="square" lIns="0" tIns="0" rIns="0" rtlCol="0">
            <a:noAutofit/>
          </a:bodyPr>
          <a:lstStyle/>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smtClean="0">
                <a:solidFill>
                  <a:srgbClr val="FFFFFF"/>
                </a:solidFill>
                <a:latin typeface="Arial"/>
                <a:cs typeface="Arial"/>
              </a:rPr>
              <a:t>Structured programming</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1" dirty="0" smtClean="0">
                <a:solidFill>
                  <a:srgbClr val="FFFFFF"/>
                </a:solidFill>
                <a:latin typeface="Arial"/>
                <a:cs typeface="Arial"/>
              </a:rPr>
              <a:t>Unit 2 Problem solving and theory of computation</a:t>
            </a:r>
          </a:p>
          <a:p>
            <a:pPr>
              <a:spcBef>
                <a:spcPts val="288"/>
              </a:spcBef>
            </a:pPr>
            <a:endParaRPr lang="en-US" sz="1200" b="0" dirty="0" smtClean="0">
              <a:solidFill>
                <a:srgbClr val="FFFFFF"/>
              </a:solidFill>
              <a:latin typeface="Arial"/>
              <a:cs typeface="Arial"/>
            </a:endParaRPr>
          </a:p>
        </p:txBody>
      </p:sp>
    </p:spTree>
    <p:extLst>
      <p:ext uri="{BB962C8B-B14F-4D97-AF65-F5344CB8AC3E}">
        <p14:creationId xmlns:p14="http://schemas.microsoft.com/office/powerpoint/2010/main" val="2400860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44" name="Picture 43" descr="Unit 2.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4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46"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43754"/>
                </a:solidFill>
                <a:latin typeface="Arial"/>
                <a:cs typeface="Arial"/>
              </a:defRPr>
            </a:lvl2pPr>
            <a:lvl3pPr marL="723900" indent="-279400">
              <a:lnSpc>
                <a:spcPct val="100000"/>
              </a:lnSpc>
              <a:buFont typeface="Arial"/>
              <a:buChar char="•"/>
              <a:defRPr lang="en-US" sz="2000" kern="1200" baseline="0" dirty="0" smtClean="0">
                <a:solidFill>
                  <a:srgbClr val="E35999"/>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47" name="TextBox 46"/>
          <p:cNvSpPr txBox="1"/>
          <p:nvPr userDrawn="1"/>
        </p:nvSpPr>
        <p:spPr>
          <a:xfrm>
            <a:off x="752495" y="156700"/>
            <a:ext cx="8067635" cy="452432"/>
          </a:xfrm>
          <a:prstGeom prst="rect">
            <a:avLst/>
          </a:prstGeom>
          <a:noFill/>
        </p:spPr>
        <p:txBody>
          <a:bodyPr wrap="square" lIns="0" tIns="0" rIns="0" rtlCol="0">
            <a:noAutofit/>
          </a:bodyPr>
          <a:lstStyle/>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smtClean="0">
                <a:solidFill>
                  <a:srgbClr val="FFFFFF"/>
                </a:solidFill>
                <a:latin typeface="Arial"/>
                <a:cs typeface="Arial"/>
              </a:rPr>
              <a:t>Structured programming</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1" dirty="0" smtClean="0">
                <a:solidFill>
                  <a:srgbClr val="FFFFFF"/>
                </a:solidFill>
                <a:latin typeface="Arial"/>
                <a:cs typeface="Arial"/>
              </a:rPr>
              <a:t>Unit 2 Problem solving and theory of computation</a:t>
            </a:r>
          </a:p>
          <a:p>
            <a:pPr>
              <a:spcBef>
                <a:spcPts val="288"/>
              </a:spcBef>
            </a:pPr>
            <a:endParaRPr lang="en-US" sz="1200" b="0" dirty="0" smtClean="0">
              <a:solidFill>
                <a:srgbClr val="FFFFFF"/>
              </a:solidFill>
              <a:latin typeface="Arial"/>
              <a:cs typeface="Arial"/>
            </a:endParaRPr>
          </a:p>
        </p:txBody>
      </p:sp>
    </p:spTree>
    <p:extLst>
      <p:ext uri="{BB962C8B-B14F-4D97-AF65-F5344CB8AC3E}">
        <p14:creationId xmlns:p14="http://schemas.microsoft.com/office/powerpoint/2010/main" val="33158330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59" name="Picture 58" descr="Logo Unit 2.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60" name="Picture 59" descr="Unit 2.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64" name="TextBox 63"/>
          <p:cNvSpPr txBox="1"/>
          <p:nvPr userDrawn="1"/>
        </p:nvSpPr>
        <p:spPr>
          <a:xfrm>
            <a:off x="752495" y="156700"/>
            <a:ext cx="8067635" cy="452432"/>
          </a:xfrm>
          <a:prstGeom prst="rect">
            <a:avLst/>
          </a:prstGeom>
          <a:noFill/>
        </p:spPr>
        <p:txBody>
          <a:bodyPr wrap="square" lIns="0" tIns="0" rIns="0" rtlCol="0">
            <a:noAutofit/>
          </a:bodyPr>
          <a:lstStyle/>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smtClean="0">
                <a:solidFill>
                  <a:srgbClr val="FFFFFF"/>
                </a:solidFill>
                <a:latin typeface="Arial"/>
                <a:cs typeface="Arial"/>
              </a:rPr>
              <a:t>Structured programming</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1" dirty="0" smtClean="0">
                <a:solidFill>
                  <a:srgbClr val="FFFFFF"/>
                </a:solidFill>
                <a:latin typeface="Arial"/>
                <a:cs typeface="Arial"/>
              </a:rPr>
              <a:t>Unit 2 Problem solving and theory of computation</a:t>
            </a:r>
          </a:p>
          <a:p>
            <a:pPr>
              <a:spcBef>
                <a:spcPts val="288"/>
              </a:spcBef>
            </a:pPr>
            <a:endParaRPr lang="en-US" sz="1200" b="0" dirty="0" smtClean="0">
              <a:solidFill>
                <a:srgbClr val="FFFFFF"/>
              </a:solidFill>
              <a:latin typeface="Arial"/>
              <a:cs typeface="Arial"/>
            </a:endParaRPr>
          </a:p>
        </p:txBody>
      </p:sp>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smtClean="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smtClean="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smtClean="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123494919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smtClean="0">
                <a:latin typeface="Museo 700" panose="02000000000000000000" pitchFamily="50" charset="0"/>
              </a:rPr>
              <a:t>AQA</a:t>
            </a:r>
            <a:endParaRPr lang="en-US" b="0" dirty="0" smtClean="0">
              <a:latin typeface="Museo900-Regular"/>
              <a:cs typeface="Museo900-Regular"/>
            </a:endParaRPr>
          </a:p>
          <a:p>
            <a:pPr lvl="2"/>
            <a:r>
              <a:rPr lang="en-US" dirty="0" smtClean="0">
                <a:latin typeface="Museo 500" panose="02000000000000000000" pitchFamily="50" charset="0"/>
              </a:rPr>
              <a:t>AS Level</a:t>
            </a:r>
          </a:p>
          <a:p>
            <a:pPr lvl="3"/>
            <a:r>
              <a:rPr lang="en-US" sz="2500" dirty="0" smtClean="0">
                <a:solidFill>
                  <a:schemeClr val="bg1"/>
                </a:solidFill>
                <a:latin typeface="Museo 100" panose="02000000000000000000" pitchFamily="50" charset="0"/>
              </a:rPr>
              <a:t>Computer Science</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smtClean="0">
                <a:latin typeface="Museo 900" panose="02000000000000000000" pitchFamily="50" charset="0"/>
              </a:rPr>
              <a:t>Structured programming</a:t>
            </a:r>
            <a:endParaRPr lang="en-US" dirty="0" smtClean="0">
              <a:latin typeface="Museo 100" panose="02000000000000000000" pitchFamily="50" charset="0"/>
            </a:endParaRPr>
          </a:p>
          <a:p>
            <a:pPr lvl="1"/>
            <a:r>
              <a:rPr lang="en-US" sz="2000" dirty="0" smtClean="0">
                <a:latin typeface="Museo 100" panose="02000000000000000000" pitchFamily="50" charset="0"/>
              </a:rPr>
              <a:t>Unit 2</a:t>
            </a:r>
          </a:p>
          <a:p>
            <a:pPr lvl="1"/>
            <a:r>
              <a:rPr lang="en-US" sz="2000" dirty="0">
                <a:latin typeface="Museo 100" panose="02000000000000000000" pitchFamily="50" charset="0"/>
              </a:rPr>
              <a:t>Problem solving </a:t>
            </a:r>
            <a:r>
              <a:rPr lang="en-US" sz="2000" dirty="0" smtClean="0">
                <a:latin typeface="Museo 100" panose="02000000000000000000" pitchFamily="50" charset="0"/>
              </a:rPr>
              <a:t/>
            </a:r>
            <a:br>
              <a:rPr lang="en-US" sz="2000" dirty="0" smtClean="0">
                <a:latin typeface="Museo 100" panose="02000000000000000000" pitchFamily="50" charset="0"/>
              </a:rPr>
            </a:br>
            <a:r>
              <a:rPr lang="en-US" sz="2000" dirty="0" smtClean="0">
                <a:latin typeface="Museo 100" panose="02000000000000000000" pitchFamily="50" charset="0"/>
              </a:rPr>
              <a:t>and </a:t>
            </a:r>
            <a:r>
              <a:rPr lang="en-US" sz="2000" dirty="0">
                <a:latin typeface="Museo 100" panose="02000000000000000000" pitchFamily="50" charset="0"/>
              </a:rPr>
              <a:t>theory of computation</a:t>
            </a:r>
          </a:p>
        </p:txBody>
      </p:sp>
    </p:spTree>
    <p:extLst>
      <p:ext uri="{BB962C8B-B14F-4D97-AF65-F5344CB8AC3E}">
        <p14:creationId xmlns:p14="http://schemas.microsoft.com/office/powerpoint/2010/main" val="30973585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Worksheet 2</a:t>
            </a:r>
            <a:endParaRPr lang="en-GB" dirty="0"/>
          </a:p>
        </p:txBody>
      </p:sp>
      <p:sp>
        <p:nvSpPr>
          <p:cNvPr id="5" name="Text Placeholder 4"/>
          <p:cNvSpPr>
            <a:spLocks noGrp="1"/>
          </p:cNvSpPr>
          <p:nvPr>
            <p:ph type="body" sz="quarter" idx="14"/>
          </p:nvPr>
        </p:nvSpPr>
        <p:spPr/>
        <p:txBody>
          <a:bodyPr/>
          <a:lstStyle/>
          <a:p>
            <a:r>
              <a:rPr lang="en-GB" dirty="0" smtClean="0"/>
              <a:t>Try the exercises in </a:t>
            </a:r>
            <a:r>
              <a:rPr lang="en-GB" b="1" dirty="0" smtClean="0"/>
              <a:t>Task 1</a:t>
            </a:r>
            <a:r>
              <a:rPr lang="en-GB" dirty="0" smtClean="0"/>
              <a:t> on </a:t>
            </a:r>
            <a:r>
              <a:rPr lang="en-GB" b="1" dirty="0" smtClean="0"/>
              <a:t>Worksheet 2</a:t>
            </a:r>
            <a:endParaRPr lang="en-GB" b="1" dirty="0"/>
          </a:p>
        </p:txBody>
      </p:sp>
    </p:spTree>
    <p:extLst>
      <p:ext uri="{BB962C8B-B14F-4D97-AF65-F5344CB8AC3E}">
        <p14:creationId xmlns:p14="http://schemas.microsoft.com/office/powerpoint/2010/main" val="3396638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A definition of structured programming</a:t>
            </a:r>
            <a:endParaRPr lang="en-GB" dirty="0"/>
          </a:p>
        </p:txBody>
      </p:sp>
      <p:sp>
        <p:nvSpPr>
          <p:cNvPr id="3" name="Text Placeholder 2"/>
          <p:cNvSpPr>
            <a:spLocks noGrp="1"/>
          </p:cNvSpPr>
          <p:nvPr>
            <p:ph type="body" sz="quarter" idx="14"/>
          </p:nvPr>
        </p:nvSpPr>
        <p:spPr>
          <a:xfrm>
            <a:off x="724280" y="2086984"/>
            <a:ext cx="7797230" cy="3836738"/>
          </a:xfrm>
        </p:spPr>
        <p:txBody>
          <a:bodyPr/>
          <a:lstStyle/>
          <a:p>
            <a:r>
              <a:rPr lang="en-GB" dirty="0" smtClean="0"/>
              <a:t>Structured programming is a method of writing a computer program which uses</a:t>
            </a:r>
          </a:p>
          <a:p>
            <a:pPr lvl="1"/>
            <a:r>
              <a:rPr lang="en-GB" dirty="0" smtClean="0">
                <a:solidFill>
                  <a:srgbClr val="E35999"/>
                </a:solidFill>
              </a:rPr>
              <a:t>Top-down analysis for problem-solving</a:t>
            </a:r>
          </a:p>
          <a:p>
            <a:pPr lvl="1"/>
            <a:r>
              <a:rPr lang="en-GB" dirty="0" smtClean="0">
                <a:solidFill>
                  <a:srgbClr val="E35999"/>
                </a:solidFill>
              </a:rPr>
              <a:t>Modularization for program structure and organisation</a:t>
            </a:r>
          </a:p>
          <a:p>
            <a:pPr lvl="1"/>
            <a:r>
              <a:rPr lang="en-GB" dirty="0" smtClean="0">
                <a:solidFill>
                  <a:srgbClr val="E35999"/>
                </a:solidFill>
              </a:rPr>
              <a:t>Structured code for the individual modules</a:t>
            </a:r>
          </a:p>
          <a:p>
            <a:r>
              <a:rPr lang="en-GB" dirty="0" smtClean="0"/>
              <a:t>We have looked at what is meant by structured code and why that is desirable</a:t>
            </a:r>
          </a:p>
          <a:p>
            <a:r>
              <a:rPr lang="en-GB" dirty="0" smtClean="0"/>
              <a:t>Now we will look at top-down analysis and modularisation</a:t>
            </a:r>
          </a:p>
        </p:txBody>
      </p:sp>
    </p:spTree>
    <p:extLst>
      <p:ext uri="{BB962C8B-B14F-4D97-AF65-F5344CB8AC3E}">
        <p14:creationId xmlns:p14="http://schemas.microsoft.com/office/powerpoint/2010/main" val="3038480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A top-down design model</a:t>
            </a:r>
            <a:endParaRPr lang="en-GB" dirty="0"/>
          </a:p>
        </p:txBody>
      </p:sp>
      <p:sp>
        <p:nvSpPr>
          <p:cNvPr id="3" name="Text Placeholder 2"/>
          <p:cNvSpPr>
            <a:spLocks noGrp="1"/>
          </p:cNvSpPr>
          <p:nvPr>
            <p:ph type="body" sz="quarter" idx="14"/>
          </p:nvPr>
        </p:nvSpPr>
        <p:spPr>
          <a:xfrm>
            <a:off x="724280" y="1704179"/>
            <a:ext cx="7797230" cy="4542075"/>
          </a:xfrm>
        </p:spPr>
        <p:txBody>
          <a:bodyPr/>
          <a:lstStyle/>
          <a:p>
            <a:r>
              <a:rPr lang="en-GB" dirty="0" smtClean="0"/>
              <a:t>Structured programming uses a top-down design technique</a:t>
            </a:r>
          </a:p>
          <a:p>
            <a:r>
              <a:rPr lang="en-GB" dirty="0" smtClean="0"/>
              <a:t>The program is divided into modules, which are called from the main program</a:t>
            </a:r>
          </a:p>
          <a:p>
            <a:r>
              <a:rPr lang="en-GB" dirty="0" smtClean="0"/>
              <a:t>Any of the modules may be further broken down into smaller sub-tasks, with the smallest modules performing a single function</a:t>
            </a:r>
          </a:p>
          <a:p>
            <a:r>
              <a:rPr lang="en-GB" dirty="0" smtClean="0"/>
              <a:t>A </a:t>
            </a:r>
            <a:r>
              <a:rPr lang="en-GB" dirty="0" smtClean="0">
                <a:solidFill>
                  <a:srgbClr val="E35999"/>
                </a:solidFill>
              </a:rPr>
              <a:t>hierarchy chart </a:t>
            </a:r>
            <a:r>
              <a:rPr lang="en-GB" dirty="0" smtClean="0"/>
              <a:t>may be used to show the overall program structure</a:t>
            </a:r>
          </a:p>
          <a:p>
            <a:endParaRPr lang="en-GB" dirty="0"/>
          </a:p>
        </p:txBody>
      </p:sp>
    </p:spTree>
    <p:extLst>
      <p:ext uri="{BB962C8B-B14F-4D97-AF65-F5344CB8AC3E}">
        <p14:creationId xmlns:p14="http://schemas.microsoft.com/office/powerpoint/2010/main" val="41043257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Hierarchy chart</a:t>
            </a:r>
            <a:endParaRPr lang="en-GB" dirty="0"/>
          </a:p>
        </p:txBody>
      </p:sp>
      <p:sp>
        <p:nvSpPr>
          <p:cNvPr id="52" name="Text Placeholder 51"/>
          <p:cNvSpPr>
            <a:spLocks noGrp="1"/>
          </p:cNvSpPr>
          <p:nvPr>
            <p:ph type="body" sz="quarter" idx="14"/>
          </p:nvPr>
        </p:nvSpPr>
        <p:spPr/>
        <p:txBody>
          <a:bodyPr/>
          <a:lstStyle/>
          <a:p>
            <a:pPr marL="0" indent="0">
              <a:buNone/>
            </a:pPr>
            <a:r>
              <a:rPr lang="en-GB" dirty="0" smtClean="0"/>
              <a:t> </a:t>
            </a:r>
            <a:endParaRPr lang="en-GB" dirty="0"/>
          </a:p>
        </p:txBody>
      </p:sp>
      <p:grpSp>
        <p:nvGrpSpPr>
          <p:cNvPr id="53" name="Group 52"/>
          <p:cNvGrpSpPr/>
          <p:nvPr/>
        </p:nvGrpSpPr>
        <p:grpSpPr>
          <a:xfrm>
            <a:off x="973683" y="1704186"/>
            <a:ext cx="7259382" cy="4187286"/>
            <a:chOff x="682583" y="2149573"/>
            <a:chExt cx="7259382" cy="4187286"/>
          </a:xfrm>
        </p:grpSpPr>
        <p:cxnSp>
          <p:nvCxnSpPr>
            <p:cNvPr id="26" name="Straight Connector 25"/>
            <p:cNvCxnSpPr>
              <a:stCxn id="6" idx="2"/>
            </p:cNvCxnSpPr>
            <p:nvPr/>
          </p:nvCxnSpPr>
          <p:spPr>
            <a:xfrm>
              <a:off x="4425939" y="2868208"/>
              <a:ext cx="0" cy="697151"/>
            </a:xfrm>
            <a:prstGeom prst="line">
              <a:avLst/>
            </a:prstGeom>
            <a:ln w="28575">
              <a:solidFill>
                <a:schemeClr val="tx1"/>
              </a:solidFill>
            </a:ln>
          </p:spPr>
          <p:style>
            <a:lnRef idx="1">
              <a:schemeClr val="accent6"/>
            </a:lnRef>
            <a:fillRef idx="0">
              <a:schemeClr val="accent6"/>
            </a:fillRef>
            <a:effectRef idx="0">
              <a:schemeClr val="accent6"/>
            </a:effectRef>
            <a:fontRef idx="minor">
              <a:schemeClr val="tx1"/>
            </a:fontRef>
          </p:style>
        </p:cxnSp>
        <p:cxnSp>
          <p:nvCxnSpPr>
            <p:cNvPr id="30" name="Straight Connector 29"/>
            <p:cNvCxnSpPr/>
            <p:nvPr/>
          </p:nvCxnSpPr>
          <p:spPr>
            <a:xfrm>
              <a:off x="1372784" y="4307806"/>
              <a:ext cx="1" cy="277743"/>
            </a:xfrm>
            <a:prstGeom prst="line">
              <a:avLst/>
            </a:prstGeom>
            <a:ln w="28575">
              <a:solidFill>
                <a:schemeClr val="tx1"/>
              </a:solidFill>
            </a:ln>
          </p:spPr>
          <p:style>
            <a:lnRef idx="1">
              <a:schemeClr val="accent6"/>
            </a:lnRef>
            <a:fillRef idx="0">
              <a:schemeClr val="accent6"/>
            </a:fillRef>
            <a:effectRef idx="0">
              <a:schemeClr val="accent6"/>
            </a:effectRef>
            <a:fontRef idx="minor">
              <a:schemeClr val="tx1"/>
            </a:fontRef>
          </p:style>
        </p:cxnSp>
        <p:cxnSp>
          <p:nvCxnSpPr>
            <p:cNvPr id="31" name="Straight Connector 30"/>
            <p:cNvCxnSpPr/>
            <p:nvPr/>
          </p:nvCxnSpPr>
          <p:spPr>
            <a:xfrm>
              <a:off x="7224827" y="4306803"/>
              <a:ext cx="1" cy="277743"/>
            </a:xfrm>
            <a:prstGeom prst="line">
              <a:avLst/>
            </a:prstGeom>
            <a:ln w="28575">
              <a:solidFill>
                <a:schemeClr val="tx1"/>
              </a:solidFill>
            </a:ln>
          </p:spPr>
          <p:style>
            <a:lnRef idx="1">
              <a:schemeClr val="accent6"/>
            </a:lnRef>
            <a:fillRef idx="0">
              <a:schemeClr val="accent6"/>
            </a:fillRef>
            <a:effectRef idx="0">
              <a:schemeClr val="accent6"/>
            </a:effectRef>
            <a:fontRef idx="minor">
              <a:schemeClr val="tx1"/>
            </a:fontRef>
          </p:style>
        </p:cxnSp>
        <p:cxnSp>
          <p:nvCxnSpPr>
            <p:cNvPr id="34" name="Straight Connector 33"/>
            <p:cNvCxnSpPr/>
            <p:nvPr/>
          </p:nvCxnSpPr>
          <p:spPr>
            <a:xfrm>
              <a:off x="3342071" y="4302726"/>
              <a:ext cx="1" cy="277743"/>
            </a:xfrm>
            <a:prstGeom prst="line">
              <a:avLst/>
            </a:prstGeom>
            <a:ln w="28575">
              <a:solidFill>
                <a:schemeClr val="tx1"/>
              </a:solidFill>
            </a:ln>
          </p:spPr>
          <p:style>
            <a:lnRef idx="1">
              <a:schemeClr val="accent6"/>
            </a:lnRef>
            <a:fillRef idx="0">
              <a:schemeClr val="accent6"/>
            </a:fillRef>
            <a:effectRef idx="0">
              <a:schemeClr val="accent6"/>
            </a:effectRef>
            <a:fontRef idx="minor">
              <a:schemeClr val="tx1"/>
            </a:fontRef>
          </p:style>
        </p:cxnSp>
        <p:cxnSp>
          <p:nvCxnSpPr>
            <p:cNvPr id="35" name="Straight Connector 34"/>
            <p:cNvCxnSpPr/>
            <p:nvPr/>
          </p:nvCxnSpPr>
          <p:spPr>
            <a:xfrm>
              <a:off x="5354235" y="4302726"/>
              <a:ext cx="1" cy="277743"/>
            </a:xfrm>
            <a:prstGeom prst="line">
              <a:avLst/>
            </a:prstGeom>
            <a:ln w="28575">
              <a:solidFill>
                <a:schemeClr val="tx1"/>
              </a:solidFill>
            </a:ln>
          </p:spPr>
          <p:style>
            <a:lnRef idx="1">
              <a:schemeClr val="accent6"/>
            </a:lnRef>
            <a:fillRef idx="0">
              <a:schemeClr val="accent6"/>
            </a:fillRef>
            <a:effectRef idx="0">
              <a:schemeClr val="accent6"/>
            </a:effectRef>
            <a:fontRef idx="minor">
              <a:schemeClr val="tx1"/>
            </a:fontRef>
          </p:style>
        </p:cxnSp>
        <p:cxnSp>
          <p:nvCxnSpPr>
            <p:cNvPr id="39" name="Straight Connector 38"/>
            <p:cNvCxnSpPr/>
            <p:nvPr/>
          </p:nvCxnSpPr>
          <p:spPr>
            <a:xfrm>
              <a:off x="3342071" y="5111863"/>
              <a:ext cx="1" cy="277743"/>
            </a:xfrm>
            <a:prstGeom prst="line">
              <a:avLst/>
            </a:prstGeom>
            <a:ln w="28575">
              <a:solidFill>
                <a:schemeClr val="tx1"/>
              </a:solidFill>
            </a:ln>
          </p:spPr>
          <p:style>
            <a:lnRef idx="1">
              <a:schemeClr val="accent6"/>
            </a:lnRef>
            <a:fillRef idx="0">
              <a:schemeClr val="accent6"/>
            </a:fillRef>
            <a:effectRef idx="0">
              <a:schemeClr val="accent6"/>
            </a:effectRef>
            <a:fontRef idx="minor">
              <a:schemeClr val="tx1"/>
            </a:fontRef>
          </p:style>
        </p:cxnSp>
        <p:cxnSp>
          <p:nvCxnSpPr>
            <p:cNvPr id="38" name="Straight Connector 37"/>
            <p:cNvCxnSpPr/>
            <p:nvPr/>
          </p:nvCxnSpPr>
          <p:spPr>
            <a:xfrm>
              <a:off x="4411319" y="4038505"/>
              <a:ext cx="1" cy="277743"/>
            </a:xfrm>
            <a:prstGeom prst="line">
              <a:avLst/>
            </a:prstGeom>
            <a:ln w="28575">
              <a:solidFill>
                <a:schemeClr val="tx1"/>
              </a:solidFill>
            </a:ln>
          </p:spPr>
          <p:style>
            <a:lnRef idx="1">
              <a:schemeClr val="accent6"/>
            </a:lnRef>
            <a:fillRef idx="0">
              <a:schemeClr val="accent6"/>
            </a:fillRef>
            <a:effectRef idx="0">
              <a:schemeClr val="accent6"/>
            </a:effectRef>
            <a:fontRef idx="minor">
              <a:schemeClr val="tx1"/>
            </a:fontRef>
          </p:style>
        </p:cxnSp>
        <p:sp>
          <p:nvSpPr>
            <p:cNvPr id="6" name="Rectangle 5"/>
            <p:cNvSpPr/>
            <p:nvPr/>
          </p:nvSpPr>
          <p:spPr>
            <a:xfrm>
              <a:off x="3447144" y="2149573"/>
              <a:ext cx="1957589" cy="718635"/>
            </a:xfrm>
            <a:prstGeom prst="rect">
              <a:avLst/>
            </a:prstGeom>
            <a:solidFill>
              <a:srgbClr val="8437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smtClean="0">
                  <a:latin typeface="Arial" panose="020B0604020202020204" pitchFamily="34" charset="0"/>
                  <a:cs typeface="Arial" panose="020B0604020202020204" pitchFamily="34" charset="0"/>
                </a:rPr>
                <a:t>Exam results report</a:t>
              </a:r>
              <a:endParaRPr lang="en-GB" sz="2000" dirty="0">
                <a:latin typeface="Arial" panose="020B0604020202020204" pitchFamily="34" charset="0"/>
                <a:cs typeface="Arial" panose="020B0604020202020204" pitchFamily="34" charset="0"/>
              </a:endParaRPr>
            </a:p>
          </p:txBody>
        </p:sp>
        <p:sp>
          <p:nvSpPr>
            <p:cNvPr id="7" name="Rectangle 6"/>
            <p:cNvSpPr/>
            <p:nvPr/>
          </p:nvSpPr>
          <p:spPr>
            <a:xfrm>
              <a:off x="1236373" y="3350199"/>
              <a:ext cx="1957589" cy="735523"/>
            </a:xfrm>
            <a:prstGeom prst="rect">
              <a:avLst/>
            </a:prstGeom>
            <a:solidFill>
              <a:srgbClr val="8437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smtClean="0">
                  <a:latin typeface="Arial" panose="020B0604020202020204" pitchFamily="34" charset="0"/>
                  <a:cs typeface="Arial" panose="020B0604020202020204" pitchFamily="34" charset="0"/>
                </a:rPr>
                <a:t>Initialise variables </a:t>
              </a:r>
              <a:endParaRPr lang="en-GB" sz="2000" dirty="0">
                <a:latin typeface="Arial" panose="020B0604020202020204" pitchFamily="34" charset="0"/>
                <a:cs typeface="Arial" panose="020B0604020202020204" pitchFamily="34" charset="0"/>
              </a:endParaRPr>
            </a:p>
          </p:txBody>
        </p:sp>
        <p:sp>
          <p:nvSpPr>
            <p:cNvPr id="8" name="Rectangle 7"/>
            <p:cNvSpPr/>
            <p:nvPr/>
          </p:nvSpPr>
          <p:spPr>
            <a:xfrm>
              <a:off x="5859889" y="3350199"/>
              <a:ext cx="1957589" cy="735523"/>
            </a:xfrm>
            <a:prstGeom prst="rect">
              <a:avLst/>
            </a:prstGeom>
            <a:solidFill>
              <a:srgbClr val="8437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smtClean="0">
                  <a:latin typeface="Arial" panose="020B0604020202020204" pitchFamily="34" charset="0"/>
                  <a:cs typeface="Arial" panose="020B0604020202020204" pitchFamily="34" charset="0"/>
                </a:rPr>
                <a:t>Print report</a:t>
              </a:r>
              <a:endParaRPr lang="en-GB" sz="2000" dirty="0">
                <a:latin typeface="Arial" panose="020B0604020202020204" pitchFamily="34" charset="0"/>
                <a:cs typeface="Arial" panose="020B0604020202020204" pitchFamily="34" charset="0"/>
              </a:endParaRPr>
            </a:p>
          </p:txBody>
        </p:sp>
        <p:sp>
          <p:nvSpPr>
            <p:cNvPr id="10" name="Rectangle 9"/>
            <p:cNvSpPr/>
            <p:nvPr/>
          </p:nvSpPr>
          <p:spPr>
            <a:xfrm>
              <a:off x="682583" y="4527770"/>
              <a:ext cx="1403796" cy="668651"/>
            </a:xfrm>
            <a:prstGeom prst="rect">
              <a:avLst/>
            </a:prstGeom>
            <a:solidFill>
              <a:srgbClr val="8437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smtClean="0">
                  <a:latin typeface="Arial" panose="020B0604020202020204" pitchFamily="34" charset="0"/>
                  <a:cs typeface="Arial" panose="020B0604020202020204" pitchFamily="34" charset="0"/>
                </a:rPr>
                <a:t>Open file</a:t>
              </a:r>
              <a:endParaRPr lang="en-GB" sz="2000" dirty="0">
                <a:latin typeface="Arial" panose="020B0604020202020204" pitchFamily="34" charset="0"/>
                <a:cs typeface="Arial" panose="020B0604020202020204" pitchFamily="34" charset="0"/>
              </a:endParaRPr>
            </a:p>
          </p:txBody>
        </p:sp>
        <p:sp>
          <p:nvSpPr>
            <p:cNvPr id="11" name="Rectangle 10"/>
            <p:cNvSpPr/>
            <p:nvPr/>
          </p:nvSpPr>
          <p:spPr>
            <a:xfrm>
              <a:off x="2640173" y="4527770"/>
              <a:ext cx="1403796" cy="668651"/>
            </a:xfrm>
            <a:prstGeom prst="rect">
              <a:avLst/>
            </a:prstGeom>
            <a:solidFill>
              <a:srgbClr val="8437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smtClean="0">
                  <a:latin typeface="Arial" panose="020B0604020202020204" pitchFamily="34" charset="0"/>
                  <a:cs typeface="Arial" panose="020B0604020202020204" pitchFamily="34" charset="0"/>
                </a:rPr>
                <a:t>Process all records</a:t>
              </a:r>
              <a:endParaRPr lang="en-GB" sz="2000" dirty="0">
                <a:latin typeface="Arial" panose="020B0604020202020204" pitchFamily="34" charset="0"/>
                <a:cs typeface="Arial" panose="020B0604020202020204" pitchFamily="34" charset="0"/>
              </a:endParaRPr>
            </a:p>
          </p:txBody>
        </p:sp>
        <p:sp>
          <p:nvSpPr>
            <p:cNvPr id="12" name="Rectangle 11"/>
            <p:cNvSpPr/>
            <p:nvPr/>
          </p:nvSpPr>
          <p:spPr>
            <a:xfrm>
              <a:off x="4652337" y="4527770"/>
              <a:ext cx="1403796" cy="668651"/>
            </a:xfrm>
            <a:prstGeom prst="rect">
              <a:avLst/>
            </a:prstGeom>
            <a:solidFill>
              <a:srgbClr val="8437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smtClean="0">
                  <a:latin typeface="Arial" panose="020B0604020202020204" pitchFamily="34" charset="0"/>
                  <a:cs typeface="Arial" panose="020B0604020202020204" pitchFamily="34" charset="0"/>
                </a:rPr>
                <a:t>Close file</a:t>
              </a:r>
              <a:endParaRPr lang="en-GB" sz="2000" dirty="0">
                <a:latin typeface="Arial" panose="020B0604020202020204" pitchFamily="34" charset="0"/>
                <a:cs typeface="Arial" panose="020B0604020202020204" pitchFamily="34" charset="0"/>
              </a:endParaRPr>
            </a:p>
          </p:txBody>
        </p:sp>
        <p:sp>
          <p:nvSpPr>
            <p:cNvPr id="13" name="Rectangle 12"/>
            <p:cNvSpPr/>
            <p:nvPr/>
          </p:nvSpPr>
          <p:spPr>
            <a:xfrm>
              <a:off x="6538169" y="4527770"/>
              <a:ext cx="1403796" cy="668651"/>
            </a:xfrm>
            <a:prstGeom prst="rect">
              <a:avLst/>
            </a:prstGeom>
            <a:solidFill>
              <a:srgbClr val="8437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smtClean="0">
                  <a:latin typeface="Arial" panose="020B0604020202020204" pitchFamily="34" charset="0"/>
                  <a:cs typeface="Arial" panose="020B0604020202020204" pitchFamily="34" charset="0"/>
                </a:rPr>
                <a:t>Calculate averages</a:t>
              </a:r>
              <a:endParaRPr lang="en-GB" sz="2000" dirty="0">
                <a:latin typeface="Arial" panose="020B0604020202020204" pitchFamily="34" charset="0"/>
                <a:cs typeface="Arial" panose="020B0604020202020204" pitchFamily="34" charset="0"/>
              </a:endParaRPr>
            </a:p>
          </p:txBody>
        </p:sp>
        <p:sp>
          <p:nvSpPr>
            <p:cNvPr id="14" name="Rectangle 13"/>
            <p:cNvSpPr/>
            <p:nvPr/>
          </p:nvSpPr>
          <p:spPr>
            <a:xfrm>
              <a:off x="1764415" y="5668208"/>
              <a:ext cx="1403796" cy="668651"/>
            </a:xfrm>
            <a:prstGeom prst="rect">
              <a:avLst/>
            </a:prstGeom>
            <a:solidFill>
              <a:srgbClr val="8437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smtClean="0">
                  <a:latin typeface="Arial" panose="020B0604020202020204" pitchFamily="34" charset="0"/>
                  <a:cs typeface="Arial" panose="020B0604020202020204" pitchFamily="34" charset="0"/>
                </a:rPr>
                <a:t>Read record</a:t>
              </a:r>
              <a:endParaRPr lang="en-GB" sz="2000" dirty="0">
                <a:latin typeface="Arial" panose="020B0604020202020204" pitchFamily="34" charset="0"/>
                <a:cs typeface="Arial" panose="020B0604020202020204" pitchFamily="34" charset="0"/>
              </a:endParaRPr>
            </a:p>
          </p:txBody>
        </p:sp>
        <p:sp>
          <p:nvSpPr>
            <p:cNvPr id="16" name="Rectangle 15"/>
            <p:cNvSpPr/>
            <p:nvPr/>
          </p:nvSpPr>
          <p:spPr>
            <a:xfrm>
              <a:off x="3438669" y="5668207"/>
              <a:ext cx="1403796" cy="668651"/>
            </a:xfrm>
            <a:prstGeom prst="rect">
              <a:avLst/>
            </a:prstGeom>
            <a:solidFill>
              <a:srgbClr val="8437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smtClean="0">
                  <a:latin typeface="Arial" panose="020B0604020202020204" pitchFamily="34" charset="0"/>
                  <a:cs typeface="Arial" panose="020B0604020202020204" pitchFamily="34" charset="0"/>
                </a:rPr>
                <a:t>Process record</a:t>
              </a:r>
              <a:endParaRPr lang="en-GB" sz="2000" dirty="0">
                <a:latin typeface="Arial" panose="020B0604020202020204" pitchFamily="34" charset="0"/>
                <a:cs typeface="Arial" panose="020B0604020202020204" pitchFamily="34" charset="0"/>
              </a:endParaRPr>
            </a:p>
          </p:txBody>
        </p:sp>
        <p:sp>
          <p:nvSpPr>
            <p:cNvPr id="18" name="Rectangle 17"/>
            <p:cNvSpPr/>
            <p:nvPr/>
          </p:nvSpPr>
          <p:spPr>
            <a:xfrm>
              <a:off x="3490176" y="3350199"/>
              <a:ext cx="1957589" cy="735523"/>
            </a:xfrm>
            <a:prstGeom prst="rect">
              <a:avLst/>
            </a:prstGeom>
            <a:solidFill>
              <a:srgbClr val="8437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smtClean="0">
                  <a:latin typeface="Arial" panose="020B0604020202020204" pitchFamily="34" charset="0"/>
                  <a:cs typeface="Arial" panose="020B0604020202020204" pitchFamily="34" charset="0"/>
                </a:rPr>
                <a:t>Process file</a:t>
              </a:r>
              <a:endParaRPr lang="en-GB" sz="2000" dirty="0">
                <a:latin typeface="Arial" panose="020B0604020202020204" pitchFamily="34" charset="0"/>
                <a:cs typeface="Arial" panose="020B0604020202020204" pitchFamily="34" charset="0"/>
              </a:endParaRPr>
            </a:p>
          </p:txBody>
        </p:sp>
        <p:cxnSp>
          <p:nvCxnSpPr>
            <p:cNvPr id="20" name="Straight Connector 19"/>
            <p:cNvCxnSpPr/>
            <p:nvPr/>
          </p:nvCxnSpPr>
          <p:spPr>
            <a:xfrm>
              <a:off x="2172135" y="3074270"/>
              <a:ext cx="4690969" cy="0"/>
            </a:xfrm>
            <a:prstGeom prst="line">
              <a:avLst/>
            </a:prstGeom>
            <a:ln w="28575">
              <a:solidFill>
                <a:schemeClr val="tx1"/>
              </a:solidFill>
            </a:ln>
          </p:spPr>
          <p:style>
            <a:lnRef idx="1">
              <a:schemeClr val="accent6"/>
            </a:lnRef>
            <a:fillRef idx="0">
              <a:schemeClr val="accent6"/>
            </a:fillRef>
            <a:effectRef idx="0">
              <a:schemeClr val="accent6"/>
            </a:effectRef>
            <a:fontRef idx="minor">
              <a:schemeClr val="tx1"/>
            </a:fontRef>
          </p:style>
        </p:cxnSp>
        <p:cxnSp>
          <p:nvCxnSpPr>
            <p:cNvPr id="21" name="Straight Connector 20"/>
            <p:cNvCxnSpPr/>
            <p:nvPr/>
          </p:nvCxnSpPr>
          <p:spPr>
            <a:xfrm>
              <a:off x="1365165" y="4314423"/>
              <a:ext cx="5874903" cy="0"/>
            </a:xfrm>
            <a:prstGeom prst="line">
              <a:avLst/>
            </a:prstGeom>
            <a:ln w="28575">
              <a:solidFill>
                <a:schemeClr val="tx1"/>
              </a:solidFill>
            </a:ln>
          </p:spPr>
          <p:style>
            <a:lnRef idx="1">
              <a:schemeClr val="accent6"/>
            </a:lnRef>
            <a:fillRef idx="0">
              <a:schemeClr val="accent6"/>
            </a:fillRef>
            <a:effectRef idx="0">
              <a:schemeClr val="accent6"/>
            </a:effectRef>
            <a:fontRef idx="minor">
              <a:schemeClr val="tx1"/>
            </a:fontRef>
          </p:style>
        </p:cxnSp>
        <p:cxnSp>
          <p:nvCxnSpPr>
            <p:cNvPr id="24" name="Straight Connector 23"/>
            <p:cNvCxnSpPr/>
            <p:nvPr/>
          </p:nvCxnSpPr>
          <p:spPr>
            <a:xfrm>
              <a:off x="2479190" y="5409127"/>
              <a:ext cx="1674254" cy="0"/>
            </a:xfrm>
            <a:prstGeom prst="line">
              <a:avLst/>
            </a:prstGeom>
            <a:ln w="28575">
              <a:solidFill>
                <a:schemeClr val="tx1"/>
              </a:solidFill>
            </a:ln>
          </p:spPr>
          <p:style>
            <a:lnRef idx="1">
              <a:schemeClr val="accent6"/>
            </a:lnRef>
            <a:fillRef idx="0">
              <a:schemeClr val="accent6"/>
            </a:fillRef>
            <a:effectRef idx="0">
              <a:schemeClr val="accent6"/>
            </a:effectRef>
            <a:fontRef idx="minor">
              <a:schemeClr val="tx1"/>
            </a:fontRef>
          </p:style>
        </p:cxnSp>
        <p:cxnSp>
          <p:nvCxnSpPr>
            <p:cNvPr id="28" name="Straight Connector 27"/>
            <p:cNvCxnSpPr/>
            <p:nvPr/>
          </p:nvCxnSpPr>
          <p:spPr>
            <a:xfrm>
              <a:off x="2174681" y="3074270"/>
              <a:ext cx="1" cy="277743"/>
            </a:xfrm>
            <a:prstGeom prst="line">
              <a:avLst/>
            </a:prstGeom>
            <a:ln w="28575">
              <a:solidFill>
                <a:schemeClr val="tx1"/>
              </a:solidFill>
            </a:ln>
          </p:spPr>
          <p:style>
            <a:lnRef idx="1">
              <a:schemeClr val="accent6"/>
            </a:lnRef>
            <a:fillRef idx="0">
              <a:schemeClr val="accent6"/>
            </a:fillRef>
            <a:effectRef idx="0">
              <a:schemeClr val="accent6"/>
            </a:effectRef>
            <a:fontRef idx="minor">
              <a:schemeClr val="tx1"/>
            </a:fontRef>
          </p:style>
        </p:cxnSp>
        <p:cxnSp>
          <p:nvCxnSpPr>
            <p:cNvPr id="29" name="Straight Connector 28"/>
            <p:cNvCxnSpPr/>
            <p:nvPr/>
          </p:nvCxnSpPr>
          <p:spPr>
            <a:xfrm>
              <a:off x="6855483" y="3074270"/>
              <a:ext cx="1" cy="27774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2479194" y="5398085"/>
              <a:ext cx="1" cy="277743"/>
            </a:xfrm>
            <a:prstGeom prst="line">
              <a:avLst/>
            </a:prstGeom>
            <a:ln w="28575">
              <a:solidFill>
                <a:schemeClr val="tx1"/>
              </a:solidFill>
            </a:ln>
          </p:spPr>
          <p:style>
            <a:lnRef idx="1">
              <a:schemeClr val="accent6"/>
            </a:lnRef>
            <a:fillRef idx="0">
              <a:schemeClr val="accent6"/>
            </a:fillRef>
            <a:effectRef idx="0">
              <a:schemeClr val="accent6"/>
            </a:effectRef>
            <a:fontRef idx="minor">
              <a:schemeClr val="tx1"/>
            </a:fontRef>
          </p:style>
        </p:cxnSp>
        <p:cxnSp>
          <p:nvCxnSpPr>
            <p:cNvPr id="33" name="Straight Connector 32"/>
            <p:cNvCxnSpPr/>
            <p:nvPr/>
          </p:nvCxnSpPr>
          <p:spPr>
            <a:xfrm>
              <a:off x="4153444" y="5398085"/>
              <a:ext cx="1" cy="277743"/>
            </a:xfrm>
            <a:prstGeom prst="line">
              <a:avLst/>
            </a:prstGeom>
            <a:ln w="28575">
              <a:solidFill>
                <a:schemeClr val="tx1"/>
              </a:solidFill>
            </a:ln>
          </p:spPr>
          <p:style>
            <a:lnRef idx="1">
              <a:schemeClr val="accent6"/>
            </a:lnRef>
            <a:fillRef idx="0">
              <a:schemeClr val="accent6"/>
            </a:fillRef>
            <a:effectRef idx="0">
              <a:schemeClr val="accent6"/>
            </a:effectRef>
            <a:fontRef idx="minor">
              <a:schemeClr val="tx1"/>
            </a:fontRef>
          </p:style>
        </p:cxnSp>
      </p:grpSp>
      <p:sp>
        <p:nvSpPr>
          <p:cNvPr id="3" name="TextBox 2"/>
          <p:cNvSpPr txBox="1"/>
          <p:nvPr/>
        </p:nvSpPr>
        <p:spPr>
          <a:xfrm rot="16200000">
            <a:off x="101918" y="2932725"/>
            <a:ext cx="1259974" cy="338554"/>
          </a:xfrm>
          <a:prstGeom prst="rect">
            <a:avLst/>
          </a:prstGeom>
          <a:noFill/>
        </p:spPr>
        <p:txBody>
          <a:bodyPr wrap="square" rtlCol="0">
            <a:spAutoFit/>
          </a:bodyPr>
          <a:lstStyle/>
          <a:p>
            <a:r>
              <a:rPr lang="en-GB" sz="1600" b="1" dirty="0" smtClean="0">
                <a:solidFill>
                  <a:srgbClr val="E35999"/>
                </a:solidFill>
                <a:latin typeface="Arial" panose="020B0604020202020204" pitchFamily="34" charset="0"/>
                <a:cs typeface="Arial" panose="020B0604020202020204" pitchFamily="34" charset="0"/>
              </a:rPr>
              <a:t>LEVEL 1 </a:t>
            </a:r>
            <a:endParaRPr lang="en-GB" sz="1600" b="1" dirty="0">
              <a:solidFill>
                <a:srgbClr val="E35999"/>
              </a:solidFill>
              <a:latin typeface="Arial" panose="020B0604020202020204" pitchFamily="34" charset="0"/>
              <a:cs typeface="Arial" panose="020B0604020202020204" pitchFamily="34" charset="0"/>
            </a:endParaRPr>
          </a:p>
        </p:txBody>
      </p:sp>
      <p:sp>
        <p:nvSpPr>
          <p:cNvPr id="36" name="TextBox 35"/>
          <p:cNvSpPr txBox="1"/>
          <p:nvPr/>
        </p:nvSpPr>
        <p:spPr>
          <a:xfrm rot="16200000">
            <a:off x="102180" y="4105718"/>
            <a:ext cx="1259974" cy="338554"/>
          </a:xfrm>
          <a:prstGeom prst="rect">
            <a:avLst/>
          </a:prstGeom>
          <a:noFill/>
        </p:spPr>
        <p:txBody>
          <a:bodyPr wrap="square" rtlCol="0">
            <a:spAutoFit/>
          </a:bodyPr>
          <a:lstStyle/>
          <a:p>
            <a:r>
              <a:rPr lang="en-GB" sz="1600" b="1" dirty="0" smtClean="0">
                <a:solidFill>
                  <a:srgbClr val="E35999"/>
                </a:solidFill>
                <a:latin typeface="Arial" panose="020B0604020202020204" pitchFamily="34" charset="0"/>
                <a:cs typeface="Arial" panose="020B0604020202020204" pitchFamily="34" charset="0"/>
              </a:rPr>
              <a:t>LEVEL 2 </a:t>
            </a:r>
            <a:endParaRPr lang="en-GB" sz="1600" b="1" dirty="0">
              <a:solidFill>
                <a:srgbClr val="E35999"/>
              </a:solidFill>
              <a:latin typeface="Arial" panose="020B0604020202020204" pitchFamily="34" charset="0"/>
              <a:cs typeface="Arial" panose="020B0604020202020204" pitchFamily="34" charset="0"/>
            </a:endParaRPr>
          </a:p>
        </p:txBody>
      </p:sp>
      <p:sp>
        <p:nvSpPr>
          <p:cNvPr id="37" name="TextBox 36"/>
          <p:cNvSpPr txBox="1"/>
          <p:nvPr/>
        </p:nvSpPr>
        <p:spPr>
          <a:xfrm rot="16200000">
            <a:off x="102180" y="5211744"/>
            <a:ext cx="1259974" cy="338554"/>
          </a:xfrm>
          <a:prstGeom prst="rect">
            <a:avLst/>
          </a:prstGeom>
          <a:noFill/>
        </p:spPr>
        <p:txBody>
          <a:bodyPr wrap="square" rtlCol="0">
            <a:spAutoFit/>
          </a:bodyPr>
          <a:lstStyle/>
          <a:p>
            <a:r>
              <a:rPr lang="en-GB" sz="1600" b="1" dirty="0" smtClean="0">
                <a:solidFill>
                  <a:srgbClr val="E35999"/>
                </a:solidFill>
                <a:latin typeface="Arial" panose="020B0604020202020204" pitchFamily="34" charset="0"/>
                <a:cs typeface="Arial" panose="020B0604020202020204" pitchFamily="34" charset="0"/>
              </a:rPr>
              <a:t>LEVEL 3 </a:t>
            </a:r>
            <a:endParaRPr lang="en-GB" sz="1600" b="1" dirty="0">
              <a:solidFill>
                <a:srgbClr val="E359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39007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Hierarchy chart</a:t>
            </a:r>
            <a:endParaRPr lang="en-GB" dirty="0"/>
          </a:p>
        </p:txBody>
      </p:sp>
      <p:sp>
        <p:nvSpPr>
          <p:cNvPr id="3" name="Text Placeholder 2"/>
          <p:cNvSpPr>
            <a:spLocks noGrp="1"/>
          </p:cNvSpPr>
          <p:nvPr>
            <p:ph type="body" sz="quarter" idx="14"/>
          </p:nvPr>
        </p:nvSpPr>
        <p:spPr>
          <a:xfrm>
            <a:off x="724280" y="1640679"/>
            <a:ext cx="2874837" cy="4284497"/>
          </a:xfrm>
        </p:spPr>
        <p:txBody>
          <a:bodyPr/>
          <a:lstStyle/>
          <a:p>
            <a:r>
              <a:rPr lang="en-GB" sz="2000" dirty="0" smtClean="0"/>
              <a:t>Any module shown below another module is part of the module above</a:t>
            </a:r>
          </a:p>
          <a:p>
            <a:r>
              <a:rPr lang="en-GB" sz="2000" dirty="0" smtClean="0"/>
              <a:t>Execution takes place from left to right, always at the lowest level component</a:t>
            </a:r>
          </a:p>
          <a:p>
            <a:r>
              <a:rPr lang="en-GB" sz="2000" dirty="0" smtClean="0"/>
              <a:t>Selection and iteration are not shown in a hierarchy chart</a:t>
            </a:r>
          </a:p>
          <a:p>
            <a:endParaRPr lang="en-GB" sz="2000" dirty="0" smtClean="0"/>
          </a:p>
          <a:p>
            <a:endParaRPr lang="en-GB" sz="2000" dirty="0"/>
          </a:p>
        </p:txBody>
      </p:sp>
      <p:grpSp>
        <p:nvGrpSpPr>
          <p:cNvPr id="69" name="Group 68"/>
          <p:cNvGrpSpPr/>
          <p:nvPr/>
        </p:nvGrpSpPr>
        <p:grpSpPr>
          <a:xfrm>
            <a:off x="3389026" y="2154240"/>
            <a:ext cx="5167611" cy="3091568"/>
            <a:chOff x="534504" y="1660427"/>
            <a:chExt cx="7533690" cy="4931376"/>
          </a:xfrm>
        </p:grpSpPr>
        <p:cxnSp>
          <p:nvCxnSpPr>
            <p:cNvPr id="70" name="Straight Connector 69"/>
            <p:cNvCxnSpPr/>
            <p:nvPr/>
          </p:nvCxnSpPr>
          <p:spPr>
            <a:xfrm>
              <a:off x="1376273" y="4302727"/>
              <a:ext cx="1" cy="277743"/>
            </a:xfrm>
            <a:prstGeom prst="line">
              <a:avLst/>
            </a:prstGeom>
            <a:ln w="28575">
              <a:solidFill>
                <a:schemeClr val="tx1"/>
              </a:solidFill>
            </a:ln>
          </p:spPr>
          <p:style>
            <a:lnRef idx="1">
              <a:schemeClr val="accent6"/>
            </a:lnRef>
            <a:fillRef idx="0">
              <a:schemeClr val="accent6"/>
            </a:fillRef>
            <a:effectRef idx="0">
              <a:schemeClr val="accent6"/>
            </a:effectRef>
            <a:fontRef idx="minor">
              <a:schemeClr val="tx1"/>
            </a:fontRef>
          </p:style>
        </p:cxnSp>
        <p:cxnSp>
          <p:nvCxnSpPr>
            <p:cNvPr id="71" name="Straight Connector 70"/>
            <p:cNvCxnSpPr/>
            <p:nvPr/>
          </p:nvCxnSpPr>
          <p:spPr>
            <a:xfrm>
              <a:off x="7217850" y="4302269"/>
              <a:ext cx="1" cy="277743"/>
            </a:xfrm>
            <a:prstGeom prst="line">
              <a:avLst/>
            </a:prstGeom>
            <a:ln w="28575">
              <a:solidFill>
                <a:schemeClr val="tx1"/>
              </a:solidFill>
            </a:ln>
          </p:spPr>
          <p:style>
            <a:lnRef idx="1">
              <a:schemeClr val="accent6"/>
            </a:lnRef>
            <a:fillRef idx="0">
              <a:schemeClr val="accent6"/>
            </a:fillRef>
            <a:effectRef idx="0">
              <a:schemeClr val="accent6"/>
            </a:effectRef>
            <a:fontRef idx="minor">
              <a:schemeClr val="tx1"/>
            </a:fontRef>
          </p:style>
        </p:cxnSp>
        <p:cxnSp>
          <p:nvCxnSpPr>
            <p:cNvPr id="73" name="Straight Connector 72"/>
            <p:cNvCxnSpPr/>
            <p:nvPr/>
          </p:nvCxnSpPr>
          <p:spPr>
            <a:xfrm>
              <a:off x="5354235" y="4302726"/>
              <a:ext cx="1" cy="277743"/>
            </a:xfrm>
            <a:prstGeom prst="line">
              <a:avLst/>
            </a:prstGeom>
            <a:ln w="28575">
              <a:solidFill>
                <a:schemeClr val="tx1"/>
              </a:solidFill>
            </a:ln>
          </p:spPr>
          <p:style>
            <a:lnRef idx="1">
              <a:schemeClr val="accent6"/>
            </a:lnRef>
            <a:fillRef idx="0">
              <a:schemeClr val="accent6"/>
            </a:fillRef>
            <a:effectRef idx="0">
              <a:schemeClr val="accent6"/>
            </a:effectRef>
            <a:fontRef idx="minor">
              <a:schemeClr val="tx1"/>
            </a:fontRef>
          </p:style>
        </p:cxnSp>
        <p:cxnSp>
          <p:nvCxnSpPr>
            <p:cNvPr id="74" name="Straight Connector 73"/>
            <p:cNvCxnSpPr/>
            <p:nvPr/>
          </p:nvCxnSpPr>
          <p:spPr>
            <a:xfrm>
              <a:off x="3342073" y="4326122"/>
              <a:ext cx="0" cy="1252240"/>
            </a:xfrm>
            <a:prstGeom prst="line">
              <a:avLst/>
            </a:prstGeom>
            <a:ln w="28575">
              <a:solidFill>
                <a:schemeClr val="tx1"/>
              </a:solidFill>
            </a:ln>
          </p:spPr>
          <p:style>
            <a:lnRef idx="1">
              <a:schemeClr val="accent6"/>
            </a:lnRef>
            <a:fillRef idx="0">
              <a:schemeClr val="accent6"/>
            </a:fillRef>
            <a:effectRef idx="0">
              <a:schemeClr val="accent6"/>
            </a:effectRef>
            <a:fontRef idx="minor">
              <a:schemeClr val="tx1"/>
            </a:fontRef>
          </p:style>
        </p:cxnSp>
        <p:sp>
          <p:nvSpPr>
            <p:cNvPr id="76" name="Rectangle 75"/>
            <p:cNvSpPr/>
            <p:nvPr/>
          </p:nvSpPr>
          <p:spPr>
            <a:xfrm>
              <a:off x="3490176" y="1704179"/>
              <a:ext cx="1957589" cy="948869"/>
            </a:xfrm>
            <a:prstGeom prst="rect">
              <a:avLst/>
            </a:prstGeom>
            <a:solidFill>
              <a:srgbClr val="8437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latin typeface="Arial" panose="020B0604020202020204" pitchFamily="34" charset="0"/>
                  <a:cs typeface="Arial" panose="020B0604020202020204" pitchFamily="34" charset="0"/>
                </a:rPr>
                <a:t>Exam results report</a:t>
              </a:r>
              <a:endParaRPr lang="en-GB" sz="1400" dirty="0">
                <a:latin typeface="Arial" panose="020B0604020202020204" pitchFamily="34" charset="0"/>
                <a:cs typeface="Arial" panose="020B0604020202020204" pitchFamily="34" charset="0"/>
              </a:endParaRPr>
            </a:p>
          </p:txBody>
        </p:sp>
        <p:sp>
          <p:nvSpPr>
            <p:cNvPr id="77" name="Rectangle 76"/>
            <p:cNvSpPr/>
            <p:nvPr/>
          </p:nvSpPr>
          <p:spPr>
            <a:xfrm>
              <a:off x="1236374" y="3136853"/>
              <a:ext cx="1957589" cy="948869"/>
            </a:xfrm>
            <a:prstGeom prst="rect">
              <a:avLst/>
            </a:prstGeom>
            <a:solidFill>
              <a:srgbClr val="8437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Initialise </a:t>
              </a:r>
              <a:r>
                <a:rPr lang="en-GB" sz="1400" dirty="0" smtClean="0">
                  <a:latin typeface="Arial" panose="020B0604020202020204" pitchFamily="34" charset="0"/>
                  <a:cs typeface="Arial" panose="020B0604020202020204" pitchFamily="34" charset="0"/>
                </a:rPr>
                <a:t>variables </a:t>
              </a:r>
              <a:endParaRPr lang="en-GB" sz="1400" dirty="0">
                <a:latin typeface="Arial" panose="020B0604020202020204" pitchFamily="34" charset="0"/>
                <a:cs typeface="Arial" panose="020B0604020202020204" pitchFamily="34" charset="0"/>
              </a:endParaRPr>
            </a:p>
          </p:txBody>
        </p:sp>
        <p:sp>
          <p:nvSpPr>
            <p:cNvPr id="78" name="Rectangle 77"/>
            <p:cNvSpPr/>
            <p:nvPr/>
          </p:nvSpPr>
          <p:spPr>
            <a:xfrm>
              <a:off x="5891256" y="3136853"/>
              <a:ext cx="1957589" cy="948869"/>
            </a:xfrm>
            <a:prstGeom prst="rect">
              <a:avLst/>
            </a:prstGeom>
            <a:solidFill>
              <a:srgbClr val="8437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latin typeface="Arial" panose="020B0604020202020204" pitchFamily="34" charset="0"/>
                  <a:cs typeface="Arial" panose="020B0604020202020204" pitchFamily="34" charset="0"/>
                </a:rPr>
                <a:t>Print report</a:t>
              </a:r>
              <a:endParaRPr lang="en-GB" sz="1400" dirty="0">
                <a:latin typeface="Arial" panose="020B0604020202020204" pitchFamily="34" charset="0"/>
                <a:cs typeface="Arial" panose="020B0604020202020204" pitchFamily="34" charset="0"/>
              </a:endParaRPr>
            </a:p>
          </p:txBody>
        </p:sp>
        <p:sp>
          <p:nvSpPr>
            <p:cNvPr id="79" name="Rectangle 78"/>
            <p:cNvSpPr/>
            <p:nvPr/>
          </p:nvSpPr>
          <p:spPr>
            <a:xfrm>
              <a:off x="534504" y="4527770"/>
              <a:ext cx="1678104" cy="787969"/>
            </a:xfrm>
            <a:prstGeom prst="rect">
              <a:avLst/>
            </a:prstGeom>
            <a:solidFill>
              <a:srgbClr val="8437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latin typeface="Arial" panose="020B0604020202020204" pitchFamily="34" charset="0"/>
                  <a:cs typeface="Arial" panose="020B0604020202020204" pitchFamily="34" charset="0"/>
                </a:rPr>
                <a:t>Open file</a:t>
              </a:r>
              <a:endParaRPr lang="en-GB" sz="1400" dirty="0">
                <a:latin typeface="Arial" panose="020B0604020202020204" pitchFamily="34" charset="0"/>
                <a:cs typeface="Arial" panose="020B0604020202020204" pitchFamily="34" charset="0"/>
              </a:endParaRPr>
            </a:p>
          </p:txBody>
        </p:sp>
        <p:sp>
          <p:nvSpPr>
            <p:cNvPr id="80" name="Rectangle 79"/>
            <p:cNvSpPr/>
            <p:nvPr/>
          </p:nvSpPr>
          <p:spPr>
            <a:xfrm>
              <a:off x="2500347" y="4531398"/>
              <a:ext cx="1678104" cy="787969"/>
            </a:xfrm>
            <a:prstGeom prst="rect">
              <a:avLst/>
            </a:prstGeom>
            <a:solidFill>
              <a:srgbClr val="E35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latin typeface="Arial" panose="020B0604020202020204" pitchFamily="34" charset="0"/>
                  <a:cs typeface="Arial" panose="020B0604020202020204" pitchFamily="34" charset="0"/>
                </a:rPr>
                <a:t>Process all records</a:t>
              </a:r>
              <a:endParaRPr lang="en-GB" sz="1400" dirty="0">
                <a:latin typeface="Arial" panose="020B0604020202020204" pitchFamily="34" charset="0"/>
                <a:cs typeface="Arial" panose="020B0604020202020204" pitchFamily="34" charset="0"/>
              </a:endParaRPr>
            </a:p>
          </p:txBody>
        </p:sp>
        <p:sp>
          <p:nvSpPr>
            <p:cNvPr id="81" name="Rectangle 80"/>
            <p:cNvSpPr/>
            <p:nvPr/>
          </p:nvSpPr>
          <p:spPr>
            <a:xfrm>
              <a:off x="4519942" y="4527770"/>
              <a:ext cx="1678104" cy="787969"/>
            </a:xfrm>
            <a:prstGeom prst="rect">
              <a:avLst/>
            </a:prstGeom>
            <a:solidFill>
              <a:srgbClr val="8437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latin typeface="Arial" panose="020B0604020202020204" pitchFamily="34" charset="0"/>
                  <a:cs typeface="Arial" panose="020B0604020202020204" pitchFamily="34" charset="0"/>
                </a:rPr>
                <a:t>Close file</a:t>
              </a:r>
              <a:endParaRPr lang="en-GB" sz="1400" dirty="0">
                <a:latin typeface="Arial" panose="020B0604020202020204" pitchFamily="34" charset="0"/>
                <a:cs typeface="Arial" panose="020B0604020202020204" pitchFamily="34" charset="0"/>
              </a:endParaRPr>
            </a:p>
          </p:txBody>
        </p:sp>
        <p:sp>
          <p:nvSpPr>
            <p:cNvPr id="82" name="Rectangle 81"/>
            <p:cNvSpPr/>
            <p:nvPr/>
          </p:nvSpPr>
          <p:spPr>
            <a:xfrm>
              <a:off x="6390090" y="4527770"/>
              <a:ext cx="1678104" cy="787969"/>
            </a:xfrm>
            <a:prstGeom prst="rect">
              <a:avLst/>
            </a:prstGeom>
            <a:solidFill>
              <a:srgbClr val="8437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latin typeface="Arial" panose="020B0604020202020204" pitchFamily="34" charset="0"/>
                  <a:cs typeface="Arial" panose="020B0604020202020204" pitchFamily="34" charset="0"/>
                </a:rPr>
                <a:t>Calculate averages</a:t>
              </a:r>
              <a:endParaRPr lang="en-GB" sz="1400" dirty="0">
                <a:latin typeface="Arial" panose="020B0604020202020204" pitchFamily="34" charset="0"/>
                <a:cs typeface="Arial" panose="020B0604020202020204" pitchFamily="34" charset="0"/>
              </a:endParaRPr>
            </a:p>
          </p:txBody>
        </p:sp>
        <p:sp>
          <p:nvSpPr>
            <p:cNvPr id="83" name="Rectangle 82"/>
            <p:cNvSpPr/>
            <p:nvPr/>
          </p:nvSpPr>
          <p:spPr>
            <a:xfrm>
              <a:off x="1701680" y="5856970"/>
              <a:ext cx="1566732" cy="734833"/>
            </a:xfrm>
            <a:prstGeom prst="rect">
              <a:avLst/>
            </a:prstGeom>
            <a:solidFill>
              <a:srgbClr val="8437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latin typeface="Arial" panose="020B0604020202020204" pitchFamily="34" charset="0"/>
                  <a:cs typeface="Arial" panose="020B0604020202020204" pitchFamily="34" charset="0"/>
                </a:rPr>
                <a:t>Read record</a:t>
              </a:r>
              <a:endParaRPr lang="en-GB" sz="1400" dirty="0">
                <a:latin typeface="Arial" panose="020B0604020202020204" pitchFamily="34" charset="0"/>
                <a:cs typeface="Arial" panose="020B0604020202020204" pitchFamily="34" charset="0"/>
              </a:endParaRPr>
            </a:p>
          </p:txBody>
        </p:sp>
        <p:sp>
          <p:nvSpPr>
            <p:cNvPr id="84" name="Rectangle 83"/>
            <p:cNvSpPr/>
            <p:nvPr/>
          </p:nvSpPr>
          <p:spPr>
            <a:xfrm>
              <a:off x="3375934" y="5856968"/>
              <a:ext cx="1566732" cy="734833"/>
            </a:xfrm>
            <a:prstGeom prst="rect">
              <a:avLst/>
            </a:prstGeom>
            <a:solidFill>
              <a:srgbClr val="8437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latin typeface="Arial" panose="020B0604020202020204" pitchFamily="34" charset="0"/>
                  <a:cs typeface="Arial" panose="020B0604020202020204" pitchFamily="34" charset="0"/>
                </a:rPr>
                <a:t>Process record</a:t>
              </a:r>
              <a:endParaRPr lang="en-GB" sz="1400" dirty="0">
                <a:latin typeface="Arial" panose="020B0604020202020204" pitchFamily="34" charset="0"/>
                <a:cs typeface="Arial" panose="020B0604020202020204" pitchFamily="34" charset="0"/>
              </a:endParaRPr>
            </a:p>
          </p:txBody>
        </p:sp>
        <p:sp>
          <p:nvSpPr>
            <p:cNvPr id="85" name="Rectangle 84"/>
            <p:cNvSpPr/>
            <p:nvPr/>
          </p:nvSpPr>
          <p:spPr>
            <a:xfrm>
              <a:off x="3490176" y="3136853"/>
              <a:ext cx="1957589" cy="948869"/>
            </a:xfrm>
            <a:prstGeom prst="rect">
              <a:avLst/>
            </a:prstGeom>
            <a:solidFill>
              <a:srgbClr val="E35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latin typeface="Arial" panose="020B0604020202020204" pitchFamily="34" charset="0"/>
                  <a:cs typeface="Arial" panose="020B0604020202020204" pitchFamily="34" charset="0"/>
                </a:rPr>
                <a:t>Process file</a:t>
              </a:r>
              <a:endParaRPr lang="en-GB" sz="1400" dirty="0">
                <a:latin typeface="Arial" panose="020B0604020202020204" pitchFamily="34" charset="0"/>
                <a:cs typeface="Arial" panose="020B0604020202020204" pitchFamily="34" charset="0"/>
              </a:endParaRPr>
            </a:p>
          </p:txBody>
        </p:sp>
        <p:cxnSp>
          <p:nvCxnSpPr>
            <p:cNvPr id="86" name="Straight Connector 85"/>
            <p:cNvCxnSpPr/>
            <p:nvPr/>
          </p:nvCxnSpPr>
          <p:spPr>
            <a:xfrm>
              <a:off x="2215167" y="2859110"/>
              <a:ext cx="4690969" cy="0"/>
            </a:xfrm>
            <a:prstGeom prst="line">
              <a:avLst/>
            </a:prstGeom>
            <a:ln w="28575">
              <a:solidFill>
                <a:schemeClr val="tx1"/>
              </a:solidFill>
            </a:ln>
          </p:spPr>
          <p:style>
            <a:lnRef idx="1">
              <a:schemeClr val="accent6"/>
            </a:lnRef>
            <a:fillRef idx="0">
              <a:schemeClr val="accent6"/>
            </a:fillRef>
            <a:effectRef idx="0">
              <a:schemeClr val="accent6"/>
            </a:effectRef>
            <a:fontRef idx="minor">
              <a:schemeClr val="tx1"/>
            </a:fontRef>
          </p:style>
        </p:cxnSp>
        <p:cxnSp>
          <p:nvCxnSpPr>
            <p:cNvPr id="87" name="Straight Connector 86"/>
            <p:cNvCxnSpPr/>
            <p:nvPr/>
          </p:nvCxnSpPr>
          <p:spPr>
            <a:xfrm>
              <a:off x="1365165" y="4314423"/>
              <a:ext cx="5874903" cy="0"/>
            </a:xfrm>
            <a:prstGeom prst="line">
              <a:avLst/>
            </a:prstGeom>
            <a:ln w="28575">
              <a:solidFill>
                <a:schemeClr val="tx1"/>
              </a:solidFill>
            </a:ln>
          </p:spPr>
          <p:style>
            <a:lnRef idx="1">
              <a:schemeClr val="accent6"/>
            </a:lnRef>
            <a:fillRef idx="0">
              <a:schemeClr val="accent6"/>
            </a:fillRef>
            <a:effectRef idx="0">
              <a:schemeClr val="accent6"/>
            </a:effectRef>
            <a:fontRef idx="minor">
              <a:schemeClr val="tx1"/>
            </a:fontRef>
          </p:style>
        </p:cxnSp>
        <p:cxnSp>
          <p:nvCxnSpPr>
            <p:cNvPr id="88" name="Straight Connector 87"/>
            <p:cNvCxnSpPr/>
            <p:nvPr/>
          </p:nvCxnSpPr>
          <p:spPr>
            <a:xfrm>
              <a:off x="2479189" y="5597887"/>
              <a:ext cx="1674254" cy="0"/>
            </a:xfrm>
            <a:prstGeom prst="line">
              <a:avLst/>
            </a:prstGeom>
            <a:ln w="28575">
              <a:solidFill>
                <a:schemeClr val="tx1"/>
              </a:solidFill>
            </a:ln>
          </p:spPr>
          <p:style>
            <a:lnRef idx="1">
              <a:schemeClr val="accent6"/>
            </a:lnRef>
            <a:fillRef idx="0">
              <a:schemeClr val="accent6"/>
            </a:fillRef>
            <a:effectRef idx="0">
              <a:schemeClr val="accent6"/>
            </a:effectRef>
            <a:fontRef idx="minor">
              <a:schemeClr val="tx1"/>
            </a:fontRef>
          </p:style>
        </p:cxnSp>
        <p:cxnSp>
          <p:nvCxnSpPr>
            <p:cNvPr id="89" name="Straight Connector 88"/>
            <p:cNvCxnSpPr>
              <a:stCxn id="76" idx="2"/>
              <a:endCxn id="85" idx="0"/>
            </p:cNvCxnSpPr>
            <p:nvPr/>
          </p:nvCxnSpPr>
          <p:spPr>
            <a:xfrm>
              <a:off x="4468971" y="2653048"/>
              <a:ext cx="0" cy="483805"/>
            </a:xfrm>
            <a:prstGeom prst="line">
              <a:avLst/>
            </a:prstGeom>
            <a:ln w="28575">
              <a:solidFill>
                <a:schemeClr val="tx1"/>
              </a:solidFill>
            </a:ln>
          </p:spPr>
          <p:style>
            <a:lnRef idx="1">
              <a:schemeClr val="accent6"/>
            </a:lnRef>
            <a:fillRef idx="0">
              <a:schemeClr val="accent6"/>
            </a:fillRef>
            <a:effectRef idx="0">
              <a:schemeClr val="accent6"/>
            </a:effectRef>
            <a:fontRef idx="minor">
              <a:schemeClr val="tx1"/>
            </a:fontRef>
          </p:style>
        </p:cxnSp>
        <p:cxnSp>
          <p:nvCxnSpPr>
            <p:cNvPr id="90" name="Straight Connector 89"/>
            <p:cNvCxnSpPr/>
            <p:nvPr/>
          </p:nvCxnSpPr>
          <p:spPr>
            <a:xfrm>
              <a:off x="2233948" y="2859110"/>
              <a:ext cx="1" cy="277743"/>
            </a:xfrm>
            <a:prstGeom prst="line">
              <a:avLst/>
            </a:prstGeom>
            <a:ln w="28575">
              <a:solidFill>
                <a:schemeClr val="tx1"/>
              </a:solidFill>
            </a:ln>
          </p:spPr>
          <p:style>
            <a:lnRef idx="1">
              <a:schemeClr val="accent6"/>
            </a:lnRef>
            <a:fillRef idx="0">
              <a:schemeClr val="accent6"/>
            </a:fillRef>
            <a:effectRef idx="0">
              <a:schemeClr val="accent6"/>
            </a:effectRef>
            <a:fontRef idx="minor">
              <a:schemeClr val="tx1"/>
            </a:fontRef>
          </p:style>
        </p:cxnSp>
        <p:cxnSp>
          <p:nvCxnSpPr>
            <p:cNvPr id="91" name="Straight Connector 90"/>
            <p:cNvCxnSpPr/>
            <p:nvPr/>
          </p:nvCxnSpPr>
          <p:spPr>
            <a:xfrm>
              <a:off x="6887358" y="2859110"/>
              <a:ext cx="1" cy="27774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a:off x="2490303" y="5579229"/>
              <a:ext cx="1" cy="277743"/>
            </a:xfrm>
            <a:prstGeom prst="line">
              <a:avLst/>
            </a:prstGeom>
            <a:ln w="28575">
              <a:solidFill>
                <a:schemeClr val="tx1"/>
              </a:solidFill>
            </a:ln>
          </p:spPr>
          <p:style>
            <a:lnRef idx="1">
              <a:schemeClr val="accent6"/>
            </a:lnRef>
            <a:fillRef idx="0">
              <a:schemeClr val="accent6"/>
            </a:fillRef>
            <a:effectRef idx="0">
              <a:schemeClr val="accent6"/>
            </a:effectRef>
            <a:fontRef idx="minor">
              <a:schemeClr val="tx1"/>
            </a:fontRef>
          </p:style>
        </p:cxnSp>
        <p:cxnSp>
          <p:nvCxnSpPr>
            <p:cNvPr id="93" name="Straight Connector 92"/>
            <p:cNvCxnSpPr/>
            <p:nvPr/>
          </p:nvCxnSpPr>
          <p:spPr>
            <a:xfrm>
              <a:off x="4142334" y="5579229"/>
              <a:ext cx="1" cy="277743"/>
            </a:xfrm>
            <a:prstGeom prst="line">
              <a:avLst/>
            </a:prstGeom>
            <a:ln w="28575">
              <a:solidFill>
                <a:schemeClr val="tx1"/>
              </a:solidFill>
            </a:ln>
          </p:spPr>
          <p:style>
            <a:lnRef idx="1">
              <a:schemeClr val="accent6"/>
            </a:lnRef>
            <a:fillRef idx="0">
              <a:schemeClr val="accent6"/>
            </a:fillRef>
            <a:effectRef idx="0">
              <a:schemeClr val="accent6"/>
            </a:effectRef>
            <a:fontRef idx="minor">
              <a:schemeClr val="tx1"/>
            </a:fontRef>
          </p:style>
        </p:cxnSp>
        <p:sp>
          <p:nvSpPr>
            <p:cNvPr id="94" name="TextBox 93"/>
            <p:cNvSpPr txBox="1"/>
            <p:nvPr/>
          </p:nvSpPr>
          <p:spPr>
            <a:xfrm>
              <a:off x="3490176" y="1660427"/>
              <a:ext cx="333932" cy="441843"/>
            </a:xfrm>
            <a:prstGeom prst="rect">
              <a:avLst/>
            </a:prstGeom>
            <a:noFill/>
          </p:spPr>
          <p:txBody>
            <a:bodyPr wrap="square" rtlCol="0">
              <a:spAutoFit/>
            </a:bodyPr>
            <a:lstStyle/>
            <a:p>
              <a:pPr algn="ctr"/>
              <a:r>
                <a:rPr lang="en-GB" sz="1200" b="1" dirty="0" smtClean="0">
                  <a:solidFill>
                    <a:schemeClr val="bg1"/>
                  </a:solidFill>
                  <a:latin typeface="Arial" panose="020B0604020202020204" pitchFamily="34" charset="0"/>
                  <a:cs typeface="Arial" panose="020B0604020202020204" pitchFamily="34" charset="0"/>
                </a:rPr>
                <a:t>1</a:t>
              </a:r>
              <a:endParaRPr lang="en-GB" sz="1200" b="1" dirty="0">
                <a:solidFill>
                  <a:schemeClr val="bg1"/>
                </a:solidFill>
                <a:latin typeface="Arial" panose="020B0604020202020204" pitchFamily="34" charset="0"/>
                <a:cs typeface="Arial" panose="020B0604020202020204" pitchFamily="34" charset="0"/>
              </a:endParaRPr>
            </a:p>
          </p:txBody>
        </p:sp>
        <p:sp>
          <p:nvSpPr>
            <p:cNvPr id="95" name="TextBox 94"/>
            <p:cNvSpPr txBox="1"/>
            <p:nvPr/>
          </p:nvSpPr>
          <p:spPr>
            <a:xfrm>
              <a:off x="1243737" y="3134082"/>
              <a:ext cx="333932" cy="441843"/>
            </a:xfrm>
            <a:prstGeom prst="rect">
              <a:avLst/>
            </a:prstGeom>
            <a:noFill/>
          </p:spPr>
          <p:txBody>
            <a:bodyPr wrap="square" rtlCol="0">
              <a:spAutoFit/>
            </a:bodyPr>
            <a:lstStyle/>
            <a:p>
              <a:pPr algn="ctr"/>
              <a:r>
                <a:rPr lang="en-GB" sz="1200" b="1" dirty="0" smtClean="0">
                  <a:solidFill>
                    <a:schemeClr val="bg1"/>
                  </a:solidFill>
                  <a:latin typeface="Arial" panose="020B0604020202020204" pitchFamily="34" charset="0"/>
                  <a:cs typeface="Arial" panose="020B0604020202020204" pitchFamily="34" charset="0"/>
                </a:rPr>
                <a:t>2</a:t>
              </a:r>
              <a:endParaRPr lang="en-GB" sz="1200" b="1" dirty="0">
                <a:solidFill>
                  <a:schemeClr val="bg1"/>
                </a:solidFill>
                <a:latin typeface="Arial" panose="020B0604020202020204" pitchFamily="34" charset="0"/>
                <a:cs typeface="Arial" panose="020B0604020202020204" pitchFamily="34" charset="0"/>
              </a:endParaRPr>
            </a:p>
          </p:txBody>
        </p:sp>
        <p:sp>
          <p:nvSpPr>
            <p:cNvPr id="96" name="TextBox 95"/>
            <p:cNvSpPr txBox="1"/>
            <p:nvPr/>
          </p:nvSpPr>
          <p:spPr>
            <a:xfrm>
              <a:off x="569165" y="4508334"/>
              <a:ext cx="333932" cy="441842"/>
            </a:xfrm>
            <a:prstGeom prst="rect">
              <a:avLst/>
            </a:prstGeom>
            <a:noFill/>
          </p:spPr>
          <p:txBody>
            <a:bodyPr wrap="square" rtlCol="0">
              <a:spAutoFit/>
            </a:bodyPr>
            <a:lstStyle/>
            <a:p>
              <a:pPr algn="ctr"/>
              <a:r>
                <a:rPr lang="en-GB" sz="1200" b="1" dirty="0" smtClean="0">
                  <a:solidFill>
                    <a:schemeClr val="bg1"/>
                  </a:solidFill>
                  <a:latin typeface="Arial" panose="020B0604020202020204" pitchFamily="34" charset="0"/>
                  <a:cs typeface="Arial" panose="020B0604020202020204" pitchFamily="34" charset="0"/>
                </a:rPr>
                <a:t>3</a:t>
              </a:r>
              <a:endParaRPr lang="en-GB" sz="1200" b="1" dirty="0">
                <a:solidFill>
                  <a:schemeClr val="bg1"/>
                </a:solidFill>
                <a:latin typeface="Arial" panose="020B0604020202020204" pitchFamily="34" charset="0"/>
                <a:cs typeface="Arial" panose="020B0604020202020204" pitchFamily="34" charset="0"/>
              </a:endParaRPr>
            </a:p>
          </p:txBody>
        </p:sp>
        <p:sp>
          <p:nvSpPr>
            <p:cNvPr id="97" name="TextBox 96"/>
            <p:cNvSpPr txBox="1"/>
            <p:nvPr/>
          </p:nvSpPr>
          <p:spPr>
            <a:xfrm>
              <a:off x="1686218" y="5827231"/>
              <a:ext cx="333932" cy="441843"/>
            </a:xfrm>
            <a:prstGeom prst="rect">
              <a:avLst/>
            </a:prstGeom>
            <a:noFill/>
          </p:spPr>
          <p:txBody>
            <a:bodyPr wrap="square" rtlCol="0">
              <a:spAutoFit/>
            </a:bodyPr>
            <a:lstStyle/>
            <a:p>
              <a:pPr algn="ctr"/>
              <a:r>
                <a:rPr lang="en-GB" sz="1200" b="1" dirty="0" smtClean="0">
                  <a:solidFill>
                    <a:schemeClr val="bg1"/>
                  </a:solidFill>
                  <a:latin typeface="Arial" panose="020B0604020202020204" pitchFamily="34" charset="0"/>
                  <a:cs typeface="Arial" panose="020B0604020202020204" pitchFamily="34" charset="0"/>
                </a:rPr>
                <a:t>4</a:t>
              </a:r>
              <a:endParaRPr lang="en-GB" sz="1200" b="1" dirty="0">
                <a:solidFill>
                  <a:schemeClr val="bg1"/>
                </a:solidFill>
                <a:latin typeface="Arial" panose="020B0604020202020204" pitchFamily="34" charset="0"/>
                <a:cs typeface="Arial" panose="020B0604020202020204" pitchFamily="34" charset="0"/>
              </a:endParaRPr>
            </a:p>
          </p:txBody>
        </p:sp>
        <p:sp>
          <p:nvSpPr>
            <p:cNvPr id="98" name="TextBox 97"/>
            <p:cNvSpPr txBox="1"/>
            <p:nvPr/>
          </p:nvSpPr>
          <p:spPr>
            <a:xfrm>
              <a:off x="3397286" y="5797763"/>
              <a:ext cx="333932" cy="441842"/>
            </a:xfrm>
            <a:prstGeom prst="rect">
              <a:avLst/>
            </a:prstGeom>
            <a:noFill/>
          </p:spPr>
          <p:txBody>
            <a:bodyPr wrap="square" rtlCol="0">
              <a:spAutoFit/>
            </a:bodyPr>
            <a:lstStyle/>
            <a:p>
              <a:pPr algn="ctr"/>
              <a:r>
                <a:rPr lang="en-GB" sz="1200" b="1" dirty="0" smtClean="0">
                  <a:solidFill>
                    <a:schemeClr val="bg1"/>
                  </a:solidFill>
                  <a:latin typeface="Arial" panose="020B0604020202020204" pitchFamily="34" charset="0"/>
                  <a:cs typeface="Arial" panose="020B0604020202020204" pitchFamily="34" charset="0"/>
                </a:rPr>
                <a:t>5</a:t>
              </a:r>
              <a:endParaRPr lang="en-GB" sz="1200" b="1" dirty="0">
                <a:solidFill>
                  <a:schemeClr val="bg1"/>
                </a:solidFill>
                <a:latin typeface="Arial" panose="020B0604020202020204" pitchFamily="34" charset="0"/>
                <a:cs typeface="Arial" panose="020B0604020202020204" pitchFamily="34" charset="0"/>
              </a:endParaRPr>
            </a:p>
          </p:txBody>
        </p:sp>
        <p:sp>
          <p:nvSpPr>
            <p:cNvPr id="99" name="TextBox 98"/>
            <p:cNvSpPr txBox="1"/>
            <p:nvPr/>
          </p:nvSpPr>
          <p:spPr>
            <a:xfrm>
              <a:off x="4527482" y="4543125"/>
              <a:ext cx="333932" cy="441842"/>
            </a:xfrm>
            <a:prstGeom prst="rect">
              <a:avLst/>
            </a:prstGeom>
            <a:noFill/>
          </p:spPr>
          <p:txBody>
            <a:bodyPr wrap="square" rtlCol="0">
              <a:spAutoFit/>
            </a:bodyPr>
            <a:lstStyle/>
            <a:p>
              <a:pPr algn="ctr"/>
              <a:r>
                <a:rPr lang="en-GB" sz="1200" b="1" dirty="0" smtClean="0">
                  <a:solidFill>
                    <a:schemeClr val="bg1"/>
                  </a:solidFill>
                  <a:latin typeface="Arial" panose="020B0604020202020204" pitchFamily="34" charset="0"/>
                  <a:cs typeface="Arial" panose="020B0604020202020204" pitchFamily="34" charset="0"/>
                </a:rPr>
                <a:t>6</a:t>
              </a:r>
              <a:endParaRPr lang="en-GB" sz="1200" b="1" dirty="0">
                <a:solidFill>
                  <a:schemeClr val="bg1"/>
                </a:solidFill>
                <a:latin typeface="Arial" panose="020B0604020202020204" pitchFamily="34" charset="0"/>
                <a:cs typeface="Arial" panose="020B0604020202020204" pitchFamily="34" charset="0"/>
              </a:endParaRPr>
            </a:p>
          </p:txBody>
        </p:sp>
        <p:sp>
          <p:nvSpPr>
            <p:cNvPr id="100" name="TextBox 99"/>
            <p:cNvSpPr txBox="1"/>
            <p:nvPr/>
          </p:nvSpPr>
          <p:spPr>
            <a:xfrm>
              <a:off x="6429235" y="4527770"/>
              <a:ext cx="333932" cy="441842"/>
            </a:xfrm>
            <a:prstGeom prst="rect">
              <a:avLst/>
            </a:prstGeom>
            <a:noFill/>
          </p:spPr>
          <p:txBody>
            <a:bodyPr wrap="square" rtlCol="0">
              <a:spAutoFit/>
            </a:bodyPr>
            <a:lstStyle/>
            <a:p>
              <a:pPr algn="ctr"/>
              <a:r>
                <a:rPr lang="en-GB" sz="1200" b="1" dirty="0" smtClean="0">
                  <a:solidFill>
                    <a:schemeClr val="bg1"/>
                  </a:solidFill>
                  <a:latin typeface="Arial" panose="020B0604020202020204" pitchFamily="34" charset="0"/>
                  <a:cs typeface="Arial" panose="020B0604020202020204" pitchFamily="34" charset="0"/>
                </a:rPr>
                <a:t>7</a:t>
              </a:r>
              <a:endParaRPr lang="en-GB" sz="1200" b="1" dirty="0">
                <a:solidFill>
                  <a:schemeClr val="bg1"/>
                </a:solidFill>
                <a:latin typeface="Arial" panose="020B0604020202020204" pitchFamily="34" charset="0"/>
                <a:cs typeface="Arial" panose="020B0604020202020204" pitchFamily="34" charset="0"/>
              </a:endParaRPr>
            </a:p>
          </p:txBody>
        </p:sp>
        <p:sp>
          <p:nvSpPr>
            <p:cNvPr id="101" name="TextBox 100"/>
            <p:cNvSpPr txBox="1"/>
            <p:nvPr/>
          </p:nvSpPr>
          <p:spPr>
            <a:xfrm>
              <a:off x="5864791" y="3136853"/>
              <a:ext cx="333932" cy="441843"/>
            </a:xfrm>
            <a:prstGeom prst="rect">
              <a:avLst/>
            </a:prstGeom>
            <a:noFill/>
          </p:spPr>
          <p:txBody>
            <a:bodyPr wrap="square" rtlCol="0">
              <a:spAutoFit/>
            </a:bodyPr>
            <a:lstStyle/>
            <a:p>
              <a:pPr algn="ctr"/>
              <a:r>
                <a:rPr lang="en-GB" sz="1200" b="1" dirty="0" smtClean="0">
                  <a:solidFill>
                    <a:schemeClr val="bg1"/>
                  </a:solidFill>
                  <a:latin typeface="Arial" panose="020B0604020202020204" pitchFamily="34" charset="0"/>
                  <a:cs typeface="Arial" panose="020B0604020202020204" pitchFamily="34" charset="0"/>
                </a:rPr>
                <a:t>8</a:t>
              </a:r>
              <a:endParaRPr lang="en-GB" sz="1200" b="1" dirty="0">
                <a:solidFill>
                  <a:schemeClr val="bg1"/>
                </a:solidFill>
                <a:latin typeface="Arial" panose="020B0604020202020204" pitchFamily="34" charset="0"/>
                <a:cs typeface="Arial" panose="020B0604020202020204" pitchFamily="34" charset="0"/>
              </a:endParaRPr>
            </a:p>
          </p:txBody>
        </p:sp>
        <p:cxnSp>
          <p:nvCxnSpPr>
            <p:cNvPr id="39" name="Straight Connector 38"/>
            <p:cNvCxnSpPr/>
            <p:nvPr/>
          </p:nvCxnSpPr>
          <p:spPr>
            <a:xfrm>
              <a:off x="4468615" y="4077683"/>
              <a:ext cx="1" cy="225044"/>
            </a:xfrm>
            <a:prstGeom prst="line">
              <a:avLst/>
            </a:prstGeom>
            <a:ln w="28575">
              <a:solidFill>
                <a:schemeClr val="tx1"/>
              </a:solidFill>
            </a:ln>
          </p:spPr>
          <p:style>
            <a:lnRef idx="1">
              <a:schemeClr val="accent6"/>
            </a:lnRef>
            <a:fillRef idx="0">
              <a:schemeClr val="accent6"/>
            </a:fillRef>
            <a:effectRef idx="0">
              <a:schemeClr val="accent6"/>
            </a:effectRef>
            <a:fontRef idx="minor">
              <a:schemeClr val="tx1"/>
            </a:fontRef>
          </p:style>
        </p:cxnSp>
      </p:grpSp>
      <p:sp>
        <p:nvSpPr>
          <p:cNvPr id="9" name="Rectangle 8"/>
          <p:cNvSpPr/>
          <p:nvPr/>
        </p:nvSpPr>
        <p:spPr>
          <a:xfrm>
            <a:off x="627923" y="5738749"/>
            <a:ext cx="6578700" cy="400110"/>
          </a:xfrm>
          <a:prstGeom prst="rect">
            <a:avLst/>
          </a:prstGeom>
        </p:spPr>
        <p:txBody>
          <a:bodyPr wrap="square">
            <a:spAutoFit/>
          </a:bodyPr>
          <a:lstStyle/>
          <a:p>
            <a:pPr marL="271463" indent="-271463">
              <a:spcAft>
                <a:spcPts val="1400"/>
              </a:spcAft>
              <a:buFont typeface="Arial"/>
              <a:buChar char="•"/>
            </a:pPr>
            <a:r>
              <a:rPr lang="en-GB" sz="2000" dirty="0">
                <a:latin typeface="Arial"/>
                <a:cs typeface="Arial"/>
              </a:rPr>
              <a:t>Why are two of the boxes shown in a paler colour?</a:t>
            </a:r>
          </a:p>
        </p:txBody>
      </p:sp>
    </p:spTree>
    <p:extLst>
      <p:ext uri="{BB962C8B-B14F-4D97-AF65-F5344CB8AC3E}">
        <p14:creationId xmlns:p14="http://schemas.microsoft.com/office/powerpoint/2010/main" val="21108900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Benefits of structured </a:t>
            </a:r>
            <a:r>
              <a:rPr lang="en-GB" dirty="0" smtClean="0"/>
              <a:t>programming</a:t>
            </a:r>
            <a:endParaRPr lang="en-GB" dirty="0"/>
          </a:p>
        </p:txBody>
      </p:sp>
      <p:sp>
        <p:nvSpPr>
          <p:cNvPr id="3" name="Text Placeholder 2"/>
          <p:cNvSpPr>
            <a:spLocks noGrp="1"/>
          </p:cNvSpPr>
          <p:nvPr>
            <p:ph type="body" sz="quarter" idx="14"/>
          </p:nvPr>
        </p:nvSpPr>
        <p:spPr>
          <a:xfrm>
            <a:off x="724280" y="2140771"/>
            <a:ext cx="7797230" cy="3438393"/>
          </a:xfrm>
        </p:spPr>
        <p:txBody>
          <a:bodyPr/>
          <a:lstStyle/>
          <a:p>
            <a:r>
              <a:rPr lang="en-GB" dirty="0" smtClean="0"/>
              <a:t>Programs are more easily and quickly written</a:t>
            </a:r>
          </a:p>
          <a:p>
            <a:pPr lvl="1"/>
            <a:r>
              <a:rPr lang="en-GB" dirty="0" smtClean="0">
                <a:solidFill>
                  <a:srgbClr val="E35999"/>
                </a:solidFill>
              </a:rPr>
              <a:t>Large programs are broken down into subtasks that are easier to program and manage</a:t>
            </a:r>
          </a:p>
          <a:p>
            <a:pPr lvl="1"/>
            <a:r>
              <a:rPr lang="en-GB" dirty="0">
                <a:solidFill>
                  <a:srgbClr val="E35999"/>
                </a:solidFill>
              </a:rPr>
              <a:t>Each module can be individually tested</a:t>
            </a:r>
          </a:p>
          <a:p>
            <a:pPr lvl="1"/>
            <a:r>
              <a:rPr lang="en-GB" dirty="0">
                <a:solidFill>
                  <a:srgbClr val="E35999"/>
                </a:solidFill>
              </a:rPr>
              <a:t>Modules can be re-used several times in a program</a:t>
            </a:r>
          </a:p>
          <a:p>
            <a:pPr lvl="1"/>
            <a:r>
              <a:rPr lang="en-GB" dirty="0">
                <a:solidFill>
                  <a:srgbClr val="E35999"/>
                </a:solidFill>
              </a:rPr>
              <a:t>Frequently used modules can be saved in a library and used by other programs</a:t>
            </a:r>
          </a:p>
          <a:p>
            <a:pPr lvl="1"/>
            <a:r>
              <a:rPr lang="en-GB" dirty="0">
                <a:solidFill>
                  <a:srgbClr val="E35999"/>
                </a:solidFill>
              </a:rPr>
              <a:t>Several programmers can simultaneously work on different modules, shortening development </a:t>
            </a:r>
            <a:r>
              <a:rPr lang="en-GB" dirty="0" smtClean="0">
                <a:solidFill>
                  <a:srgbClr val="E35999"/>
                </a:solidFill>
              </a:rPr>
              <a:t>time</a:t>
            </a:r>
            <a:endParaRPr lang="en-GB" dirty="0">
              <a:solidFill>
                <a:srgbClr val="E35999"/>
              </a:solidFill>
            </a:endParaRPr>
          </a:p>
          <a:p>
            <a:pPr lvl="1"/>
            <a:endParaRPr lang="en-GB" dirty="0">
              <a:solidFill>
                <a:srgbClr val="E35999"/>
              </a:solidFill>
            </a:endParaRPr>
          </a:p>
        </p:txBody>
      </p:sp>
    </p:spTree>
    <p:extLst>
      <p:ext uri="{BB962C8B-B14F-4D97-AF65-F5344CB8AC3E}">
        <p14:creationId xmlns:p14="http://schemas.microsoft.com/office/powerpoint/2010/main" val="30126071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Benefits of structured programming (</a:t>
            </a:r>
            <a:r>
              <a:rPr lang="en-GB" dirty="0"/>
              <a:t>continued)</a:t>
            </a:r>
          </a:p>
          <a:p>
            <a:endParaRPr lang="en-GB" dirty="0"/>
          </a:p>
        </p:txBody>
      </p:sp>
      <p:sp>
        <p:nvSpPr>
          <p:cNvPr id="3" name="Text Placeholder 2"/>
          <p:cNvSpPr>
            <a:spLocks noGrp="1"/>
          </p:cNvSpPr>
          <p:nvPr>
            <p:ph type="body" sz="quarter" idx="14"/>
          </p:nvPr>
        </p:nvSpPr>
        <p:spPr>
          <a:xfrm>
            <a:off x="724280" y="2130014"/>
            <a:ext cx="7797230" cy="3926228"/>
          </a:xfrm>
        </p:spPr>
        <p:txBody>
          <a:bodyPr/>
          <a:lstStyle/>
          <a:p>
            <a:r>
              <a:rPr lang="en-GB" dirty="0" smtClean="0"/>
              <a:t>Programs are more reliable and have fewer errors</a:t>
            </a:r>
          </a:p>
          <a:p>
            <a:pPr lvl="1"/>
            <a:r>
              <a:rPr lang="en-GB" dirty="0" smtClean="0">
                <a:solidFill>
                  <a:srgbClr val="E35999"/>
                </a:solidFill>
              </a:rPr>
              <a:t>It is easier to find errors in small self-contained modules</a:t>
            </a:r>
          </a:p>
          <a:p>
            <a:r>
              <a:rPr lang="en-GB" dirty="0" smtClean="0"/>
              <a:t>Programs take less time to test and debug</a:t>
            </a:r>
          </a:p>
          <a:p>
            <a:r>
              <a:rPr lang="en-GB" dirty="0" smtClean="0"/>
              <a:t>Programs are easier to maintain</a:t>
            </a:r>
          </a:p>
          <a:p>
            <a:pPr lvl="1">
              <a:spcAft>
                <a:spcPts val="800"/>
              </a:spcAft>
            </a:pPr>
            <a:r>
              <a:rPr lang="en-GB" dirty="0" smtClean="0">
                <a:solidFill>
                  <a:srgbClr val="E35999"/>
                </a:solidFill>
              </a:rPr>
              <a:t>A well-organised, modular program is easier to follow</a:t>
            </a:r>
          </a:p>
          <a:p>
            <a:pPr lvl="1">
              <a:spcAft>
                <a:spcPts val="800"/>
              </a:spcAft>
            </a:pPr>
            <a:r>
              <a:rPr lang="en-GB" dirty="0" smtClean="0">
                <a:solidFill>
                  <a:srgbClr val="E35999"/>
                </a:solidFill>
              </a:rPr>
              <a:t>It is easier to find which module needs to be changed</a:t>
            </a:r>
          </a:p>
          <a:p>
            <a:pPr lvl="1">
              <a:spcAft>
                <a:spcPts val="800"/>
              </a:spcAft>
            </a:pPr>
            <a:r>
              <a:rPr lang="en-GB" dirty="0" smtClean="0">
                <a:solidFill>
                  <a:srgbClr val="E35999"/>
                </a:solidFill>
              </a:rPr>
              <a:t>Self-contained modules mean that the change should not affect the rest of the program</a:t>
            </a:r>
          </a:p>
          <a:p>
            <a:pPr lvl="1">
              <a:spcAft>
                <a:spcPts val="800"/>
              </a:spcAft>
            </a:pPr>
            <a:r>
              <a:rPr lang="en-GB" dirty="0" smtClean="0">
                <a:solidFill>
                  <a:srgbClr val="E35999"/>
                </a:solidFill>
              </a:rPr>
              <a:t>New features can be added by adding new modules</a:t>
            </a:r>
          </a:p>
        </p:txBody>
      </p:sp>
    </p:spTree>
    <p:extLst>
      <p:ext uri="{BB962C8B-B14F-4D97-AF65-F5344CB8AC3E}">
        <p14:creationId xmlns:p14="http://schemas.microsoft.com/office/powerpoint/2010/main" val="41576852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Good programming practice</a:t>
            </a:r>
            <a:endParaRPr lang="en-GB" dirty="0"/>
          </a:p>
        </p:txBody>
      </p:sp>
      <p:sp>
        <p:nvSpPr>
          <p:cNvPr id="3" name="Text Placeholder 2"/>
          <p:cNvSpPr>
            <a:spLocks noGrp="1"/>
          </p:cNvSpPr>
          <p:nvPr>
            <p:ph type="body" sz="quarter" idx="14"/>
          </p:nvPr>
        </p:nvSpPr>
        <p:spPr>
          <a:xfrm>
            <a:off x="724280" y="1704179"/>
            <a:ext cx="7797230" cy="4036221"/>
          </a:xfrm>
        </p:spPr>
        <p:txBody>
          <a:bodyPr/>
          <a:lstStyle/>
          <a:p>
            <a:r>
              <a:rPr lang="en-GB" dirty="0" smtClean="0"/>
              <a:t>Use meaningful names for variables and subroutines</a:t>
            </a:r>
          </a:p>
          <a:p>
            <a:r>
              <a:rPr lang="en-GB" dirty="0" smtClean="0"/>
              <a:t>Add lots of comments to explain each module</a:t>
            </a:r>
          </a:p>
          <a:p>
            <a:r>
              <a:rPr lang="en-GB" dirty="0" smtClean="0"/>
              <a:t>Each module should perform a single task</a:t>
            </a:r>
          </a:p>
          <a:p>
            <a:r>
              <a:rPr lang="en-GB" dirty="0" smtClean="0"/>
              <a:t>Selection and iteration structures should have single entry and exit points</a:t>
            </a:r>
          </a:p>
          <a:p>
            <a:r>
              <a:rPr lang="en-GB" dirty="0" smtClean="0"/>
              <a:t>Keep each module self-contained by passing parameters and using local variables in subroutines</a:t>
            </a:r>
            <a:endParaRPr lang="en-GB" dirty="0"/>
          </a:p>
        </p:txBody>
      </p:sp>
    </p:spTree>
    <p:extLst>
      <p:ext uri="{BB962C8B-B14F-4D97-AF65-F5344CB8AC3E}">
        <p14:creationId xmlns:p14="http://schemas.microsoft.com/office/powerpoint/2010/main" val="17492958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Worksheet 2</a:t>
            </a:r>
            <a:endParaRPr lang="en-GB" dirty="0"/>
          </a:p>
        </p:txBody>
      </p:sp>
      <p:sp>
        <p:nvSpPr>
          <p:cNvPr id="3" name="Text Placeholder 2"/>
          <p:cNvSpPr>
            <a:spLocks noGrp="1"/>
          </p:cNvSpPr>
          <p:nvPr>
            <p:ph type="body" sz="quarter" idx="14"/>
          </p:nvPr>
        </p:nvSpPr>
        <p:spPr/>
        <p:txBody>
          <a:bodyPr/>
          <a:lstStyle/>
          <a:p>
            <a:r>
              <a:rPr lang="en-GB" dirty="0" smtClean="0"/>
              <a:t>Now try the questions in </a:t>
            </a:r>
            <a:r>
              <a:rPr lang="en-GB" b="1" dirty="0" smtClean="0"/>
              <a:t>Task 2</a:t>
            </a:r>
            <a:r>
              <a:rPr lang="en-GB" dirty="0" smtClean="0"/>
              <a:t> on the worksheet</a:t>
            </a:r>
            <a:endParaRPr lang="en-GB" dirty="0"/>
          </a:p>
        </p:txBody>
      </p:sp>
    </p:spTree>
    <p:extLst>
      <p:ext uri="{BB962C8B-B14F-4D97-AF65-F5344CB8AC3E}">
        <p14:creationId xmlns:p14="http://schemas.microsoft.com/office/powerpoint/2010/main" val="39701647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657225"/>
            <a:ext cx="9144000" cy="6200775"/>
          </a:xfrm>
          <a:prstGeom prst="rect">
            <a:avLst/>
          </a:prstGeom>
        </p:spPr>
      </p:pic>
      <p:sp>
        <p:nvSpPr>
          <p:cNvPr id="4" name="Text Placeholder 3"/>
          <p:cNvSpPr>
            <a:spLocks noGrp="1"/>
          </p:cNvSpPr>
          <p:nvPr>
            <p:ph type="body" sz="quarter" idx="13"/>
          </p:nvPr>
        </p:nvSpPr>
        <p:spPr/>
        <p:txBody>
          <a:bodyPr/>
          <a:lstStyle/>
          <a:p>
            <a:r>
              <a:rPr lang="en-GB" dirty="0" smtClean="0"/>
              <a:t>Modular programming</a:t>
            </a:r>
            <a:endParaRPr lang="en-GB" dirty="0"/>
          </a:p>
        </p:txBody>
      </p:sp>
      <p:sp>
        <p:nvSpPr>
          <p:cNvPr id="5" name="Text Placeholder 4"/>
          <p:cNvSpPr>
            <a:spLocks noGrp="1"/>
          </p:cNvSpPr>
          <p:nvPr>
            <p:ph type="body" sz="quarter" idx="14"/>
          </p:nvPr>
        </p:nvSpPr>
        <p:spPr/>
        <p:txBody>
          <a:bodyPr/>
          <a:lstStyle/>
          <a:p>
            <a:r>
              <a:rPr lang="en-GB" dirty="0" smtClean="0"/>
              <a:t>Modular design and programming techniques are most useful for large, complex programs</a:t>
            </a:r>
          </a:p>
          <a:p>
            <a:r>
              <a:rPr lang="en-GB" dirty="0" smtClean="0"/>
              <a:t>Some programs have thousands or even millions of lines of code</a:t>
            </a:r>
          </a:p>
          <a:p>
            <a:r>
              <a:rPr lang="en-GB" dirty="0" smtClean="0"/>
              <a:t>In small programs of less than a page of code, it may not be worth writing individual modules for every subtask</a:t>
            </a:r>
          </a:p>
          <a:p>
            <a:endParaRPr lang="en-GB" dirty="0"/>
          </a:p>
        </p:txBody>
      </p:sp>
    </p:spTree>
    <p:extLst>
      <p:ext uri="{BB962C8B-B14F-4D97-AF65-F5344CB8AC3E}">
        <p14:creationId xmlns:p14="http://schemas.microsoft.com/office/powerpoint/2010/main" val="38738870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Objectives</a:t>
            </a:r>
            <a:endParaRPr lang="en-GB" dirty="0"/>
          </a:p>
        </p:txBody>
      </p:sp>
      <p:sp>
        <p:nvSpPr>
          <p:cNvPr id="5" name="Text Placeholder 4"/>
          <p:cNvSpPr>
            <a:spLocks noGrp="1"/>
          </p:cNvSpPr>
          <p:nvPr>
            <p:ph type="body" sz="quarter" idx="14"/>
          </p:nvPr>
        </p:nvSpPr>
        <p:spPr/>
        <p:txBody>
          <a:bodyPr/>
          <a:lstStyle/>
          <a:p>
            <a:r>
              <a:rPr lang="en-GB" dirty="0" smtClean="0"/>
              <a:t>Understand the structured approach to program design and construction</a:t>
            </a:r>
          </a:p>
          <a:p>
            <a:r>
              <a:rPr lang="en-GB" dirty="0" smtClean="0"/>
              <a:t>Be able to construct and use hierarchy charts when designing programs</a:t>
            </a:r>
          </a:p>
          <a:p>
            <a:r>
              <a:rPr lang="en-GB" dirty="0" smtClean="0"/>
              <a:t>Be able to explain the advantages of the structured approach</a:t>
            </a:r>
            <a:endParaRPr lang="en-GB" dirty="0"/>
          </a:p>
        </p:txBody>
      </p:sp>
    </p:spTree>
    <p:extLst>
      <p:ext uri="{BB962C8B-B14F-4D97-AF65-F5344CB8AC3E}">
        <p14:creationId xmlns:p14="http://schemas.microsoft.com/office/powerpoint/2010/main" val="18674620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Plenary</a:t>
            </a:r>
            <a:endParaRPr lang="en-GB" dirty="0"/>
          </a:p>
        </p:txBody>
      </p:sp>
      <p:sp>
        <p:nvSpPr>
          <p:cNvPr id="3" name="Text Placeholder 2"/>
          <p:cNvSpPr>
            <a:spLocks noGrp="1"/>
          </p:cNvSpPr>
          <p:nvPr>
            <p:ph type="body" sz="quarter" idx="14"/>
          </p:nvPr>
        </p:nvSpPr>
        <p:spPr/>
        <p:txBody>
          <a:bodyPr/>
          <a:lstStyle/>
          <a:p>
            <a:r>
              <a:rPr lang="en-GB" dirty="0" smtClean="0"/>
              <a:t>The aim of structured programming is to help programmers to write programs that </a:t>
            </a:r>
          </a:p>
          <a:p>
            <a:pPr lvl="1"/>
            <a:r>
              <a:rPr lang="en-GB" dirty="0" smtClean="0">
                <a:solidFill>
                  <a:srgbClr val="E35999"/>
                </a:solidFill>
              </a:rPr>
              <a:t>can be thoroughly tested and proved to be error free</a:t>
            </a:r>
          </a:p>
          <a:p>
            <a:pPr lvl="1"/>
            <a:r>
              <a:rPr lang="en-GB" dirty="0" smtClean="0">
                <a:solidFill>
                  <a:srgbClr val="E35999"/>
                </a:solidFill>
              </a:rPr>
              <a:t>are easy to understand and maintain</a:t>
            </a:r>
          </a:p>
          <a:p>
            <a:pPr lvl="1"/>
            <a:r>
              <a:rPr lang="en-GB" dirty="0" smtClean="0">
                <a:solidFill>
                  <a:srgbClr val="E35999"/>
                </a:solidFill>
              </a:rPr>
              <a:t>minimise duplication of effort</a:t>
            </a:r>
          </a:p>
          <a:p>
            <a:r>
              <a:rPr lang="en-GB" dirty="0" smtClean="0"/>
              <a:t>Hierarchy charts are: </a:t>
            </a:r>
          </a:p>
          <a:p>
            <a:pPr lvl="1"/>
            <a:r>
              <a:rPr lang="en-GB" dirty="0" smtClean="0">
                <a:solidFill>
                  <a:srgbClr val="E35999"/>
                </a:solidFill>
              </a:rPr>
              <a:t>a useful design tool for breaking down a large program into manageable chunks</a:t>
            </a:r>
          </a:p>
          <a:p>
            <a:pPr lvl="1"/>
            <a:r>
              <a:rPr lang="en-GB" dirty="0" smtClean="0">
                <a:solidFill>
                  <a:srgbClr val="E35999"/>
                </a:solidFill>
              </a:rPr>
              <a:t>useful for documentation purposes</a:t>
            </a:r>
            <a:endParaRPr lang="en-GB" dirty="0">
              <a:solidFill>
                <a:srgbClr val="E35999"/>
              </a:solidFill>
            </a:endParaRPr>
          </a:p>
        </p:txBody>
      </p:sp>
    </p:spTree>
    <p:extLst>
      <p:ext uri="{BB962C8B-B14F-4D97-AF65-F5344CB8AC3E}">
        <p14:creationId xmlns:p14="http://schemas.microsoft.com/office/powerpoint/2010/main" val="21737731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5996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Structured programming</a:t>
            </a:r>
            <a:endParaRPr lang="en-GB" dirty="0"/>
          </a:p>
        </p:txBody>
      </p:sp>
      <p:sp>
        <p:nvSpPr>
          <p:cNvPr id="5" name="Text Placeholder 4"/>
          <p:cNvSpPr>
            <a:spLocks noGrp="1"/>
          </p:cNvSpPr>
          <p:nvPr>
            <p:ph type="body" sz="quarter" idx="14"/>
          </p:nvPr>
        </p:nvSpPr>
        <p:spPr>
          <a:xfrm>
            <a:off x="724280" y="1704179"/>
            <a:ext cx="7797230" cy="4091314"/>
          </a:xfrm>
        </p:spPr>
        <p:txBody>
          <a:bodyPr/>
          <a:lstStyle/>
          <a:p>
            <a:r>
              <a:rPr lang="en-GB" dirty="0" smtClean="0"/>
              <a:t>In a high-level, procedural language such as Pascal, Visual Basic, Python or C#, an algorithm can be implemented using just three basic structures:</a:t>
            </a:r>
          </a:p>
          <a:p>
            <a:pPr lvl="1"/>
            <a:r>
              <a:rPr lang="en-GB" dirty="0" smtClean="0">
                <a:solidFill>
                  <a:srgbClr val="E35999"/>
                </a:solidFill>
              </a:rPr>
              <a:t>Sequence</a:t>
            </a:r>
          </a:p>
          <a:p>
            <a:pPr lvl="1"/>
            <a:r>
              <a:rPr lang="en-GB" dirty="0" smtClean="0">
                <a:solidFill>
                  <a:srgbClr val="E35999"/>
                </a:solidFill>
              </a:rPr>
              <a:t>Selection</a:t>
            </a:r>
          </a:p>
          <a:p>
            <a:pPr lvl="1"/>
            <a:r>
              <a:rPr lang="en-GB" dirty="0" smtClean="0">
                <a:solidFill>
                  <a:srgbClr val="E35999"/>
                </a:solidFill>
              </a:rPr>
              <a:t>Iteration</a:t>
            </a:r>
          </a:p>
          <a:p>
            <a:r>
              <a:rPr lang="en-GB" dirty="0" smtClean="0"/>
              <a:t>Can you give examples of each of these structures?</a:t>
            </a:r>
            <a:endParaRPr lang="en-GB" dirty="0"/>
          </a:p>
        </p:txBody>
      </p:sp>
    </p:spTree>
    <p:extLst>
      <p:ext uri="{BB962C8B-B14F-4D97-AF65-F5344CB8AC3E}">
        <p14:creationId xmlns:p14="http://schemas.microsoft.com/office/powerpoint/2010/main" val="2924241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Sequence</a:t>
            </a:r>
            <a:endParaRPr lang="en-GB" dirty="0"/>
          </a:p>
        </p:txBody>
      </p:sp>
      <p:sp>
        <p:nvSpPr>
          <p:cNvPr id="3" name="Text Placeholder 2"/>
          <p:cNvSpPr>
            <a:spLocks noGrp="1"/>
          </p:cNvSpPr>
          <p:nvPr>
            <p:ph type="body" sz="quarter" idx="14"/>
          </p:nvPr>
        </p:nvSpPr>
        <p:spPr>
          <a:xfrm>
            <a:off x="724280" y="1704178"/>
            <a:ext cx="7797230" cy="4542075"/>
          </a:xfrm>
        </p:spPr>
        <p:txBody>
          <a:bodyPr/>
          <a:lstStyle/>
          <a:p>
            <a:r>
              <a:rPr lang="en-GB" dirty="0" smtClean="0"/>
              <a:t>A sequence consists of one or more statements following one after the other</a:t>
            </a:r>
          </a:p>
          <a:p>
            <a:r>
              <a:rPr lang="en-GB" dirty="0" smtClean="0"/>
              <a:t>Here is an example written in pseudocode:</a:t>
            </a:r>
          </a:p>
          <a:p>
            <a:pPr marL="0" indent="0">
              <a:buNone/>
            </a:pPr>
            <a:r>
              <a:rPr lang="en-GB" dirty="0"/>
              <a:t>	</a:t>
            </a:r>
            <a:r>
              <a:rPr lang="en-GB" dirty="0" err="1" smtClean="0">
                <a:solidFill>
                  <a:srgbClr val="E35999"/>
                </a:solidFill>
              </a:rPr>
              <a:t>hoursWorked</a:t>
            </a:r>
            <a:r>
              <a:rPr lang="en-GB" dirty="0" smtClean="0">
                <a:solidFill>
                  <a:srgbClr val="E35999"/>
                </a:solidFill>
              </a:rPr>
              <a:t> </a:t>
            </a:r>
            <a:r>
              <a:rPr lang="en-GB" dirty="0" smtClean="0">
                <a:solidFill>
                  <a:srgbClr val="E35999"/>
                </a:solidFill>
                <a:sym typeface="Wingdings" panose="05000000000000000000" pitchFamily="2" charset="2"/>
              </a:rPr>
              <a:t></a:t>
            </a:r>
            <a:r>
              <a:rPr lang="en-GB" dirty="0" smtClean="0">
                <a:solidFill>
                  <a:srgbClr val="E35999"/>
                </a:solidFill>
              </a:rPr>
              <a:t> USERINPUT</a:t>
            </a:r>
          </a:p>
          <a:p>
            <a:pPr marL="0" indent="0">
              <a:buNone/>
            </a:pPr>
            <a:r>
              <a:rPr lang="en-GB" dirty="0">
                <a:solidFill>
                  <a:srgbClr val="E35999"/>
                </a:solidFill>
              </a:rPr>
              <a:t>	</a:t>
            </a:r>
            <a:r>
              <a:rPr lang="en-GB" dirty="0" err="1" smtClean="0">
                <a:solidFill>
                  <a:srgbClr val="E35999"/>
                </a:solidFill>
              </a:rPr>
              <a:t>hourlyRate</a:t>
            </a:r>
            <a:r>
              <a:rPr lang="en-GB" dirty="0" smtClean="0">
                <a:solidFill>
                  <a:srgbClr val="E35999"/>
                </a:solidFill>
              </a:rPr>
              <a:t> </a:t>
            </a:r>
            <a:r>
              <a:rPr lang="en-GB" dirty="0" smtClean="0">
                <a:solidFill>
                  <a:srgbClr val="E35999"/>
                </a:solidFill>
                <a:sym typeface="Wingdings" panose="05000000000000000000" pitchFamily="2" charset="2"/>
              </a:rPr>
              <a:t> USERINPUT</a:t>
            </a:r>
            <a:endParaRPr lang="en-GB" dirty="0" smtClean="0">
              <a:solidFill>
                <a:srgbClr val="E35999"/>
              </a:solidFill>
            </a:endParaRPr>
          </a:p>
          <a:p>
            <a:pPr marL="0" indent="0">
              <a:buNone/>
            </a:pPr>
            <a:r>
              <a:rPr lang="en-GB" dirty="0">
                <a:solidFill>
                  <a:srgbClr val="E35999"/>
                </a:solidFill>
              </a:rPr>
              <a:t>	</a:t>
            </a:r>
            <a:r>
              <a:rPr lang="en-GB" dirty="0" err="1" smtClean="0">
                <a:solidFill>
                  <a:srgbClr val="E35999"/>
                </a:solidFill>
              </a:rPr>
              <a:t>totalCharge</a:t>
            </a:r>
            <a:r>
              <a:rPr lang="en-GB" dirty="0" smtClean="0">
                <a:solidFill>
                  <a:srgbClr val="E35999"/>
                </a:solidFill>
              </a:rPr>
              <a:t> </a:t>
            </a:r>
            <a:r>
              <a:rPr lang="en-GB" dirty="0" smtClean="0">
                <a:solidFill>
                  <a:srgbClr val="E35999"/>
                </a:solidFill>
                <a:sym typeface="Wingdings" panose="05000000000000000000" pitchFamily="2" charset="2"/>
              </a:rPr>
              <a:t> </a:t>
            </a:r>
            <a:r>
              <a:rPr lang="en-GB" dirty="0" err="1" smtClean="0">
                <a:solidFill>
                  <a:srgbClr val="E35999"/>
                </a:solidFill>
                <a:sym typeface="Wingdings" panose="05000000000000000000" pitchFamily="2" charset="2"/>
              </a:rPr>
              <a:t>hoursWorked</a:t>
            </a:r>
            <a:r>
              <a:rPr lang="en-GB" dirty="0" smtClean="0">
                <a:solidFill>
                  <a:srgbClr val="E35999"/>
                </a:solidFill>
                <a:sym typeface="Wingdings" panose="05000000000000000000" pitchFamily="2" charset="2"/>
              </a:rPr>
              <a:t> * </a:t>
            </a:r>
            <a:r>
              <a:rPr lang="en-GB" dirty="0" err="1" smtClean="0">
                <a:solidFill>
                  <a:srgbClr val="E35999"/>
                </a:solidFill>
                <a:sym typeface="Wingdings" panose="05000000000000000000" pitchFamily="2" charset="2"/>
              </a:rPr>
              <a:t>hourlyRate</a:t>
            </a:r>
            <a:endParaRPr lang="en-GB" dirty="0" smtClean="0">
              <a:solidFill>
                <a:srgbClr val="E35999"/>
              </a:solidFill>
              <a:sym typeface="Wingdings" panose="05000000000000000000" pitchFamily="2" charset="2"/>
            </a:endParaRPr>
          </a:p>
          <a:p>
            <a:pPr marL="0" indent="0">
              <a:buNone/>
            </a:pPr>
            <a:r>
              <a:rPr lang="en-GB" dirty="0">
                <a:solidFill>
                  <a:srgbClr val="E35999"/>
                </a:solidFill>
                <a:sym typeface="Wingdings" panose="05000000000000000000" pitchFamily="2" charset="2"/>
              </a:rPr>
              <a:t>	</a:t>
            </a:r>
            <a:r>
              <a:rPr lang="en-GB" dirty="0" smtClean="0">
                <a:solidFill>
                  <a:srgbClr val="E35999"/>
                </a:solidFill>
                <a:sym typeface="Wingdings" panose="05000000000000000000" pitchFamily="2" charset="2"/>
              </a:rPr>
              <a:t>OUTPUT “Total charge: ”, </a:t>
            </a:r>
            <a:r>
              <a:rPr lang="en-GB" dirty="0" err="1" smtClean="0">
                <a:solidFill>
                  <a:srgbClr val="E35999"/>
                </a:solidFill>
                <a:sym typeface="Wingdings" panose="05000000000000000000" pitchFamily="2" charset="2"/>
              </a:rPr>
              <a:t>totalCharge</a:t>
            </a:r>
            <a:endParaRPr lang="en-GB" dirty="0">
              <a:solidFill>
                <a:srgbClr val="E35999"/>
              </a:solidFill>
            </a:endParaRPr>
          </a:p>
        </p:txBody>
      </p:sp>
    </p:spTree>
    <p:extLst>
      <p:ext uri="{BB962C8B-B14F-4D97-AF65-F5344CB8AC3E}">
        <p14:creationId xmlns:p14="http://schemas.microsoft.com/office/powerpoint/2010/main" val="621495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flipH="1">
            <a:off x="3894270" y="2025214"/>
            <a:ext cx="5113649" cy="4558463"/>
          </a:xfrm>
          <a:prstGeom prst="rect">
            <a:avLst/>
          </a:prstGeom>
        </p:spPr>
      </p:pic>
      <p:sp>
        <p:nvSpPr>
          <p:cNvPr id="2" name="Text Placeholder 1"/>
          <p:cNvSpPr>
            <a:spLocks noGrp="1"/>
          </p:cNvSpPr>
          <p:nvPr>
            <p:ph type="body" sz="quarter" idx="13"/>
          </p:nvPr>
        </p:nvSpPr>
        <p:spPr/>
        <p:txBody>
          <a:bodyPr/>
          <a:lstStyle/>
          <a:p>
            <a:r>
              <a:rPr lang="en-GB" dirty="0" smtClean="0"/>
              <a:t>Selection</a:t>
            </a:r>
            <a:endParaRPr lang="en-GB" dirty="0"/>
          </a:p>
        </p:txBody>
      </p:sp>
      <p:sp>
        <p:nvSpPr>
          <p:cNvPr id="3" name="Text Placeholder 2"/>
          <p:cNvSpPr>
            <a:spLocks noGrp="1"/>
          </p:cNvSpPr>
          <p:nvPr>
            <p:ph type="body" sz="quarter" idx="14"/>
          </p:nvPr>
        </p:nvSpPr>
        <p:spPr>
          <a:xfrm>
            <a:off x="724279" y="1704179"/>
            <a:ext cx="8046233" cy="4348891"/>
          </a:xfrm>
        </p:spPr>
        <p:txBody>
          <a:bodyPr/>
          <a:lstStyle/>
          <a:p>
            <a:pPr>
              <a:spcAft>
                <a:spcPts val="600"/>
              </a:spcAft>
            </a:pPr>
            <a:r>
              <a:rPr lang="en-GB" dirty="0" smtClean="0"/>
              <a:t>Selection is implemented using an IF…THEN…ELSE statement</a:t>
            </a:r>
          </a:p>
          <a:p>
            <a:pPr marL="0" indent="0">
              <a:spcAft>
                <a:spcPts val="0"/>
              </a:spcAft>
              <a:buNone/>
            </a:pPr>
            <a:r>
              <a:rPr lang="en-GB" dirty="0"/>
              <a:t>	</a:t>
            </a:r>
            <a:r>
              <a:rPr lang="en-GB" dirty="0" smtClean="0">
                <a:solidFill>
                  <a:srgbClr val="E35999"/>
                </a:solidFill>
              </a:rPr>
              <a:t>IF </a:t>
            </a:r>
            <a:r>
              <a:rPr lang="en-GB" dirty="0" err="1" smtClean="0">
                <a:solidFill>
                  <a:srgbClr val="E35999"/>
                </a:solidFill>
              </a:rPr>
              <a:t>sunIsShining</a:t>
            </a:r>
            <a:r>
              <a:rPr lang="en-GB" dirty="0" smtClean="0">
                <a:solidFill>
                  <a:srgbClr val="E35999"/>
                </a:solidFill>
              </a:rPr>
              <a:t> THEN</a:t>
            </a:r>
          </a:p>
          <a:p>
            <a:pPr marL="0" indent="0">
              <a:spcAft>
                <a:spcPts val="0"/>
              </a:spcAft>
              <a:buNone/>
            </a:pPr>
            <a:r>
              <a:rPr lang="en-GB" dirty="0">
                <a:solidFill>
                  <a:srgbClr val="E35999"/>
                </a:solidFill>
              </a:rPr>
              <a:t>	</a:t>
            </a:r>
            <a:r>
              <a:rPr lang="en-GB" dirty="0" smtClean="0">
                <a:solidFill>
                  <a:srgbClr val="E35999"/>
                </a:solidFill>
              </a:rPr>
              <a:t>	</a:t>
            </a:r>
            <a:r>
              <a:rPr lang="en-GB" dirty="0" err="1" smtClean="0">
                <a:solidFill>
                  <a:srgbClr val="E35999"/>
                </a:solidFill>
              </a:rPr>
              <a:t>takeSunhat</a:t>
            </a:r>
            <a:endParaRPr lang="en-GB" dirty="0" smtClean="0">
              <a:solidFill>
                <a:srgbClr val="E35999"/>
              </a:solidFill>
            </a:endParaRPr>
          </a:p>
          <a:p>
            <a:pPr marL="0" indent="0">
              <a:spcAft>
                <a:spcPts val="0"/>
              </a:spcAft>
              <a:buNone/>
            </a:pPr>
            <a:r>
              <a:rPr lang="en-GB" dirty="0">
                <a:solidFill>
                  <a:srgbClr val="E35999"/>
                </a:solidFill>
              </a:rPr>
              <a:t>	</a:t>
            </a:r>
            <a:r>
              <a:rPr lang="en-GB" dirty="0" smtClean="0">
                <a:solidFill>
                  <a:srgbClr val="E35999"/>
                </a:solidFill>
              </a:rPr>
              <a:t>ELSE</a:t>
            </a:r>
          </a:p>
          <a:p>
            <a:pPr marL="0" indent="0">
              <a:spcAft>
                <a:spcPts val="0"/>
              </a:spcAft>
              <a:buNone/>
            </a:pPr>
            <a:r>
              <a:rPr lang="en-GB" dirty="0">
                <a:solidFill>
                  <a:srgbClr val="E35999"/>
                </a:solidFill>
              </a:rPr>
              <a:t>	</a:t>
            </a:r>
            <a:r>
              <a:rPr lang="en-GB" dirty="0" smtClean="0">
                <a:solidFill>
                  <a:srgbClr val="E35999"/>
                </a:solidFill>
              </a:rPr>
              <a:t>	</a:t>
            </a:r>
            <a:r>
              <a:rPr lang="en-GB" dirty="0" err="1" smtClean="0">
                <a:solidFill>
                  <a:srgbClr val="E35999"/>
                </a:solidFill>
              </a:rPr>
              <a:t>takeUmbrella</a:t>
            </a:r>
            <a:endParaRPr lang="en-GB" dirty="0" smtClean="0">
              <a:solidFill>
                <a:srgbClr val="E35999"/>
              </a:solidFill>
            </a:endParaRPr>
          </a:p>
          <a:p>
            <a:pPr marL="0" indent="0">
              <a:spcAft>
                <a:spcPts val="600"/>
              </a:spcAft>
              <a:buNone/>
            </a:pPr>
            <a:r>
              <a:rPr lang="en-GB" dirty="0">
                <a:solidFill>
                  <a:srgbClr val="E35999"/>
                </a:solidFill>
              </a:rPr>
              <a:t>	</a:t>
            </a:r>
            <a:r>
              <a:rPr lang="en-GB" dirty="0" smtClean="0">
                <a:solidFill>
                  <a:srgbClr val="E35999"/>
                </a:solidFill>
              </a:rPr>
              <a:t>ENDIF</a:t>
            </a:r>
          </a:p>
          <a:p>
            <a:pPr>
              <a:spcAft>
                <a:spcPts val="600"/>
              </a:spcAft>
            </a:pPr>
            <a:r>
              <a:rPr lang="en-GB" dirty="0"/>
              <a:t>Some languages also have a CASE statement, which you may come across in your practical programming </a:t>
            </a:r>
            <a:r>
              <a:rPr lang="en-GB" dirty="0" smtClean="0"/>
              <a:t>classes</a:t>
            </a:r>
            <a:endParaRPr lang="en-GB" dirty="0"/>
          </a:p>
        </p:txBody>
      </p:sp>
    </p:spTree>
    <p:extLst>
      <p:ext uri="{BB962C8B-B14F-4D97-AF65-F5344CB8AC3E}">
        <p14:creationId xmlns:p14="http://schemas.microsoft.com/office/powerpoint/2010/main" val="19235480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24279" y="906233"/>
            <a:ext cx="8096991" cy="670772"/>
          </a:xfrm>
        </p:spPr>
        <p:txBody>
          <a:bodyPr/>
          <a:lstStyle/>
          <a:p>
            <a:r>
              <a:rPr lang="en-GB" dirty="0" smtClean="0"/>
              <a:t>A complex conditional statement</a:t>
            </a:r>
            <a:endParaRPr lang="en-GB" dirty="0"/>
          </a:p>
        </p:txBody>
      </p:sp>
      <p:sp>
        <p:nvSpPr>
          <p:cNvPr id="3" name="Text Placeholder 2"/>
          <p:cNvSpPr>
            <a:spLocks noGrp="1"/>
          </p:cNvSpPr>
          <p:nvPr>
            <p:ph type="body" sz="quarter" idx="14"/>
          </p:nvPr>
        </p:nvSpPr>
        <p:spPr>
          <a:xfrm>
            <a:off x="724280" y="1704179"/>
            <a:ext cx="7797230" cy="4113525"/>
          </a:xfrm>
        </p:spPr>
        <p:txBody>
          <a:bodyPr/>
          <a:lstStyle/>
          <a:p>
            <a:r>
              <a:rPr lang="en-GB" dirty="0" smtClean="0"/>
              <a:t>In pseudocode or program code, how would you code the following?</a:t>
            </a:r>
          </a:p>
          <a:p>
            <a:pPr marL="0" indent="0">
              <a:buNone/>
            </a:pPr>
            <a:r>
              <a:rPr lang="en-GB" dirty="0" smtClean="0"/>
              <a:t>    </a:t>
            </a:r>
            <a:r>
              <a:rPr lang="en-GB" sz="2500" dirty="0" smtClean="0">
                <a:solidFill>
                  <a:schemeClr val="tx1"/>
                </a:solidFill>
              </a:rPr>
              <a:t>A grade is assigned as follows</a:t>
            </a:r>
          </a:p>
          <a:p>
            <a:pPr marL="901700" lvl="1" indent="0">
              <a:buNone/>
            </a:pPr>
            <a:r>
              <a:rPr lang="en-GB" sz="2500" dirty="0" smtClean="0"/>
              <a:t>	</a:t>
            </a:r>
            <a:r>
              <a:rPr lang="en-GB" sz="2500" dirty="0" smtClean="0">
                <a:solidFill>
                  <a:srgbClr val="E35999"/>
                </a:solidFill>
              </a:rPr>
              <a:t>Mark = 70 or more, grade= A</a:t>
            </a:r>
          </a:p>
          <a:p>
            <a:pPr marL="901700" lvl="1" indent="0">
              <a:buNone/>
            </a:pPr>
            <a:r>
              <a:rPr lang="en-GB" sz="2500" dirty="0" smtClean="0">
                <a:solidFill>
                  <a:srgbClr val="E35999"/>
                </a:solidFill>
              </a:rPr>
              <a:t>Mark between 60 and 69, grade = B</a:t>
            </a:r>
          </a:p>
          <a:p>
            <a:pPr marL="901700" lvl="1" indent="0">
              <a:buNone/>
            </a:pPr>
            <a:r>
              <a:rPr lang="en-GB" sz="2500" dirty="0">
                <a:solidFill>
                  <a:srgbClr val="E35999"/>
                </a:solidFill>
              </a:rPr>
              <a:t>Mark between </a:t>
            </a:r>
            <a:r>
              <a:rPr lang="en-GB" sz="2500" dirty="0" smtClean="0">
                <a:solidFill>
                  <a:srgbClr val="E35999"/>
                </a:solidFill>
              </a:rPr>
              <a:t>50 </a:t>
            </a:r>
            <a:r>
              <a:rPr lang="en-GB" sz="2500" dirty="0">
                <a:solidFill>
                  <a:srgbClr val="E35999"/>
                </a:solidFill>
              </a:rPr>
              <a:t>and </a:t>
            </a:r>
            <a:r>
              <a:rPr lang="en-GB" sz="2500" dirty="0" smtClean="0">
                <a:solidFill>
                  <a:srgbClr val="E35999"/>
                </a:solidFill>
              </a:rPr>
              <a:t>59</a:t>
            </a:r>
            <a:r>
              <a:rPr lang="en-GB" sz="2500" dirty="0">
                <a:solidFill>
                  <a:srgbClr val="E35999"/>
                </a:solidFill>
              </a:rPr>
              <a:t>, grade = </a:t>
            </a:r>
            <a:r>
              <a:rPr lang="en-GB" sz="2500" dirty="0" smtClean="0">
                <a:solidFill>
                  <a:srgbClr val="E35999"/>
                </a:solidFill>
              </a:rPr>
              <a:t>C</a:t>
            </a:r>
            <a:endParaRPr lang="en-GB" sz="2500" dirty="0">
              <a:solidFill>
                <a:srgbClr val="E35999"/>
              </a:solidFill>
            </a:endParaRPr>
          </a:p>
          <a:p>
            <a:pPr marL="901700" lvl="1" indent="0">
              <a:buNone/>
            </a:pPr>
            <a:r>
              <a:rPr lang="en-GB" sz="2500" dirty="0">
                <a:solidFill>
                  <a:srgbClr val="E35999"/>
                </a:solidFill>
              </a:rPr>
              <a:t>Mark between </a:t>
            </a:r>
            <a:r>
              <a:rPr lang="en-GB" sz="2500" dirty="0" smtClean="0">
                <a:solidFill>
                  <a:srgbClr val="E35999"/>
                </a:solidFill>
              </a:rPr>
              <a:t>40 </a:t>
            </a:r>
            <a:r>
              <a:rPr lang="en-GB" sz="2500" dirty="0">
                <a:solidFill>
                  <a:srgbClr val="E35999"/>
                </a:solidFill>
              </a:rPr>
              <a:t>and </a:t>
            </a:r>
            <a:r>
              <a:rPr lang="en-GB" sz="2500" dirty="0" smtClean="0">
                <a:solidFill>
                  <a:srgbClr val="E35999"/>
                </a:solidFill>
              </a:rPr>
              <a:t>49, </a:t>
            </a:r>
            <a:r>
              <a:rPr lang="en-GB" sz="2500" dirty="0">
                <a:solidFill>
                  <a:srgbClr val="E35999"/>
                </a:solidFill>
              </a:rPr>
              <a:t>grade = </a:t>
            </a:r>
            <a:r>
              <a:rPr lang="en-GB" sz="2500" dirty="0" smtClean="0">
                <a:solidFill>
                  <a:srgbClr val="E35999"/>
                </a:solidFill>
              </a:rPr>
              <a:t>D</a:t>
            </a:r>
            <a:endParaRPr lang="en-GB" sz="2500" dirty="0">
              <a:solidFill>
                <a:srgbClr val="E35999"/>
              </a:solidFill>
            </a:endParaRPr>
          </a:p>
          <a:p>
            <a:pPr marL="901700" lvl="1" indent="0">
              <a:buNone/>
            </a:pPr>
            <a:r>
              <a:rPr lang="en-GB" sz="2500" dirty="0">
                <a:solidFill>
                  <a:srgbClr val="E35999"/>
                </a:solidFill>
              </a:rPr>
              <a:t>Mark </a:t>
            </a:r>
            <a:r>
              <a:rPr lang="en-GB" sz="2500" dirty="0" smtClean="0">
                <a:solidFill>
                  <a:srgbClr val="E35999"/>
                </a:solidFill>
              </a:rPr>
              <a:t>&lt;40, </a:t>
            </a:r>
            <a:r>
              <a:rPr lang="en-GB" sz="2500" dirty="0">
                <a:solidFill>
                  <a:srgbClr val="E35999"/>
                </a:solidFill>
              </a:rPr>
              <a:t>grade = </a:t>
            </a:r>
            <a:r>
              <a:rPr lang="en-GB" sz="2500" dirty="0" smtClean="0">
                <a:solidFill>
                  <a:srgbClr val="E35999"/>
                </a:solidFill>
              </a:rPr>
              <a:t>F</a:t>
            </a:r>
            <a:endParaRPr lang="en-GB" sz="2500" dirty="0">
              <a:solidFill>
                <a:srgbClr val="E35999"/>
              </a:solidFill>
            </a:endParaRPr>
          </a:p>
          <a:p>
            <a:pPr marL="444500" lvl="1" indent="0">
              <a:buNone/>
            </a:pPr>
            <a:endParaRPr lang="en-GB" dirty="0" smtClean="0"/>
          </a:p>
          <a:p>
            <a:pPr marL="0" indent="0">
              <a:buNone/>
            </a:pPr>
            <a:r>
              <a:rPr lang="en-GB" dirty="0"/>
              <a:t>	</a:t>
            </a:r>
          </a:p>
        </p:txBody>
      </p:sp>
    </p:spTree>
    <p:extLst>
      <p:ext uri="{BB962C8B-B14F-4D97-AF65-F5344CB8AC3E}">
        <p14:creationId xmlns:p14="http://schemas.microsoft.com/office/powerpoint/2010/main" val="21543468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356386" y="2642060"/>
            <a:ext cx="5787612" cy="940236"/>
          </a:xfrm>
          <a:prstGeom prst="rect">
            <a:avLst/>
          </a:prstGeom>
          <a:solidFill>
            <a:srgbClr val="8437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p:cNvSpPr/>
          <p:nvPr/>
        </p:nvSpPr>
        <p:spPr>
          <a:xfrm>
            <a:off x="3356386" y="3827487"/>
            <a:ext cx="5787612" cy="940236"/>
          </a:xfrm>
          <a:prstGeom prst="rect">
            <a:avLst/>
          </a:prstGeom>
          <a:solidFill>
            <a:srgbClr val="8437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p:cNvSpPr/>
          <p:nvPr/>
        </p:nvSpPr>
        <p:spPr>
          <a:xfrm>
            <a:off x="3356386" y="5012914"/>
            <a:ext cx="5787612" cy="940236"/>
          </a:xfrm>
          <a:prstGeom prst="rect">
            <a:avLst/>
          </a:prstGeom>
          <a:solidFill>
            <a:srgbClr val="8437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Text Placeholder 2"/>
          <p:cNvSpPr>
            <a:spLocks noGrp="1"/>
          </p:cNvSpPr>
          <p:nvPr>
            <p:ph type="body" sz="quarter" idx="14"/>
          </p:nvPr>
        </p:nvSpPr>
        <p:spPr>
          <a:xfrm>
            <a:off x="724280" y="1704179"/>
            <a:ext cx="7797230" cy="4748136"/>
          </a:xfrm>
        </p:spPr>
        <p:txBody>
          <a:bodyPr/>
          <a:lstStyle/>
          <a:p>
            <a:r>
              <a:rPr lang="en-GB" dirty="0" smtClean="0"/>
              <a:t>Iteration means repetition. Most high level languages have three iterative structures:</a:t>
            </a:r>
          </a:p>
          <a:p>
            <a:pPr marL="444500" lvl="1" indent="0">
              <a:spcAft>
                <a:spcPts val="0"/>
              </a:spcAft>
              <a:buNone/>
            </a:pPr>
            <a:r>
              <a:rPr lang="en-GB" dirty="0" smtClean="0">
                <a:solidFill>
                  <a:srgbClr val="E35999"/>
                </a:solidFill>
              </a:rPr>
              <a:t>WHILE </a:t>
            </a:r>
            <a:r>
              <a:rPr lang="en-GB" i="1" dirty="0" smtClean="0">
                <a:solidFill>
                  <a:srgbClr val="E35999"/>
                </a:solidFill>
              </a:rPr>
              <a:t>condition	</a:t>
            </a:r>
          </a:p>
          <a:p>
            <a:pPr marL="444500" lvl="1" indent="0">
              <a:spcAft>
                <a:spcPts val="0"/>
              </a:spcAft>
              <a:buNone/>
            </a:pPr>
            <a:r>
              <a:rPr lang="en-GB" dirty="0">
                <a:solidFill>
                  <a:srgbClr val="E35999"/>
                </a:solidFill>
              </a:rPr>
              <a:t>	</a:t>
            </a:r>
            <a:r>
              <a:rPr lang="en-GB" dirty="0" smtClean="0">
                <a:solidFill>
                  <a:srgbClr val="E35999"/>
                </a:solidFill>
              </a:rPr>
              <a:t>	</a:t>
            </a:r>
            <a:r>
              <a:rPr lang="en-GB" i="1" dirty="0" smtClean="0">
                <a:solidFill>
                  <a:srgbClr val="E35999"/>
                </a:solidFill>
              </a:rPr>
              <a:t>statements</a:t>
            </a:r>
          </a:p>
          <a:p>
            <a:pPr marL="444500" lvl="1" indent="0">
              <a:spcAft>
                <a:spcPts val="0"/>
              </a:spcAft>
              <a:buNone/>
            </a:pPr>
            <a:r>
              <a:rPr lang="en-GB" dirty="0">
                <a:solidFill>
                  <a:srgbClr val="E35999"/>
                </a:solidFill>
              </a:rPr>
              <a:t>	</a:t>
            </a:r>
            <a:r>
              <a:rPr lang="en-GB" dirty="0" smtClean="0">
                <a:solidFill>
                  <a:srgbClr val="E35999"/>
                </a:solidFill>
              </a:rPr>
              <a:t>ENDWHILE</a:t>
            </a:r>
          </a:p>
          <a:p>
            <a:pPr marL="444500" lvl="1" indent="0">
              <a:spcAft>
                <a:spcPts val="0"/>
              </a:spcAft>
              <a:buNone/>
            </a:pPr>
            <a:endParaRPr lang="en-GB" dirty="0">
              <a:solidFill>
                <a:srgbClr val="E35999"/>
              </a:solidFill>
            </a:endParaRPr>
          </a:p>
          <a:p>
            <a:pPr marL="444500" lvl="1" indent="0">
              <a:spcAft>
                <a:spcPts val="0"/>
              </a:spcAft>
              <a:buNone/>
            </a:pPr>
            <a:r>
              <a:rPr lang="en-GB" dirty="0" smtClean="0">
                <a:solidFill>
                  <a:srgbClr val="E35999"/>
                </a:solidFill>
              </a:rPr>
              <a:t>FOR x = n to m</a:t>
            </a:r>
          </a:p>
          <a:p>
            <a:pPr marL="444500" lvl="1" indent="0">
              <a:spcAft>
                <a:spcPts val="0"/>
              </a:spcAft>
              <a:buNone/>
            </a:pPr>
            <a:r>
              <a:rPr lang="en-GB" dirty="0">
                <a:solidFill>
                  <a:srgbClr val="E35999"/>
                </a:solidFill>
              </a:rPr>
              <a:t>	</a:t>
            </a:r>
            <a:r>
              <a:rPr lang="en-GB" dirty="0" smtClean="0">
                <a:solidFill>
                  <a:srgbClr val="E35999"/>
                </a:solidFill>
              </a:rPr>
              <a:t>	</a:t>
            </a:r>
            <a:r>
              <a:rPr lang="en-GB" i="1" dirty="0" smtClean="0">
                <a:solidFill>
                  <a:srgbClr val="E35999"/>
                </a:solidFill>
              </a:rPr>
              <a:t>statements</a:t>
            </a:r>
          </a:p>
          <a:p>
            <a:pPr marL="444500" lvl="1" indent="0">
              <a:spcAft>
                <a:spcPts val="0"/>
              </a:spcAft>
              <a:buNone/>
            </a:pPr>
            <a:r>
              <a:rPr lang="en-GB" dirty="0" smtClean="0">
                <a:solidFill>
                  <a:srgbClr val="E35999"/>
                </a:solidFill>
              </a:rPr>
              <a:t>ENDFOR</a:t>
            </a:r>
          </a:p>
          <a:p>
            <a:pPr marL="444500" lvl="1" indent="0">
              <a:spcAft>
                <a:spcPts val="0"/>
              </a:spcAft>
              <a:buNone/>
            </a:pPr>
            <a:endParaRPr lang="en-GB" dirty="0">
              <a:solidFill>
                <a:srgbClr val="E35999"/>
              </a:solidFill>
            </a:endParaRPr>
          </a:p>
          <a:p>
            <a:pPr marL="444500" lvl="1" indent="0">
              <a:spcAft>
                <a:spcPts val="0"/>
              </a:spcAft>
              <a:buNone/>
            </a:pPr>
            <a:r>
              <a:rPr lang="en-GB" dirty="0" smtClean="0">
                <a:solidFill>
                  <a:srgbClr val="E35999"/>
                </a:solidFill>
              </a:rPr>
              <a:t>REPEAT</a:t>
            </a:r>
          </a:p>
          <a:p>
            <a:pPr marL="444500" lvl="1" indent="0">
              <a:spcAft>
                <a:spcPts val="0"/>
              </a:spcAft>
              <a:buNone/>
            </a:pPr>
            <a:r>
              <a:rPr lang="en-GB" dirty="0">
                <a:solidFill>
                  <a:srgbClr val="E35999"/>
                </a:solidFill>
              </a:rPr>
              <a:t>	</a:t>
            </a:r>
            <a:r>
              <a:rPr lang="en-GB" dirty="0" smtClean="0">
                <a:solidFill>
                  <a:srgbClr val="E35999"/>
                </a:solidFill>
              </a:rPr>
              <a:t>	</a:t>
            </a:r>
            <a:r>
              <a:rPr lang="en-GB" i="1" dirty="0" smtClean="0">
                <a:solidFill>
                  <a:srgbClr val="E35999"/>
                </a:solidFill>
              </a:rPr>
              <a:t>statements</a:t>
            </a:r>
          </a:p>
          <a:p>
            <a:pPr marL="444500" lvl="1" indent="0">
              <a:spcAft>
                <a:spcPts val="0"/>
              </a:spcAft>
              <a:buNone/>
            </a:pPr>
            <a:r>
              <a:rPr lang="en-GB" dirty="0" smtClean="0">
                <a:solidFill>
                  <a:srgbClr val="E35999"/>
                </a:solidFill>
              </a:rPr>
              <a:t>UNTIL</a:t>
            </a:r>
            <a:r>
              <a:rPr lang="en-GB" i="1" dirty="0" smtClean="0">
                <a:solidFill>
                  <a:srgbClr val="E35999"/>
                </a:solidFill>
              </a:rPr>
              <a:t> condition</a:t>
            </a:r>
            <a:endParaRPr lang="en-GB" dirty="0">
              <a:solidFill>
                <a:srgbClr val="E35999"/>
              </a:solidFill>
            </a:endParaRPr>
          </a:p>
        </p:txBody>
      </p:sp>
      <p:sp>
        <p:nvSpPr>
          <p:cNvPr id="2" name="Text Placeholder 1"/>
          <p:cNvSpPr>
            <a:spLocks noGrp="1"/>
          </p:cNvSpPr>
          <p:nvPr>
            <p:ph type="body" sz="quarter" idx="13"/>
          </p:nvPr>
        </p:nvSpPr>
        <p:spPr/>
        <p:txBody>
          <a:bodyPr/>
          <a:lstStyle/>
          <a:p>
            <a:r>
              <a:rPr lang="en-GB" dirty="0" smtClean="0"/>
              <a:t>Iteration</a:t>
            </a:r>
            <a:endParaRPr lang="en-GB" dirty="0"/>
          </a:p>
        </p:txBody>
      </p:sp>
      <p:sp>
        <p:nvSpPr>
          <p:cNvPr id="4" name="TextBox 3"/>
          <p:cNvSpPr txBox="1"/>
          <p:nvPr/>
        </p:nvSpPr>
        <p:spPr>
          <a:xfrm>
            <a:off x="3356386" y="2900244"/>
            <a:ext cx="5787612" cy="400110"/>
          </a:xfrm>
          <a:prstGeom prst="rect">
            <a:avLst/>
          </a:prstGeom>
          <a:noFill/>
        </p:spPr>
        <p:txBody>
          <a:bodyPr wrap="square" rtlCol="0">
            <a:spAutoFit/>
          </a:bodyPr>
          <a:lstStyle/>
          <a:p>
            <a:r>
              <a:rPr lang="en-GB" sz="2000" dirty="0" smtClean="0">
                <a:solidFill>
                  <a:schemeClr val="bg1"/>
                </a:solidFill>
                <a:latin typeface="Arial" panose="020B0604020202020204" pitchFamily="34" charset="0"/>
                <a:cs typeface="Arial" panose="020B0604020202020204" pitchFamily="34" charset="0"/>
              </a:rPr>
              <a:t>Condition is tested before entering the loop</a:t>
            </a:r>
          </a:p>
        </p:txBody>
      </p:sp>
      <p:sp>
        <p:nvSpPr>
          <p:cNvPr id="5" name="TextBox 4"/>
          <p:cNvSpPr txBox="1"/>
          <p:nvPr/>
        </p:nvSpPr>
        <p:spPr>
          <a:xfrm>
            <a:off x="3356386" y="3943662"/>
            <a:ext cx="5787612" cy="707886"/>
          </a:xfrm>
          <a:prstGeom prst="rect">
            <a:avLst/>
          </a:prstGeom>
          <a:noFill/>
        </p:spPr>
        <p:txBody>
          <a:bodyPr wrap="square" rtlCol="0">
            <a:spAutoFit/>
          </a:bodyPr>
          <a:lstStyle/>
          <a:p>
            <a:r>
              <a:rPr lang="en-GB" sz="2000" dirty="0" smtClean="0">
                <a:solidFill>
                  <a:schemeClr val="bg1"/>
                </a:solidFill>
                <a:latin typeface="Arial" panose="020B0604020202020204" pitchFamily="34" charset="0"/>
                <a:cs typeface="Arial" panose="020B0604020202020204" pitchFamily="34" charset="0"/>
              </a:rPr>
              <a:t>The loop is performed a specified number of times</a:t>
            </a:r>
            <a:endParaRPr lang="en-GB" sz="2000"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3356386" y="5277541"/>
            <a:ext cx="5787612" cy="400110"/>
          </a:xfrm>
          <a:prstGeom prst="rect">
            <a:avLst/>
          </a:prstGeom>
          <a:noFill/>
        </p:spPr>
        <p:txBody>
          <a:bodyPr wrap="square" rtlCol="0">
            <a:spAutoFit/>
          </a:bodyPr>
          <a:lstStyle/>
          <a:p>
            <a:r>
              <a:rPr lang="en-GB" sz="2000" dirty="0" smtClean="0">
                <a:solidFill>
                  <a:schemeClr val="bg1"/>
                </a:solidFill>
                <a:latin typeface="Arial" panose="020B0604020202020204" pitchFamily="34" charset="0"/>
                <a:cs typeface="Arial" panose="020B0604020202020204" pitchFamily="34" charset="0"/>
              </a:rPr>
              <a:t>Condition is tested at the end of the loop</a:t>
            </a:r>
            <a:endParaRPr lang="en-GB"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09047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02306" y="659322"/>
            <a:ext cx="4141694" cy="6209436"/>
          </a:xfrm>
          <a:prstGeom prst="rect">
            <a:avLst/>
          </a:prstGeom>
        </p:spPr>
      </p:pic>
      <p:sp>
        <p:nvSpPr>
          <p:cNvPr id="2" name="Text Placeholder 1"/>
          <p:cNvSpPr>
            <a:spLocks noGrp="1"/>
          </p:cNvSpPr>
          <p:nvPr>
            <p:ph type="body" sz="quarter" idx="13"/>
          </p:nvPr>
        </p:nvSpPr>
        <p:spPr/>
        <p:txBody>
          <a:bodyPr/>
          <a:lstStyle/>
          <a:p>
            <a:r>
              <a:rPr lang="en-GB" dirty="0" smtClean="0"/>
              <a:t>High level language structures</a:t>
            </a:r>
            <a:endParaRPr lang="en-GB" dirty="0"/>
          </a:p>
        </p:txBody>
      </p:sp>
      <p:sp>
        <p:nvSpPr>
          <p:cNvPr id="3" name="Text Placeholder 2"/>
          <p:cNvSpPr>
            <a:spLocks noGrp="1"/>
          </p:cNvSpPr>
          <p:nvPr>
            <p:ph type="body" sz="quarter" idx="14"/>
          </p:nvPr>
        </p:nvSpPr>
        <p:spPr>
          <a:xfrm>
            <a:off x="724280" y="1704179"/>
            <a:ext cx="7580624" cy="3453607"/>
          </a:xfrm>
        </p:spPr>
        <p:txBody>
          <a:bodyPr/>
          <a:lstStyle/>
          <a:p>
            <a:r>
              <a:rPr lang="en-GB" dirty="0" smtClean="0"/>
              <a:t>Structured programming is only possible </a:t>
            </a:r>
            <a:br>
              <a:rPr lang="en-GB" dirty="0" smtClean="0"/>
            </a:br>
            <a:r>
              <a:rPr lang="en-GB" dirty="0" smtClean="0"/>
              <a:t>because the structures are built in to programming languages like Python, Java, VB and C#</a:t>
            </a:r>
          </a:p>
          <a:p>
            <a:r>
              <a:rPr lang="en-GB" dirty="0" smtClean="0"/>
              <a:t>Early programming languages had no </a:t>
            </a:r>
            <a:br>
              <a:rPr lang="en-GB" dirty="0" smtClean="0"/>
            </a:br>
            <a:r>
              <a:rPr lang="en-GB" dirty="0" smtClean="0"/>
              <a:t>iterative statements</a:t>
            </a:r>
          </a:p>
          <a:p>
            <a:r>
              <a:rPr lang="en-GB" dirty="0" smtClean="0"/>
              <a:t>A selection statement could only be written like this:</a:t>
            </a:r>
          </a:p>
          <a:p>
            <a:pPr marL="0" indent="0">
              <a:buNone/>
            </a:pPr>
            <a:r>
              <a:rPr lang="en-GB" dirty="0"/>
              <a:t>	</a:t>
            </a:r>
            <a:r>
              <a:rPr lang="en-GB" dirty="0" smtClean="0">
                <a:solidFill>
                  <a:srgbClr val="E35999"/>
                </a:solidFill>
              </a:rPr>
              <a:t>IF (condition) GO TO label</a:t>
            </a:r>
          </a:p>
          <a:p>
            <a:r>
              <a:rPr lang="en-GB" dirty="0" smtClean="0"/>
              <a:t>This led to “spaghetti” programs which </a:t>
            </a:r>
            <a:br>
              <a:rPr lang="en-GB" dirty="0" smtClean="0"/>
            </a:br>
            <a:r>
              <a:rPr lang="en-GB" dirty="0" smtClean="0"/>
              <a:t>were very difficult to follow!</a:t>
            </a:r>
            <a:endParaRPr lang="en-GB" dirty="0"/>
          </a:p>
        </p:txBody>
      </p:sp>
    </p:spTree>
    <p:extLst>
      <p:ext uri="{BB962C8B-B14F-4D97-AF65-F5344CB8AC3E}">
        <p14:creationId xmlns:p14="http://schemas.microsoft.com/office/powerpoint/2010/main" val="29779135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flipH="1">
            <a:off x="4238511" y="3248809"/>
            <a:ext cx="4905487" cy="3609191"/>
          </a:xfrm>
          <a:prstGeom prst="rect">
            <a:avLst/>
          </a:prstGeom>
        </p:spPr>
      </p:pic>
      <p:sp>
        <p:nvSpPr>
          <p:cNvPr id="2" name="Text Placeholder 1"/>
          <p:cNvSpPr>
            <a:spLocks noGrp="1"/>
          </p:cNvSpPr>
          <p:nvPr>
            <p:ph type="body" sz="quarter" idx="13"/>
          </p:nvPr>
        </p:nvSpPr>
        <p:spPr/>
        <p:txBody>
          <a:bodyPr/>
          <a:lstStyle/>
          <a:p>
            <a:r>
              <a:rPr lang="en-GB" dirty="0" smtClean="0"/>
              <a:t>A revolution in programming</a:t>
            </a:r>
            <a:endParaRPr lang="en-GB" dirty="0"/>
          </a:p>
        </p:txBody>
      </p:sp>
      <p:sp>
        <p:nvSpPr>
          <p:cNvPr id="3" name="Text Placeholder 2"/>
          <p:cNvSpPr>
            <a:spLocks noGrp="1"/>
          </p:cNvSpPr>
          <p:nvPr>
            <p:ph type="body" sz="quarter" idx="14"/>
          </p:nvPr>
        </p:nvSpPr>
        <p:spPr>
          <a:xfrm>
            <a:off x="724280" y="1704179"/>
            <a:ext cx="8234190" cy="4325560"/>
          </a:xfrm>
        </p:spPr>
        <p:txBody>
          <a:bodyPr/>
          <a:lstStyle/>
          <a:p>
            <a:pPr marL="342900" indent="-342900">
              <a:spcAft>
                <a:spcPts val="0"/>
              </a:spcAft>
            </a:pPr>
            <a:r>
              <a:rPr lang="en-GB" dirty="0" smtClean="0"/>
              <a:t>Can you rewrite the code below using structured programming? Which version is easier to follow?</a:t>
            </a:r>
            <a:endParaRPr lang="en-GB" dirty="0">
              <a:solidFill>
                <a:srgbClr val="E35999"/>
              </a:solidFill>
            </a:endParaRPr>
          </a:p>
          <a:p>
            <a:pPr marL="1431925" lvl="1" indent="-1431925" defTabSz="357188">
              <a:spcBef>
                <a:spcPts val="1200"/>
              </a:spcBef>
              <a:spcAft>
                <a:spcPts val="0"/>
              </a:spcAft>
              <a:buNone/>
            </a:pPr>
            <a:r>
              <a:rPr lang="en-GB" dirty="0" smtClean="0">
                <a:solidFill>
                  <a:srgbClr val="E35999"/>
                </a:solidFill>
              </a:rPr>
              <a:t>	n </a:t>
            </a:r>
            <a:r>
              <a:rPr lang="en-GB" dirty="0" smtClean="0">
                <a:solidFill>
                  <a:srgbClr val="E35999"/>
                </a:solidFill>
                <a:sym typeface="Wingdings" panose="05000000000000000000" pitchFamily="2" charset="2"/>
              </a:rPr>
              <a:t>= 1</a:t>
            </a:r>
            <a:endParaRPr lang="en-GB" dirty="0" smtClean="0">
              <a:solidFill>
                <a:srgbClr val="E35999"/>
              </a:solidFill>
            </a:endParaRPr>
          </a:p>
          <a:p>
            <a:pPr marL="1431925" lvl="1" indent="-1431925">
              <a:spcAft>
                <a:spcPts val="0"/>
              </a:spcAft>
              <a:buNone/>
              <a:tabLst>
                <a:tab pos="1073150" algn="l"/>
              </a:tabLst>
            </a:pPr>
            <a:r>
              <a:rPr lang="en-GB" dirty="0" smtClean="0">
                <a:solidFill>
                  <a:srgbClr val="E35999"/>
                </a:solidFill>
              </a:rPr>
              <a:t>		LABEL1</a:t>
            </a:r>
          </a:p>
          <a:p>
            <a:pPr marL="1431925" lvl="1" indent="-1431925">
              <a:spcAft>
                <a:spcPts val="0"/>
              </a:spcAft>
              <a:buNone/>
            </a:pPr>
            <a:r>
              <a:rPr lang="en-GB" dirty="0">
                <a:solidFill>
                  <a:srgbClr val="E35999"/>
                </a:solidFill>
              </a:rPr>
              <a:t>	a = </a:t>
            </a:r>
            <a:r>
              <a:rPr lang="en-GB" dirty="0" smtClean="0">
                <a:solidFill>
                  <a:srgbClr val="E35999"/>
                </a:solidFill>
              </a:rPr>
              <a:t>USERINPUT</a:t>
            </a:r>
          </a:p>
          <a:p>
            <a:pPr marL="1431925" lvl="1" indent="-1431925">
              <a:spcAft>
                <a:spcPts val="0"/>
              </a:spcAft>
              <a:buNone/>
            </a:pPr>
            <a:r>
              <a:rPr lang="en-GB" dirty="0">
                <a:solidFill>
                  <a:srgbClr val="E35999"/>
                </a:solidFill>
              </a:rPr>
              <a:t>	</a:t>
            </a:r>
            <a:r>
              <a:rPr lang="en-GB" dirty="0" smtClean="0">
                <a:solidFill>
                  <a:srgbClr val="E35999"/>
                </a:solidFill>
              </a:rPr>
              <a:t>b = a * a</a:t>
            </a:r>
            <a:endParaRPr lang="en-GB" dirty="0">
              <a:solidFill>
                <a:srgbClr val="E35999"/>
              </a:solidFill>
            </a:endParaRPr>
          </a:p>
          <a:p>
            <a:pPr marL="1431925" lvl="1" indent="-1431925">
              <a:spcAft>
                <a:spcPts val="0"/>
              </a:spcAft>
              <a:buNone/>
            </a:pPr>
            <a:r>
              <a:rPr lang="en-GB" dirty="0" smtClean="0">
                <a:solidFill>
                  <a:srgbClr val="E35999"/>
                </a:solidFill>
              </a:rPr>
              <a:t>	OUTPUT “Square = ”, b</a:t>
            </a:r>
          </a:p>
          <a:p>
            <a:pPr marL="1431925" lvl="1" indent="-1431925">
              <a:spcAft>
                <a:spcPts val="0"/>
              </a:spcAft>
              <a:buNone/>
            </a:pPr>
            <a:r>
              <a:rPr lang="en-GB" dirty="0">
                <a:solidFill>
                  <a:srgbClr val="E35999"/>
                </a:solidFill>
              </a:rPr>
              <a:t>	</a:t>
            </a:r>
            <a:r>
              <a:rPr lang="en-GB" dirty="0" smtClean="0">
                <a:solidFill>
                  <a:srgbClr val="E35999"/>
                </a:solidFill>
              </a:rPr>
              <a:t>n = n + 1</a:t>
            </a:r>
          </a:p>
          <a:p>
            <a:pPr marL="1431925" lvl="1" indent="-1431925">
              <a:spcAft>
                <a:spcPts val="0"/>
              </a:spcAft>
              <a:buNone/>
            </a:pPr>
            <a:r>
              <a:rPr lang="en-GB" dirty="0">
                <a:solidFill>
                  <a:srgbClr val="E35999"/>
                </a:solidFill>
              </a:rPr>
              <a:t>	</a:t>
            </a:r>
            <a:r>
              <a:rPr lang="en-GB" dirty="0" smtClean="0">
                <a:solidFill>
                  <a:srgbClr val="E35999"/>
                </a:solidFill>
              </a:rPr>
              <a:t>IF n &lt; 5 GOTO LABEL1</a:t>
            </a:r>
          </a:p>
          <a:p>
            <a:pPr marL="357188" lvl="1" indent="-357188">
              <a:spcBef>
                <a:spcPts val="1200"/>
              </a:spcBef>
              <a:spcAft>
                <a:spcPts val="0"/>
              </a:spcAft>
              <a:tabLst>
                <a:tab pos="357188" algn="l"/>
              </a:tabLst>
            </a:pPr>
            <a:r>
              <a:rPr lang="en-GB" sz="2500" dirty="0" smtClean="0">
                <a:solidFill>
                  <a:schemeClr val="tx1"/>
                </a:solidFill>
              </a:rPr>
              <a:t>Many programmers in the 1960s </a:t>
            </a:r>
            <a:br>
              <a:rPr lang="en-GB" sz="2500" dirty="0" smtClean="0">
                <a:solidFill>
                  <a:schemeClr val="tx1"/>
                </a:solidFill>
              </a:rPr>
            </a:br>
            <a:r>
              <a:rPr lang="en-GB" sz="2500" dirty="0" smtClean="0">
                <a:solidFill>
                  <a:schemeClr val="tx1"/>
                </a:solidFill>
              </a:rPr>
              <a:t>were very resistant to the idea of </a:t>
            </a:r>
            <a:br>
              <a:rPr lang="en-GB" sz="2500" dirty="0" smtClean="0">
                <a:solidFill>
                  <a:schemeClr val="tx1"/>
                </a:solidFill>
              </a:rPr>
            </a:br>
            <a:r>
              <a:rPr lang="en-GB" sz="2500" dirty="0" smtClean="0">
                <a:solidFill>
                  <a:schemeClr val="tx1"/>
                </a:solidFill>
              </a:rPr>
              <a:t>writing structured programs!</a:t>
            </a:r>
          </a:p>
        </p:txBody>
      </p:sp>
    </p:spTree>
    <p:extLst>
      <p:ext uri="{BB962C8B-B14F-4D97-AF65-F5344CB8AC3E}">
        <p14:creationId xmlns:p14="http://schemas.microsoft.com/office/powerpoint/2010/main" val="3948027669"/>
      </p:ext>
    </p:extLst>
  </p:cSld>
  <p:clrMapOvr>
    <a:masterClrMapping/>
  </p:clrMapOvr>
  <p:timing>
    <p:tnLst>
      <p:par>
        <p:cTn id="1" dur="indefinite" restart="never" nodeType="tmRoot"/>
      </p:par>
    </p:tnLst>
  </p:timing>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54FEFFF27DD4D8029A23C3811DAEC" ma:contentTypeVersion="9" ma:contentTypeDescription="Create a new document." ma:contentTypeScope="" ma:versionID="d93bdf083064016ccaced2640c281ace">
  <xsd:schema xmlns:xsd="http://www.w3.org/2001/XMLSchema" xmlns:xs="http://www.w3.org/2001/XMLSchema" xmlns:p="http://schemas.microsoft.com/office/2006/metadata/properties" xmlns:ns2="506ac514-9468-4ce6-abae-8e7a4c758df2" targetNamespace="http://schemas.microsoft.com/office/2006/metadata/properties" ma:root="true" ma:fieldsID="5dd0e47642190387558f27f090119171" ns2:_="">
    <xsd:import namespace="506ac514-9468-4ce6-abae-8e7a4c758d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6ac514-9468-4ce6-abae-8e7a4c758d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82A1FA0-B600-4E7B-A6F1-ECB73B6B914B}"/>
</file>

<file path=customXml/itemProps2.xml><?xml version="1.0" encoding="utf-8"?>
<ds:datastoreItem xmlns:ds="http://schemas.openxmlformats.org/officeDocument/2006/customXml" ds:itemID="{5946FBEF-8D93-489C-B0D2-5B3020533D68}"/>
</file>

<file path=customXml/itemProps3.xml><?xml version="1.0" encoding="utf-8"?>
<ds:datastoreItem xmlns:ds="http://schemas.openxmlformats.org/officeDocument/2006/customXml" ds:itemID="{653C582B-5432-444E-8050-C5AD8F2DEB55}"/>
</file>

<file path=docProps/app.xml><?xml version="1.0" encoding="utf-8"?>
<Properties xmlns="http://schemas.openxmlformats.org/officeDocument/2006/extended-properties" xmlns:vt="http://schemas.openxmlformats.org/officeDocument/2006/docPropsVTypes">
  <Template>Unit 2</Template>
  <TotalTime>1615</TotalTime>
  <Words>759</Words>
  <Application>Microsoft Office PowerPoint</Application>
  <PresentationFormat>On-screen Show (4:3)</PresentationFormat>
  <Paragraphs>162</Paragraphs>
  <Slides>21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Museo 700</vt:lpstr>
      <vt:lpstr>Museo900-Regular</vt:lpstr>
      <vt:lpstr>Arial</vt:lpstr>
      <vt:lpstr>Wingdings</vt:lpstr>
      <vt:lpstr>Museo 500</vt:lpstr>
      <vt:lpstr>Museo 100</vt:lpstr>
      <vt:lpstr>Museo 900</vt:lpstr>
      <vt:lpstr>Calibri</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Heathcote</dc:creator>
  <cp:lastModifiedBy>Laura Heathcote</cp:lastModifiedBy>
  <cp:revision>57</cp:revision>
  <dcterms:created xsi:type="dcterms:W3CDTF">2015-03-16T11:36:39Z</dcterms:created>
  <dcterms:modified xsi:type="dcterms:W3CDTF">2016-02-05T10:55:18Z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0x01010087354FEFFF27DD4D8029A23C3811DAEC</vt:lpwstr>
  </property>
</Properties>
</file>