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5"/>
  </p:notesMasterIdLst>
  <p:sldIdLst>
    <p:sldId id="260" r:id="rId5"/>
    <p:sldId id="261" r:id="rId6"/>
    <p:sldId id="262" r:id="rId7"/>
    <p:sldId id="264" r:id="rId8"/>
    <p:sldId id="267" r:id="rId9"/>
    <p:sldId id="263" r:id="rId10"/>
    <p:sldId id="265" r:id="rId11"/>
    <p:sldId id="266" r:id="rId12"/>
    <p:sldId id="268" r:id="rId13"/>
    <p:sldId id="269" r:id="rId14"/>
    <p:sldId id="270" r:id="rId15"/>
    <p:sldId id="271" r:id="rId16"/>
    <p:sldId id="275" r:id="rId17"/>
    <p:sldId id="276" r:id="rId18"/>
    <p:sldId id="272" r:id="rId19"/>
    <p:sldId id="274" r:id="rId20"/>
    <p:sldId id="277" r:id="rId21"/>
    <p:sldId id="278" r:id="rId22"/>
    <p:sldId id="273" r:id="rId23"/>
    <p:sldId id="279"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
      <p:font typeface="Museo 100" panose="02000000000000000000" charset="0"/>
      <p:regular r:id="rId34"/>
    </p:embeddedFont>
    <p:embeddedFont>
      <p:font typeface="Museo 500" panose="02000000000000000000" charset="0"/>
      <p:regular r:id="rId35"/>
    </p:embeddedFont>
    <p:embeddedFont>
      <p:font typeface="Museo 700" panose="02000000000000000000" charset="0"/>
      <p:bold r:id="rId36"/>
    </p:embeddedFont>
    <p:embeddedFont>
      <p:font typeface="Museo 900" panose="02000000000000000000" charset="0"/>
      <p:bold r:id="rId37"/>
    </p:embeddedFont>
    <p:embeddedFont>
      <p:font typeface="Museo900-Regular" panose="02000000000000000000" charset="0"/>
      <p:bold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999"/>
    <a:srgbClr val="843754"/>
    <a:srgbClr val="EE3127"/>
    <a:srgbClr val="A41E21"/>
    <a:srgbClr val="238296"/>
    <a:srgbClr val="5C89A4"/>
    <a:srgbClr val="D1919B"/>
    <a:srgbClr val="C396A3"/>
    <a:srgbClr val="98A639"/>
    <a:srgbClr val="B2C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0"/>
  </p:normalViewPr>
  <p:slideViewPr>
    <p:cSldViewPr snapToGrid="0" snapToObjects="1" showGuides="1">
      <p:cViewPr varScale="1">
        <p:scale>
          <a:sx n="85" d="100"/>
          <a:sy n="85" d="100"/>
        </p:scale>
        <p:origin x="888" y="4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16/03/2021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E35999"/>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42223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Writing and interpreting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pic>
        <p:nvPicPr>
          <p:cNvPr id="41" name="Picture 40" descr="Logo Unit 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Writing and interpreting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Writing and interpreting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Writing and interpreting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a:t>
            </a:r>
            <a:r>
              <a:rPr lang="en-US" sz="1200" b="0" dirty="0">
                <a:solidFill>
                  <a:srgbClr val="FFFFFF"/>
                </a:solidFill>
                <a:latin typeface="Arial"/>
                <a:cs typeface="Arial"/>
              </a:rPr>
              <a:t> </a:t>
            </a:r>
            <a:r>
              <a:rPr lang="en-US" sz="1200" b="1" dirty="0">
                <a:solidFill>
                  <a:srgbClr val="FFFFFF"/>
                </a:solidFill>
                <a:latin typeface="Arial"/>
                <a:cs typeface="Arial"/>
              </a:rPr>
              <a:t>Problem solving and theory of computation</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Writing and interpreting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94859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Writing and interpreting algorithms</a:t>
            </a:r>
            <a:endParaRPr lang="en-US" dirty="0">
              <a:latin typeface="Museo 100" panose="02000000000000000000" pitchFamily="50" charset="0"/>
            </a:endParaRPr>
          </a:p>
          <a:p>
            <a:pPr lvl="1"/>
            <a:r>
              <a:rPr lang="en-US" sz="2000" dirty="0">
                <a:latin typeface="Museo 100" panose="02000000000000000000" pitchFamily="50" charset="0"/>
              </a:rPr>
              <a:t>Unit 2</a:t>
            </a:r>
          </a:p>
          <a:p>
            <a:pPr lvl="1"/>
            <a:r>
              <a:rPr lang="en-US" sz="2000" dirty="0">
                <a:latin typeface="Museo 100" panose="02000000000000000000" pitchFamily="50" charset="0"/>
              </a:rPr>
              <a:t>Problem solving </a:t>
            </a:r>
            <a:br>
              <a:rPr lang="en-US" sz="2000" dirty="0">
                <a:latin typeface="Museo 100" panose="02000000000000000000" pitchFamily="50" charset="0"/>
              </a:rPr>
            </a:br>
            <a:r>
              <a:rPr lang="en-US" sz="2000" dirty="0">
                <a:latin typeface="Museo 100" panose="02000000000000000000" pitchFamily="50" charset="0"/>
              </a:rPr>
              <a:t>and theory of computation</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5336" y="3151991"/>
            <a:ext cx="4550484" cy="3706009"/>
          </a:xfrm>
          <a:prstGeom prst="rect">
            <a:avLst/>
          </a:prstGeom>
        </p:spPr>
      </p:pic>
      <p:sp>
        <p:nvSpPr>
          <p:cNvPr id="2" name="Text Placeholder 1"/>
          <p:cNvSpPr>
            <a:spLocks noGrp="1"/>
          </p:cNvSpPr>
          <p:nvPr>
            <p:ph type="body" sz="quarter" idx="13"/>
          </p:nvPr>
        </p:nvSpPr>
        <p:spPr/>
        <p:txBody>
          <a:bodyPr/>
          <a:lstStyle/>
          <a:p>
            <a:r>
              <a:rPr lang="en-GB" dirty="0"/>
              <a:t>Insertion sort</a:t>
            </a:r>
          </a:p>
        </p:txBody>
      </p:sp>
      <p:sp>
        <p:nvSpPr>
          <p:cNvPr id="3" name="Text Placeholder 2"/>
          <p:cNvSpPr>
            <a:spLocks noGrp="1"/>
          </p:cNvSpPr>
          <p:nvPr>
            <p:ph type="body" sz="quarter" idx="14"/>
          </p:nvPr>
        </p:nvSpPr>
        <p:spPr/>
        <p:txBody>
          <a:bodyPr/>
          <a:lstStyle/>
          <a:p>
            <a:r>
              <a:rPr lang="en-GB" dirty="0"/>
              <a:t>The insertion sort is an efficient algorithm for sorting a small number of elements</a:t>
            </a:r>
          </a:p>
          <a:p>
            <a:r>
              <a:rPr lang="en-GB" dirty="0"/>
              <a:t>It works in the same way you might sort a deck of playing cards</a:t>
            </a:r>
          </a:p>
        </p:txBody>
      </p:sp>
      <p:sp>
        <p:nvSpPr>
          <p:cNvPr id="5" name="Text Placeholder 2"/>
          <p:cNvSpPr txBox="1">
            <a:spLocks/>
          </p:cNvSpPr>
          <p:nvPr/>
        </p:nvSpPr>
        <p:spPr>
          <a:xfrm>
            <a:off x="621248" y="3558156"/>
            <a:ext cx="3860599" cy="2237337"/>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843754"/>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E3599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solidFill>
                  <a:srgbClr val="E35999"/>
                </a:solidFill>
              </a:rPr>
              <a:t>Start with all the cards face down</a:t>
            </a:r>
          </a:p>
          <a:p>
            <a:pPr lvl="1"/>
            <a:r>
              <a:rPr lang="en-GB" dirty="0">
                <a:solidFill>
                  <a:srgbClr val="E35999"/>
                </a:solidFill>
              </a:rPr>
              <a:t>Pick up each card in turn and insert it into the correct place in the deck</a:t>
            </a:r>
          </a:p>
        </p:txBody>
      </p:sp>
    </p:spTree>
    <p:extLst>
      <p:ext uri="{BB962C8B-B14F-4D97-AF65-F5344CB8AC3E}">
        <p14:creationId xmlns:p14="http://schemas.microsoft.com/office/powerpoint/2010/main" val="31041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the Insertion sort works</a:t>
            </a:r>
          </a:p>
        </p:txBody>
      </p:sp>
      <p:sp>
        <p:nvSpPr>
          <p:cNvPr id="3" name="Text Placeholder 2"/>
          <p:cNvSpPr>
            <a:spLocks noGrp="1"/>
          </p:cNvSpPr>
          <p:nvPr>
            <p:ph type="body" sz="quarter" idx="14"/>
          </p:nvPr>
        </p:nvSpPr>
        <p:spPr>
          <a:xfrm>
            <a:off x="724280" y="1704179"/>
            <a:ext cx="7797230" cy="1619911"/>
          </a:xfrm>
        </p:spPr>
        <p:txBody>
          <a:bodyPr/>
          <a:lstStyle/>
          <a:p>
            <a:r>
              <a:rPr lang="en-GB" dirty="0"/>
              <a:t>Suppose we have six numbers to sort</a:t>
            </a:r>
          </a:p>
          <a:p>
            <a:r>
              <a:rPr lang="en-GB" dirty="0"/>
              <a:t>The pink card 	is the card you pick up each time</a:t>
            </a:r>
          </a:p>
          <a:p>
            <a:r>
              <a:rPr lang="en-GB" dirty="0"/>
              <a:t>Insert it in the right place, and pick up another</a:t>
            </a:r>
          </a:p>
          <a:p>
            <a:pPr marL="0" indent="0">
              <a:buNone/>
            </a:pPr>
            <a:r>
              <a:rPr lang="en-GB" dirty="0">
                <a:solidFill>
                  <a:srgbClr val="E35999"/>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772702020"/>
              </p:ext>
            </p:extLst>
          </p:nvPr>
        </p:nvGraphicFramePr>
        <p:xfrm>
          <a:off x="1702185" y="3461709"/>
          <a:ext cx="2376000" cy="365760"/>
        </p:xfrm>
        <a:graphic>
          <a:graphicData uri="http://schemas.openxmlformats.org/drawingml/2006/table">
            <a:tbl>
              <a:tblPr firstRow="1" bandRow="1">
                <a:effectLst/>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tblGrid>
              <a:tr h="0">
                <a:tc>
                  <a:txBody>
                    <a:bodyPr/>
                    <a:lstStyle/>
                    <a:p>
                      <a:pPr algn="ctr"/>
                      <a:r>
                        <a:rPr lang="en-GB"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5999"/>
                    </a:solidFill>
                  </a:tcPr>
                </a:tc>
                <a:tc>
                  <a:txBody>
                    <a:bodyPr/>
                    <a:lstStyle/>
                    <a:p>
                      <a:pPr algn="ctr"/>
                      <a:r>
                        <a:rPr lang="en-GB"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26134895"/>
              </p:ext>
            </p:extLst>
          </p:nvPr>
        </p:nvGraphicFramePr>
        <p:xfrm>
          <a:off x="1718888" y="4448672"/>
          <a:ext cx="2376000" cy="365760"/>
        </p:xfrm>
        <a:graphic>
          <a:graphicData uri="http://schemas.openxmlformats.org/drawingml/2006/table">
            <a:tbl>
              <a:tblPr firstRow="1" bandRow="1">
                <a:effectLst/>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tblGrid>
              <a:tr h="0">
                <a:tc>
                  <a:txBody>
                    <a:bodyPr/>
                    <a:lstStyle/>
                    <a:p>
                      <a:pPr algn="ctr"/>
                      <a:r>
                        <a:rPr lang="en-GB"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GB" sz="1800" b="1" kern="1200" dirty="0">
                          <a:solidFill>
                            <a:schemeClr val="tx1"/>
                          </a:solidFill>
                          <a:latin typeface="Arial" panose="020B0604020202020204" pitchFamily="34" charset="0"/>
                          <a:ea typeface="+mn-ea"/>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5999"/>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30015501"/>
              </p:ext>
            </p:extLst>
          </p:nvPr>
        </p:nvGraphicFramePr>
        <p:xfrm>
          <a:off x="1677959" y="5479216"/>
          <a:ext cx="2376000" cy="365760"/>
        </p:xfrm>
        <a:graphic>
          <a:graphicData uri="http://schemas.openxmlformats.org/drawingml/2006/table">
            <a:tbl>
              <a:tblPr firstRow="1" bandRow="1">
                <a:effectLst/>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tblGrid>
              <a:tr h="0">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5999"/>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98931102"/>
              </p:ext>
            </p:extLst>
          </p:nvPr>
        </p:nvGraphicFramePr>
        <p:xfrm>
          <a:off x="5364347" y="5481372"/>
          <a:ext cx="2376000" cy="365760"/>
        </p:xfrm>
        <a:graphic>
          <a:graphicData uri="http://schemas.openxmlformats.org/drawingml/2006/table">
            <a:tbl>
              <a:tblPr firstRow="1" bandRow="1">
                <a:effectLst/>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tblGrid>
              <a:tr h="0">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28271549"/>
              </p:ext>
            </p:extLst>
          </p:nvPr>
        </p:nvGraphicFramePr>
        <p:xfrm>
          <a:off x="5405276" y="4427154"/>
          <a:ext cx="2376000" cy="365760"/>
        </p:xfrm>
        <a:graphic>
          <a:graphicData uri="http://schemas.openxmlformats.org/drawingml/2006/table">
            <a:tbl>
              <a:tblPr firstRow="1" bandRow="1">
                <a:effectLst/>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tblGrid>
              <a:tr h="0">
                <a:tc>
                  <a:txBody>
                    <a:bodyPr/>
                    <a:lstStyle/>
                    <a:p>
                      <a:pPr algn="ctr"/>
                      <a:r>
                        <a:rPr lang="en-GB"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5999"/>
                    </a:solidFill>
                  </a:tcPr>
                </a:tc>
                <a:tc>
                  <a:txBody>
                    <a:bodyPr/>
                    <a:lstStyle/>
                    <a:p>
                      <a:pPr algn="ctr"/>
                      <a:r>
                        <a:rPr lang="en-GB"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57667459"/>
              </p:ext>
            </p:extLst>
          </p:nvPr>
        </p:nvGraphicFramePr>
        <p:xfrm>
          <a:off x="5388573" y="3440191"/>
          <a:ext cx="2376000" cy="365760"/>
        </p:xfrm>
        <a:graphic>
          <a:graphicData uri="http://schemas.openxmlformats.org/drawingml/2006/table">
            <a:tbl>
              <a:tblPr firstRow="1" bandRow="1">
                <a:effectLst/>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tblGrid>
              <a:tr h="0">
                <a:tc>
                  <a:txBody>
                    <a:bodyPr/>
                    <a:lstStyle/>
                    <a:p>
                      <a:pPr algn="ctr"/>
                      <a:r>
                        <a:rPr lang="en-GB"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5999"/>
                    </a:solidFill>
                  </a:tcPr>
                </a:tc>
                <a:tc>
                  <a:txBody>
                    <a:bodyPr/>
                    <a:lstStyle/>
                    <a:p>
                      <a:pPr algn="ctr"/>
                      <a:r>
                        <a:rPr lang="en-GB"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 name="TextBox 19"/>
          <p:cNvSpPr txBox="1"/>
          <p:nvPr/>
        </p:nvSpPr>
        <p:spPr>
          <a:xfrm>
            <a:off x="1073677" y="3447379"/>
            <a:ext cx="51821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a:t>
            </a:r>
          </a:p>
        </p:txBody>
      </p:sp>
      <p:sp>
        <p:nvSpPr>
          <p:cNvPr id="21" name="TextBox 20"/>
          <p:cNvSpPr txBox="1"/>
          <p:nvPr/>
        </p:nvSpPr>
        <p:spPr>
          <a:xfrm>
            <a:off x="1068864" y="4434342"/>
            <a:ext cx="51821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(c)</a:t>
            </a:r>
          </a:p>
        </p:txBody>
      </p:sp>
      <p:sp>
        <p:nvSpPr>
          <p:cNvPr id="22" name="TextBox 21"/>
          <p:cNvSpPr txBox="1"/>
          <p:nvPr/>
        </p:nvSpPr>
        <p:spPr>
          <a:xfrm>
            <a:off x="1060209" y="5464886"/>
            <a:ext cx="51821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(e)</a:t>
            </a:r>
          </a:p>
        </p:txBody>
      </p:sp>
      <p:sp>
        <p:nvSpPr>
          <p:cNvPr id="23" name="TextBox 22"/>
          <p:cNvSpPr txBox="1"/>
          <p:nvPr/>
        </p:nvSpPr>
        <p:spPr>
          <a:xfrm>
            <a:off x="4764976" y="5454126"/>
            <a:ext cx="51821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(f)</a:t>
            </a:r>
          </a:p>
        </p:txBody>
      </p:sp>
      <p:sp>
        <p:nvSpPr>
          <p:cNvPr id="25" name="TextBox 24"/>
          <p:cNvSpPr txBox="1"/>
          <p:nvPr/>
        </p:nvSpPr>
        <p:spPr>
          <a:xfrm>
            <a:off x="4784389" y="4394880"/>
            <a:ext cx="51821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(d)</a:t>
            </a:r>
          </a:p>
        </p:txBody>
      </p:sp>
      <p:sp>
        <p:nvSpPr>
          <p:cNvPr id="26" name="TextBox 25"/>
          <p:cNvSpPr txBox="1"/>
          <p:nvPr/>
        </p:nvSpPr>
        <p:spPr>
          <a:xfrm>
            <a:off x="4789202" y="3410956"/>
            <a:ext cx="51821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(b)</a:t>
            </a:r>
          </a:p>
        </p:txBody>
      </p:sp>
      <p:sp>
        <p:nvSpPr>
          <p:cNvPr id="28" name="Arc 27"/>
          <p:cNvSpPr/>
          <p:nvPr/>
        </p:nvSpPr>
        <p:spPr>
          <a:xfrm rot="10800000">
            <a:off x="1812021" y="3559101"/>
            <a:ext cx="496803" cy="614696"/>
          </a:xfrm>
          <a:prstGeom prst="arc">
            <a:avLst>
              <a:gd name="adj1" fmla="val 10898605"/>
              <a:gd name="adj2" fmla="val 0"/>
            </a:avLst>
          </a:prstGeom>
          <a:ln>
            <a:solidFill>
              <a:srgbClr val="84375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Arc 28"/>
          <p:cNvSpPr/>
          <p:nvPr/>
        </p:nvSpPr>
        <p:spPr>
          <a:xfrm rot="10800000">
            <a:off x="5917856" y="3494358"/>
            <a:ext cx="510863" cy="657921"/>
          </a:xfrm>
          <a:prstGeom prst="arc">
            <a:avLst>
              <a:gd name="adj1" fmla="val 10563338"/>
              <a:gd name="adj2" fmla="val 76495"/>
            </a:avLst>
          </a:prstGeom>
          <a:ln>
            <a:solidFill>
              <a:srgbClr val="84375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Arc 33"/>
          <p:cNvSpPr/>
          <p:nvPr/>
        </p:nvSpPr>
        <p:spPr>
          <a:xfrm rot="10800000">
            <a:off x="3019049" y="4659731"/>
            <a:ext cx="165204" cy="419100"/>
          </a:xfrm>
          <a:prstGeom prst="arc">
            <a:avLst>
              <a:gd name="adj1" fmla="val 10230557"/>
              <a:gd name="adj2" fmla="val 0"/>
            </a:avLst>
          </a:prstGeom>
          <a:ln>
            <a:solidFill>
              <a:srgbClr val="84375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Arc 34"/>
          <p:cNvSpPr/>
          <p:nvPr/>
        </p:nvSpPr>
        <p:spPr>
          <a:xfrm rot="10800000">
            <a:off x="5507981" y="4534878"/>
            <a:ext cx="1814333" cy="657921"/>
          </a:xfrm>
          <a:prstGeom prst="arc">
            <a:avLst>
              <a:gd name="adj1" fmla="val 10771630"/>
              <a:gd name="adj2" fmla="val 154406"/>
            </a:avLst>
          </a:prstGeom>
          <a:ln>
            <a:solidFill>
              <a:srgbClr val="84375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Arc 35"/>
          <p:cNvSpPr/>
          <p:nvPr/>
        </p:nvSpPr>
        <p:spPr>
          <a:xfrm rot="10800000">
            <a:off x="6042347" y="3609890"/>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Arc 36"/>
          <p:cNvSpPr/>
          <p:nvPr/>
        </p:nvSpPr>
        <p:spPr>
          <a:xfrm rot="10800000">
            <a:off x="6104445" y="4595607"/>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Arc 37"/>
          <p:cNvSpPr/>
          <p:nvPr/>
        </p:nvSpPr>
        <p:spPr>
          <a:xfrm rot="10800000">
            <a:off x="6493372" y="4595607"/>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Arc 38"/>
          <p:cNvSpPr/>
          <p:nvPr/>
        </p:nvSpPr>
        <p:spPr>
          <a:xfrm rot="10800000">
            <a:off x="6859539" y="4595608"/>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0" name="Arc 39"/>
          <p:cNvSpPr/>
          <p:nvPr/>
        </p:nvSpPr>
        <p:spPr>
          <a:xfrm rot="10800000">
            <a:off x="2506763" y="5614112"/>
            <a:ext cx="1410217" cy="657921"/>
          </a:xfrm>
          <a:prstGeom prst="arc">
            <a:avLst>
              <a:gd name="adj1" fmla="val 10563338"/>
              <a:gd name="adj2" fmla="val 271762"/>
            </a:avLst>
          </a:prstGeom>
          <a:ln>
            <a:solidFill>
              <a:srgbClr val="84375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2" name="Arc 41"/>
          <p:cNvSpPr/>
          <p:nvPr/>
        </p:nvSpPr>
        <p:spPr>
          <a:xfrm rot="10800000">
            <a:off x="2743637" y="5680788"/>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3" name="Arc 42"/>
          <p:cNvSpPr/>
          <p:nvPr/>
        </p:nvSpPr>
        <p:spPr>
          <a:xfrm rot="10800000">
            <a:off x="3132564" y="5680788"/>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4" name="Arc 43"/>
          <p:cNvSpPr/>
          <p:nvPr/>
        </p:nvSpPr>
        <p:spPr>
          <a:xfrm rot="10800000">
            <a:off x="3498731" y="5680789"/>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5" name="Arc 44"/>
          <p:cNvSpPr/>
          <p:nvPr/>
        </p:nvSpPr>
        <p:spPr>
          <a:xfrm rot="10800000">
            <a:off x="1928947" y="3660172"/>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Arc 29"/>
          <p:cNvSpPr/>
          <p:nvPr/>
        </p:nvSpPr>
        <p:spPr>
          <a:xfrm rot="10800000">
            <a:off x="5715518" y="4595607"/>
            <a:ext cx="259637" cy="419100"/>
          </a:xfrm>
          <a:prstGeom prst="arc">
            <a:avLst>
              <a:gd name="adj1" fmla="val 10563320"/>
              <a:gd name="adj2" fmla="val 0"/>
            </a:avLst>
          </a:prstGeom>
          <a:ln>
            <a:solidFill>
              <a:srgbClr val="843754"/>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5934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Insertion sort algorithm</a:t>
            </a:r>
          </a:p>
        </p:txBody>
      </p:sp>
      <p:sp>
        <p:nvSpPr>
          <p:cNvPr id="3" name="Text Placeholder 2"/>
          <p:cNvSpPr>
            <a:spLocks noGrp="1"/>
          </p:cNvSpPr>
          <p:nvPr>
            <p:ph type="body" sz="quarter" idx="14"/>
          </p:nvPr>
        </p:nvSpPr>
        <p:spPr>
          <a:xfrm>
            <a:off x="724280" y="1704179"/>
            <a:ext cx="7797230" cy="4283262"/>
          </a:xfrm>
        </p:spPr>
        <p:txBody>
          <a:bodyPr/>
          <a:lstStyle/>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card = [7, 4, 6, 8, 1, 5]</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assume first card is card[0]</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FOR j = 1 to 5</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a:t>
            </a:r>
            <a:r>
              <a:rPr lang="en-GB" dirty="0" err="1">
                <a:solidFill>
                  <a:srgbClr val="E35999"/>
                </a:solidFill>
                <a:latin typeface="Consolas" panose="020B0609020204030204" pitchFamily="49" charset="0"/>
                <a:cs typeface="Consolas" panose="020B0609020204030204" pitchFamily="49" charset="0"/>
              </a:rPr>
              <a:t>thisCard</a:t>
            </a:r>
            <a:r>
              <a:rPr lang="en-GB" dirty="0">
                <a:solidFill>
                  <a:srgbClr val="E35999"/>
                </a:solidFill>
                <a:latin typeface="Consolas" panose="020B0609020204030204" pitchFamily="49" charset="0"/>
                <a:cs typeface="Consolas" panose="020B0609020204030204" pitchFamily="49" charset="0"/>
              </a:rPr>
              <a:t> = card(j)</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i = j – 1</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WHILE i &gt;= 0 and card[i] &gt; nextCard</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card[i + 1] = card[i]</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i = i - 1 </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ENDWHILE      </a:t>
            </a: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  card[i + 1] = </a:t>
            </a:r>
            <a:r>
              <a:rPr lang="en-GB" dirty="0" err="1">
                <a:solidFill>
                  <a:srgbClr val="E35999"/>
                </a:solidFill>
                <a:latin typeface="Consolas" panose="020B0609020204030204" pitchFamily="49" charset="0"/>
                <a:cs typeface="Consolas" panose="020B0609020204030204" pitchFamily="49" charset="0"/>
              </a:rPr>
              <a:t>thisCard</a:t>
            </a:r>
            <a:endParaRPr lang="en-GB" dirty="0">
              <a:solidFill>
                <a:srgbClr val="E35999"/>
              </a:solidFill>
              <a:latin typeface="Consolas" panose="020B0609020204030204" pitchFamily="49" charset="0"/>
              <a:cs typeface="Consolas" panose="020B0609020204030204" pitchFamily="49" charset="0"/>
            </a:endParaRPr>
          </a:p>
          <a:p>
            <a:pPr marL="538163" indent="0">
              <a:spcAft>
                <a:spcPts val="0"/>
              </a:spcAft>
              <a:buNone/>
            </a:pPr>
            <a:r>
              <a:rPr lang="en-GB" dirty="0">
                <a:solidFill>
                  <a:srgbClr val="E35999"/>
                </a:solidFill>
                <a:latin typeface="Consolas" panose="020B0609020204030204" pitchFamily="49" charset="0"/>
                <a:cs typeface="Consolas" panose="020B0609020204030204" pitchFamily="49" charset="0"/>
              </a:rPr>
              <a:t>ENDFOR</a:t>
            </a:r>
            <a:r>
              <a:rPr lang="en-GB" dirty="0"/>
              <a:t>	</a:t>
            </a:r>
          </a:p>
        </p:txBody>
      </p:sp>
    </p:spTree>
    <p:extLst>
      <p:ext uri="{BB962C8B-B14F-4D97-AF65-F5344CB8AC3E}">
        <p14:creationId xmlns:p14="http://schemas.microsoft.com/office/powerpoint/2010/main" val="11700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5433" y="657112"/>
            <a:ext cx="2492188" cy="6230470"/>
          </a:xfrm>
          <a:prstGeom prst="rect">
            <a:avLst/>
          </a:prstGeom>
        </p:spPr>
      </p:pic>
      <p:sp>
        <p:nvSpPr>
          <p:cNvPr id="2" name="Text Placeholder 1"/>
          <p:cNvSpPr>
            <a:spLocks noGrp="1"/>
          </p:cNvSpPr>
          <p:nvPr>
            <p:ph type="body" sz="quarter" idx="13"/>
          </p:nvPr>
        </p:nvSpPr>
        <p:spPr/>
        <p:txBody>
          <a:bodyPr/>
          <a:lstStyle/>
          <a:p>
            <a:r>
              <a:rPr lang="en-GB" dirty="0"/>
              <a:t>Bubble sort</a:t>
            </a:r>
          </a:p>
        </p:txBody>
      </p:sp>
      <p:sp>
        <p:nvSpPr>
          <p:cNvPr id="3" name="Text Placeholder 2"/>
          <p:cNvSpPr>
            <a:spLocks noGrp="1"/>
          </p:cNvSpPr>
          <p:nvPr>
            <p:ph type="body" sz="quarter" idx="14"/>
          </p:nvPr>
        </p:nvSpPr>
        <p:spPr>
          <a:xfrm>
            <a:off x="724280" y="1704179"/>
            <a:ext cx="5515155" cy="4255557"/>
          </a:xfrm>
        </p:spPr>
        <p:txBody>
          <a:bodyPr/>
          <a:lstStyle/>
          <a:p>
            <a:r>
              <a:rPr lang="en-GB" dirty="0"/>
              <a:t>This is a useful sort when there are only a small number of items to be sorted</a:t>
            </a:r>
          </a:p>
          <a:p>
            <a:r>
              <a:rPr lang="en-GB" dirty="0"/>
              <a:t>To sort an array of n items, n-1 passes are made through the array, with each item being compared with the adjacent item and swapped if necessary</a:t>
            </a:r>
          </a:p>
        </p:txBody>
      </p:sp>
    </p:spTree>
    <p:extLst>
      <p:ext uri="{BB962C8B-B14F-4D97-AF65-F5344CB8AC3E}">
        <p14:creationId xmlns:p14="http://schemas.microsoft.com/office/powerpoint/2010/main" val="375782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Bubble sort algorithm</a:t>
            </a:r>
          </a:p>
        </p:txBody>
      </p:sp>
      <p:sp>
        <p:nvSpPr>
          <p:cNvPr id="3" name="Text Placeholder 2"/>
          <p:cNvSpPr>
            <a:spLocks noGrp="1"/>
          </p:cNvSpPr>
          <p:nvPr>
            <p:ph type="body" sz="quarter" idx="14"/>
          </p:nvPr>
        </p:nvSpPr>
        <p:spPr>
          <a:xfrm>
            <a:off x="724279" y="1704179"/>
            <a:ext cx="7996639" cy="4519200"/>
          </a:xfrm>
        </p:spPr>
        <p:txBody>
          <a:bodyPr/>
          <a:lstStyle/>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#sorts an array </a:t>
            </a:r>
            <a:r>
              <a:rPr lang="en-GB" i="1" dirty="0">
                <a:solidFill>
                  <a:srgbClr val="E35999"/>
                </a:solidFill>
                <a:latin typeface="Consolas" panose="020B0609020204030204" pitchFamily="49" charset="0"/>
                <a:cs typeface="Consolas" panose="020B0609020204030204" pitchFamily="49" charset="0"/>
              </a:rPr>
              <a:t>a[0..n-1] </a:t>
            </a:r>
            <a:r>
              <a:rPr lang="en-GB" dirty="0">
                <a:solidFill>
                  <a:srgbClr val="E35999"/>
                </a:solidFill>
                <a:latin typeface="Consolas" panose="020B0609020204030204" pitchFamily="49" charset="0"/>
                <a:cs typeface="Consolas" panose="020B0609020204030204" pitchFamily="49" charset="0"/>
              </a:rPr>
              <a:t>of n items</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REPEAT	</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FOR count = 0 to n-2</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IF a[count] &gt; a[count + 1] THEN</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swap the items</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ENDIF</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ENDFOR</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n = n-1</a:t>
            </a:r>
          </a:p>
          <a:p>
            <a:pPr marL="450850" indent="-450850">
              <a:spcAft>
                <a:spcPts val="0"/>
              </a:spcAft>
              <a:buNone/>
              <a:tabLst>
                <a:tab pos="808038" algn="l"/>
                <a:tab pos="1166813" algn="l"/>
                <a:tab pos="1524000" algn="l"/>
                <a:tab pos="1881188" algn="l"/>
                <a:tab pos="2239963" algn="l"/>
              </a:tabLst>
            </a:pPr>
            <a:r>
              <a:rPr lang="en-GB" dirty="0">
                <a:solidFill>
                  <a:srgbClr val="E35999"/>
                </a:solidFill>
                <a:latin typeface="Consolas" panose="020B0609020204030204" pitchFamily="49" charset="0"/>
                <a:cs typeface="Consolas" panose="020B0609020204030204" pitchFamily="49" charset="0"/>
              </a:rPr>
              <a:t>	UNTIL n = 1</a:t>
            </a:r>
          </a:p>
          <a:p>
            <a:pPr>
              <a:spcBef>
                <a:spcPts val="1200"/>
              </a:spcBef>
              <a:spcAft>
                <a:spcPts val="0"/>
              </a:spcAft>
            </a:pPr>
            <a:r>
              <a:rPr lang="en-GB" dirty="0"/>
              <a:t>Trace through the algorithm for </a:t>
            </a:r>
            <a:r>
              <a:rPr lang="en-GB" dirty="0">
                <a:latin typeface="Consolas" panose="020B0609020204030204" pitchFamily="49" charset="0"/>
                <a:cs typeface="Consolas" panose="020B0609020204030204" pitchFamily="49" charset="0"/>
              </a:rPr>
              <a:t>a[7,4,6,8,1,5]</a:t>
            </a:r>
          </a:p>
          <a:p>
            <a:pPr>
              <a:spcBef>
                <a:spcPts val="1200"/>
              </a:spcBef>
              <a:spcAft>
                <a:spcPts val="0"/>
              </a:spcAft>
            </a:pPr>
            <a:r>
              <a:rPr lang="en-GB" dirty="0"/>
              <a:t>Write the code for the line “</a:t>
            </a:r>
            <a:r>
              <a:rPr lang="en-GB" dirty="0">
                <a:solidFill>
                  <a:srgbClr val="E35999"/>
                </a:solidFill>
                <a:latin typeface="Consolas" panose="020B0609020204030204" pitchFamily="49" charset="0"/>
                <a:cs typeface="Consolas" panose="020B0609020204030204" pitchFamily="49" charset="0"/>
              </a:rPr>
              <a:t>swap the items</a:t>
            </a:r>
            <a:r>
              <a:rPr lang="en-GB" dirty="0"/>
              <a:t>”</a:t>
            </a:r>
          </a:p>
        </p:txBody>
      </p:sp>
    </p:spTree>
    <p:extLst>
      <p:ext uri="{BB962C8B-B14F-4D97-AF65-F5344CB8AC3E}">
        <p14:creationId xmlns:p14="http://schemas.microsoft.com/office/powerpoint/2010/main" val="399408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70334" y="2454982"/>
            <a:ext cx="3012425" cy="4283787"/>
          </a:xfrm>
          <a:prstGeom prst="rect">
            <a:avLst/>
          </a:prstGeom>
        </p:spPr>
      </p:pic>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Now try </a:t>
            </a:r>
            <a:r>
              <a:rPr lang="en-GB" b="1" dirty="0"/>
              <a:t>Task 2</a:t>
            </a:r>
            <a:r>
              <a:rPr lang="en-GB" dirty="0"/>
              <a:t> on the worksheet</a:t>
            </a:r>
          </a:p>
        </p:txBody>
      </p:sp>
    </p:spTree>
    <p:extLst>
      <p:ext uri="{BB962C8B-B14F-4D97-AF65-F5344CB8AC3E}">
        <p14:creationId xmlns:p14="http://schemas.microsoft.com/office/powerpoint/2010/main" val="410281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Searching algorithms</a:t>
            </a:r>
          </a:p>
        </p:txBody>
      </p:sp>
      <p:sp>
        <p:nvSpPr>
          <p:cNvPr id="3" name="Text Placeholder 2"/>
          <p:cNvSpPr>
            <a:spLocks noGrp="1"/>
          </p:cNvSpPr>
          <p:nvPr>
            <p:ph type="body" sz="quarter" idx="14"/>
          </p:nvPr>
        </p:nvSpPr>
        <p:spPr>
          <a:xfrm>
            <a:off x="724280" y="1704179"/>
            <a:ext cx="7797230" cy="4014233"/>
          </a:xfrm>
        </p:spPr>
        <p:txBody>
          <a:bodyPr/>
          <a:lstStyle/>
          <a:p>
            <a:r>
              <a:rPr lang="en-GB" dirty="0"/>
              <a:t>Two of the most common searching algorithms are the </a:t>
            </a:r>
            <a:r>
              <a:rPr lang="en-GB" dirty="0">
                <a:solidFill>
                  <a:srgbClr val="E35999"/>
                </a:solidFill>
              </a:rPr>
              <a:t>linear search </a:t>
            </a:r>
            <a:r>
              <a:rPr lang="en-GB" dirty="0"/>
              <a:t>and the </a:t>
            </a:r>
            <a:r>
              <a:rPr lang="en-GB" dirty="0">
                <a:solidFill>
                  <a:srgbClr val="E35999"/>
                </a:solidFill>
              </a:rPr>
              <a:t>binary search</a:t>
            </a:r>
          </a:p>
          <a:p>
            <a:r>
              <a:rPr lang="en-GB" dirty="0"/>
              <a:t>The linear search starts at the beginning of the list and examines every item </a:t>
            </a:r>
          </a:p>
          <a:p>
            <a:r>
              <a:rPr lang="en-GB" dirty="0"/>
              <a:t>The binary search uses the “divide and conquer” strategy to halve the search area each time an item is examined</a:t>
            </a:r>
          </a:p>
          <a:p>
            <a:pPr lvl="1"/>
            <a:r>
              <a:rPr lang="en-GB" dirty="0">
                <a:solidFill>
                  <a:srgbClr val="E35999"/>
                </a:solidFill>
              </a:rPr>
              <a:t>It can only be used if the items are in sorted order</a:t>
            </a:r>
          </a:p>
          <a:p>
            <a:endParaRPr lang="en-GB" dirty="0"/>
          </a:p>
        </p:txBody>
      </p:sp>
    </p:spTree>
    <p:extLst>
      <p:ext uri="{BB962C8B-B14F-4D97-AF65-F5344CB8AC3E}">
        <p14:creationId xmlns:p14="http://schemas.microsoft.com/office/powerpoint/2010/main" val="20785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search algorithm</a:t>
            </a:r>
          </a:p>
        </p:txBody>
      </p:sp>
      <p:sp>
        <p:nvSpPr>
          <p:cNvPr id="3" name="Text Placeholder 2"/>
          <p:cNvSpPr>
            <a:spLocks noGrp="1"/>
          </p:cNvSpPr>
          <p:nvPr>
            <p:ph type="body" sz="quarter" idx="14"/>
          </p:nvPr>
        </p:nvSpPr>
        <p:spPr>
          <a:xfrm>
            <a:off x="724280" y="1704179"/>
            <a:ext cx="7797230" cy="4792155"/>
          </a:xfrm>
        </p:spPr>
        <p:txBody>
          <a:bodyPr/>
          <a:lstStyle/>
          <a:p>
            <a:pPr marL="0" indent="0">
              <a:spcAft>
                <a:spcPts val="0"/>
              </a:spcAft>
              <a:buNone/>
            </a:pPr>
            <a:r>
              <a:rPr lang="en-GB" dirty="0">
                <a:latin typeface="Consolas" panose="020B0609020204030204" pitchFamily="49" charset="0"/>
                <a:cs typeface="Consolas" panose="020B0609020204030204" pitchFamily="49" charset="0"/>
              </a:rPr>
              <a:t>	</a:t>
            </a:r>
            <a:r>
              <a:rPr lang="en-GB" dirty="0">
                <a:solidFill>
                  <a:srgbClr val="E35999"/>
                </a:solidFill>
                <a:latin typeface="Consolas" panose="020B0609020204030204" pitchFamily="49" charset="0"/>
                <a:cs typeface="Consolas" panose="020B0609020204030204" pitchFamily="49" charset="0"/>
              </a:rPr>
              <a:t>found = false</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rPr>
              <a:t>	REPEAT</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rPr>
              <a:t>		middle </a:t>
            </a: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a:t>
            </a:r>
            <a:r>
              <a:rPr lang="en-GB" dirty="0" err="1">
                <a:solidFill>
                  <a:srgbClr val="E35999"/>
                </a:solidFill>
                <a:latin typeface="Consolas" panose="020B0609020204030204" pitchFamily="49" charset="0"/>
                <a:cs typeface="Consolas" panose="020B0609020204030204" pitchFamily="49" charset="0"/>
                <a:sym typeface="Wingdings" panose="05000000000000000000" pitchFamily="2" charset="2"/>
              </a:rPr>
              <a:t>int</a:t>
            </a: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((low + high)/2)</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IF list(middle) = x THEN</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found = TRUE</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ELSE</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IF list(middle) &gt; x THEN</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high = middle – 1</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ELSE </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low = middle + 1</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ENDIF</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sym typeface="Wingdings" panose="05000000000000000000" pitchFamily="2" charset="2"/>
              </a:rPr>
              <a:t>	UNTIL found = TRUE</a:t>
            </a:r>
          </a:p>
          <a:p>
            <a:pPr marL="0" indent="0">
              <a:spcAft>
                <a:spcPts val="0"/>
              </a:spcAft>
              <a:buNone/>
            </a:pPr>
            <a:r>
              <a:rPr lang="en-GB" dirty="0">
                <a:sym typeface="Wingdings" panose="05000000000000000000" pitchFamily="2" charset="2"/>
              </a:rPr>
              <a:t>			</a:t>
            </a:r>
            <a:endParaRPr lang="en-GB" dirty="0"/>
          </a:p>
        </p:txBody>
      </p:sp>
    </p:spTree>
    <p:extLst>
      <p:ext uri="{BB962C8B-B14F-4D97-AF65-F5344CB8AC3E}">
        <p14:creationId xmlns:p14="http://schemas.microsoft.com/office/powerpoint/2010/main" val="205831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Try it out!</a:t>
            </a:r>
          </a:p>
        </p:txBody>
      </p:sp>
      <p:sp>
        <p:nvSpPr>
          <p:cNvPr id="3" name="Text Placeholder 2"/>
          <p:cNvSpPr>
            <a:spLocks noGrp="1"/>
          </p:cNvSpPr>
          <p:nvPr>
            <p:ph type="body" sz="quarter" idx="14"/>
          </p:nvPr>
        </p:nvSpPr>
        <p:spPr>
          <a:xfrm>
            <a:off x="724280" y="1704179"/>
            <a:ext cx="7797230" cy="4018704"/>
          </a:xfrm>
        </p:spPr>
        <p:txBody>
          <a:bodyPr/>
          <a:lstStyle/>
          <a:p>
            <a:r>
              <a:rPr lang="en-GB" dirty="0"/>
              <a:t>Ask a partner to think of a number between 1 and 100</a:t>
            </a:r>
          </a:p>
          <a:p>
            <a:r>
              <a:rPr lang="en-GB" dirty="0"/>
              <a:t>For each guess you make, your partner will tell you whether you are too high, too low or on the button</a:t>
            </a:r>
          </a:p>
          <a:p>
            <a:r>
              <a:rPr lang="en-GB" dirty="0"/>
              <a:t>How many guesses will you need?</a:t>
            </a:r>
          </a:p>
          <a:p>
            <a:r>
              <a:rPr lang="en-GB" dirty="0"/>
              <a:t>How many if the number is between 1 and 1024?</a:t>
            </a:r>
          </a:p>
          <a:p>
            <a:r>
              <a:rPr lang="en-GB" dirty="0"/>
              <a:t>How many guesses, on average, using a sequential search?</a:t>
            </a:r>
          </a:p>
        </p:txBody>
      </p:sp>
    </p:spTree>
    <p:extLst>
      <p:ext uri="{BB962C8B-B14F-4D97-AF65-F5344CB8AC3E}">
        <p14:creationId xmlns:p14="http://schemas.microsoft.com/office/powerpoint/2010/main" val="417922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Hierarchy charts and pseudocode are useful tools for designing algorithms</a:t>
            </a:r>
          </a:p>
          <a:p>
            <a:r>
              <a:rPr lang="en-GB" dirty="0"/>
              <a:t>Sorting and searching and two very common operations in data processing, and efficient algorithms can greatly reduce execution times</a:t>
            </a:r>
          </a:p>
          <a:p>
            <a:r>
              <a:rPr lang="en-GB" dirty="0"/>
              <a:t>Practise designing and tracing through algorithms, two vital skills for computer scientists</a:t>
            </a:r>
          </a:p>
        </p:txBody>
      </p:sp>
    </p:spTree>
    <p:extLst>
      <p:ext uri="{BB962C8B-B14F-4D97-AF65-F5344CB8AC3E}">
        <p14:creationId xmlns:p14="http://schemas.microsoft.com/office/powerpoint/2010/main" val="365430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r>
              <a:rPr lang="en-GB" dirty="0"/>
              <a:t>To understand the term ‘algorithm’</a:t>
            </a:r>
          </a:p>
          <a:p>
            <a:r>
              <a:rPr lang="en-GB" dirty="0"/>
              <a:t>To learn how to write and interpret algorithms using pseudocode</a:t>
            </a:r>
          </a:p>
        </p:txBody>
      </p:sp>
    </p:spTree>
    <p:extLst>
      <p:ext uri="{BB962C8B-B14F-4D97-AF65-F5344CB8AC3E}">
        <p14:creationId xmlns:p14="http://schemas.microsoft.com/office/powerpoint/2010/main" val="186746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0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Computational algorithms</a:t>
            </a:r>
          </a:p>
        </p:txBody>
      </p:sp>
      <p:sp>
        <p:nvSpPr>
          <p:cNvPr id="5" name="Text Placeholder 4"/>
          <p:cNvSpPr>
            <a:spLocks noGrp="1"/>
          </p:cNvSpPr>
          <p:nvPr>
            <p:ph type="body" sz="quarter" idx="14"/>
          </p:nvPr>
        </p:nvSpPr>
        <p:spPr/>
        <p:txBody>
          <a:bodyPr/>
          <a:lstStyle/>
          <a:p>
            <a:r>
              <a:rPr lang="en-GB" dirty="0"/>
              <a:t>What is an algorithm?</a:t>
            </a:r>
          </a:p>
          <a:p>
            <a:r>
              <a:rPr lang="en-GB" dirty="0"/>
              <a:t>Give some examples of computational algorithms</a:t>
            </a:r>
          </a:p>
          <a:p>
            <a:endParaRPr lang="en-GB" dirty="0"/>
          </a:p>
          <a:p>
            <a:pPr marL="0" indent="0">
              <a:buNone/>
            </a:pPr>
            <a:r>
              <a:rPr lang="en-GB" dirty="0">
                <a:solidFill>
                  <a:srgbClr val="E35999"/>
                </a:solidFill>
              </a:rPr>
              <a:t>There are thousands of real-world problems to be solved using different algorithms; some of them still unsolved!</a:t>
            </a:r>
          </a:p>
          <a:p>
            <a:endParaRPr lang="en-GB" dirty="0"/>
          </a:p>
        </p:txBody>
      </p:sp>
    </p:spTree>
    <p:extLst>
      <p:ext uri="{BB962C8B-B14F-4D97-AF65-F5344CB8AC3E}">
        <p14:creationId xmlns:p14="http://schemas.microsoft.com/office/powerpoint/2010/main" val="29242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797230" cy="670772"/>
          </a:xfrm>
        </p:spPr>
        <p:txBody>
          <a:bodyPr/>
          <a:lstStyle/>
          <a:p>
            <a:r>
              <a:rPr lang="en-GB" dirty="0"/>
              <a:t>Problems solved by algorithms</a:t>
            </a:r>
          </a:p>
        </p:txBody>
      </p:sp>
      <p:sp>
        <p:nvSpPr>
          <p:cNvPr id="3" name="Text Placeholder 2"/>
          <p:cNvSpPr>
            <a:spLocks noGrp="1"/>
          </p:cNvSpPr>
          <p:nvPr>
            <p:ph type="body" sz="quarter" idx="14"/>
          </p:nvPr>
        </p:nvSpPr>
        <p:spPr>
          <a:xfrm>
            <a:off x="724280" y="1704179"/>
            <a:ext cx="7797230" cy="4142829"/>
          </a:xfrm>
        </p:spPr>
        <p:txBody>
          <a:bodyPr/>
          <a:lstStyle/>
          <a:p>
            <a:r>
              <a:rPr lang="en-GB" sz="2000" b="1" dirty="0"/>
              <a:t>Routing </a:t>
            </a:r>
            <a:r>
              <a:rPr lang="en-GB" sz="2000" dirty="0"/>
              <a:t>problems:</a:t>
            </a:r>
          </a:p>
          <a:p>
            <a:pPr lvl="1"/>
            <a:r>
              <a:rPr lang="en-GB" dirty="0">
                <a:solidFill>
                  <a:srgbClr val="E35999"/>
                </a:solidFill>
              </a:rPr>
              <a:t>Routing packets of data around the Internet by the shortest route</a:t>
            </a:r>
          </a:p>
          <a:p>
            <a:pPr lvl="1"/>
            <a:r>
              <a:rPr lang="en-GB" dirty="0">
                <a:solidFill>
                  <a:srgbClr val="E35999"/>
                </a:solidFill>
              </a:rPr>
              <a:t>Finding the shortest route for a salesman to cover his territory</a:t>
            </a:r>
          </a:p>
          <a:p>
            <a:r>
              <a:rPr lang="en-GB" sz="2000" b="1" dirty="0"/>
              <a:t>Timetabling</a:t>
            </a:r>
            <a:r>
              <a:rPr lang="en-GB" sz="2000" dirty="0"/>
              <a:t> commercial aircraft crews so that they do not exceed their permitted flight hours</a:t>
            </a:r>
          </a:p>
          <a:p>
            <a:r>
              <a:rPr lang="en-GB" sz="2000" b="1" dirty="0"/>
              <a:t>Searching</a:t>
            </a:r>
            <a:r>
              <a:rPr lang="en-GB" sz="2000" dirty="0"/>
              <a:t> information on the Internet or from a database</a:t>
            </a:r>
          </a:p>
          <a:p>
            <a:r>
              <a:rPr lang="en-GB" sz="2000" b="1" dirty="0"/>
              <a:t>Encrypting</a:t>
            </a:r>
            <a:r>
              <a:rPr lang="en-GB" sz="2000" dirty="0"/>
              <a:t> communications so that they cannot be hacked</a:t>
            </a:r>
          </a:p>
          <a:p>
            <a:r>
              <a:rPr lang="en-GB" sz="2000" b="1" dirty="0"/>
              <a:t>Sorting</a:t>
            </a:r>
            <a:r>
              <a:rPr lang="en-GB" sz="2000" dirty="0"/>
              <a:t> large amounts of data </a:t>
            </a:r>
          </a:p>
          <a:p>
            <a:r>
              <a:rPr lang="en-GB" sz="2000" b="1" dirty="0"/>
              <a:t>Writing</a:t>
            </a:r>
            <a:r>
              <a:rPr lang="en-GB" sz="2000" dirty="0"/>
              <a:t> </a:t>
            </a:r>
            <a:r>
              <a:rPr lang="en-GB" sz="2000" b="1" dirty="0"/>
              <a:t>a compiler </a:t>
            </a:r>
            <a:r>
              <a:rPr lang="en-GB" sz="2000" dirty="0"/>
              <a:t>program to translate a high level language to machine code</a:t>
            </a:r>
          </a:p>
          <a:p>
            <a:pPr lvl="1"/>
            <a:endParaRPr lang="en-GB" dirty="0">
              <a:solidFill>
                <a:srgbClr val="E35999"/>
              </a:solidFill>
            </a:endParaRPr>
          </a:p>
        </p:txBody>
      </p:sp>
    </p:spTree>
    <p:extLst>
      <p:ext uri="{BB962C8B-B14F-4D97-AF65-F5344CB8AC3E}">
        <p14:creationId xmlns:p14="http://schemas.microsoft.com/office/powerpoint/2010/main" val="9311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51286"/>
            <a:ext cx="9139760" cy="6206714"/>
          </a:xfrm>
          <a:prstGeom prst="rect">
            <a:avLst/>
          </a:prstGeom>
        </p:spPr>
      </p:pic>
      <p:sp>
        <p:nvSpPr>
          <p:cNvPr id="2" name="Text Placeholder 1"/>
          <p:cNvSpPr>
            <a:spLocks noGrp="1"/>
          </p:cNvSpPr>
          <p:nvPr>
            <p:ph type="body" sz="quarter" idx="13"/>
          </p:nvPr>
        </p:nvSpPr>
        <p:spPr/>
        <p:txBody>
          <a:bodyPr/>
          <a:lstStyle/>
          <a:p>
            <a:r>
              <a:rPr lang="en-GB" dirty="0"/>
              <a:t>What are the properties of a good algorithm?</a:t>
            </a:r>
          </a:p>
        </p:txBody>
      </p:sp>
      <p:sp>
        <p:nvSpPr>
          <p:cNvPr id="3" name="Text Placeholder 2"/>
          <p:cNvSpPr>
            <a:spLocks noGrp="1"/>
          </p:cNvSpPr>
          <p:nvPr>
            <p:ph type="body" sz="quarter" idx="14"/>
          </p:nvPr>
        </p:nvSpPr>
        <p:spPr>
          <a:xfrm>
            <a:off x="724280" y="2091458"/>
            <a:ext cx="7797230" cy="3453607"/>
          </a:xfrm>
        </p:spPr>
        <p:txBody>
          <a:bodyPr/>
          <a:lstStyle/>
          <a:p>
            <a:r>
              <a:rPr lang="en-GB" dirty="0"/>
              <a:t>Discuss in pairs and come up with a list</a:t>
            </a:r>
          </a:p>
          <a:p>
            <a:pPr marL="0" indent="0" algn="ctr">
              <a:buNone/>
            </a:pPr>
            <a:endParaRPr lang="en-GB" dirty="0"/>
          </a:p>
        </p:txBody>
      </p:sp>
    </p:spTree>
    <p:extLst>
      <p:ext uri="{BB962C8B-B14F-4D97-AF65-F5344CB8AC3E}">
        <p14:creationId xmlns:p14="http://schemas.microsoft.com/office/powerpoint/2010/main" val="426332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good algorithm:</a:t>
            </a:r>
          </a:p>
        </p:txBody>
      </p:sp>
      <p:sp>
        <p:nvSpPr>
          <p:cNvPr id="3" name="Text Placeholder 2"/>
          <p:cNvSpPr>
            <a:spLocks noGrp="1"/>
          </p:cNvSpPr>
          <p:nvPr>
            <p:ph type="body" sz="quarter" idx="14"/>
          </p:nvPr>
        </p:nvSpPr>
        <p:spPr>
          <a:xfrm>
            <a:off x="724280" y="1704179"/>
            <a:ext cx="7797230" cy="4232982"/>
          </a:xfrm>
        </p:spPr>
        <p:txBody>
          <a:bodyPr/>
          <a:lstStyle/>
          <a:p>
            <a:pPr lvl="0"/>
            <a:r>
              <a:rPr lang="en-GB" dirty="0"/>
              <a:t>has clear and precisely stated steps that produce the correct output for any set of valid inputs</a:t>
            </a:r>
          </a:p>
          <a:p>
            <a:pPr lvl="0"/>
            <a:r>
              <a:rPr lang="en-GB" dirty="0"/>
              <a:t>should allow for invalid inputs </a:t>
            </a:r>
          </a:p>
          <a:p>
            <a:pPr lvl="0"/>
            <a:r>
              <a:rPr lang="en-GB" dirty="0"/>
              <a:t>must always terminate at some point</a:t>
            </a:r>
          </a:p>
          <a:p>
            <a:pPr lvl="0"/>
            <a:r>
              <a:rPr lang="en-GB" dirty="0"/>
              <a:t>should execute efficiently, in as few steps as possible</a:t>
            </a:r>
          </a:p>
          <a:p>
            <a:pPr lvl="0"/>
            <a:r>
              <a:rPr lang="en-GB" dirty="0"/>
              <a:t>should be designed in such a way that other people will be able to understand it and modify it if necessary</a:t>
            </a:r>
          </a:p>
          <a:p>
            <a:endParaRPr lang="en-GB" dirty="0"/>
          </a:p>
        </p:txBody>
      </p:sp>
    </p:spTree>
    <p:extLst>
      <p:ext uri="{BB962C8B-B14F-4D97-AF65-F5344CB8AC3E}">
        <p14:creationId xmlns:p14="http://schemas.microsoft.com/office/powerpoint/2010/main" val="249915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Tools for designing algorithms</a:t>
            </a:r>
          </a:p>
        </p:txBody>
      </p:sp>
      <p:sp>
        <p:nvSpPr>
          <p:cNvPr id="3" name="Text Placeholder 2"/>
          <p:cNvSpPr>
            <a:spLocks noGrp="1"/>
          </p:cNvSpPr>
          <p:nvPr>
            <p:ph type="body" sz="quarter" idx="14"/>
          </p:nvPr>
        </p:nvSpPr>
        <p:spPr>
          <a:xfrm>
            <a:off x="724280" y="1704179"/>
            <a:ext cx="4182571" cy="4413286"/>
          </a:xfrm>
        </p:spPr>
        <p:txBody>
          <a:bodyPr/>
          <a:lstStyle/>
          <a:p>
            <a:pPr>
              <a:spcAft>
                <a:spcPts val="2400"/>
              </a:spcAft>
            </a:pPr>
            <a:r>
              <a:rPr lang="en-GB" dirty="0"/>
              <a:t>Hierarchy charts – useful for identifying the major task, and breaking these down into subtasks</a:t>
            </a:r>
          </a:p>
          <a:p>
            <a:pPr>
              <a:spcAft>
                <a:spcPts val="2400"/>
              </a:spcAft>
            </a:pPr>
            <a:r>
              <a:rPr lang="en-GB" dirty="0"/>
              <a:t>Flowcharts – useful for getting down initial ideas for individual subroutines</a:t>
            </a:r>
          </a:p>
          <a:p>
            <a:pPr>
              <a:spcAft>
                <a:spcPts val="2400"/>
              </a:spcAft>
            </a:pPr>
            <a:r>
              <a:rPr lang="en-GB" dirty="0"/>
              <a:t>Pseudocode – will translate easily into program code</a:t>
            </a:r>
          </a:p>
          <a:p>
            <a:endParaRPr lang="en-GB" dirty="0"/>
          </a:p>
        </p:txBody>
      </p:sp>
      <p:grpSp>
        <p:nvGrpSpPr>
          <p:cNvPr id="32" name="Group 31"/>
          <p:cNvGrpSpPr/>
          <p:nvPr/>
        </p:nvGrpSpPr>
        <p:grpSpPr>
          <a:xfrm>
            <a:off x="5539592" y="1856327"/>
            <a:ext cx="2511380" cy="1451146"/>
            <a:chOff x="5653826" y="1704179"/>
            <a:chExt cx="3116687" cy="1747360"/>
          </a:xfrm>
        </p:grpSpPr>
        <p:sp>
          <p:nvSpPr>
            <p:cNvPr id="4" name="Rectangle 3"/>
            <p:cNvSpPr/>
            <p:nvPr/>
          </p:nvSpPr>
          <p:spPr>
            <a:xfrm>
              <a:off x="6722772" y="1704179"/>
              <a:ext cx="888642" cy="433714"/>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5653826" y="2322365"/>
              <a:ext cx="888642" cy="433714"/>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6722772" y="2322365"/>
              <a:ext cx="888642" cy="433714"/>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881871" y="2322365"/>
              <a:ext cx="888642" cy="433714"/>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6098147" y="3017825"/>
              <a:ext cx="888642" cy="433714"/>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7437550" y="3017825"/>
              <a:ext cx="888642" cy="433714"/>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6098147" y="2213551"/>
              <a:ext cx="2228045" cy="0"/>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a:off x="6542468" y="2889035"/>
              <a:ext cx="1339403" cy="0"/>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a:stCxn id="4" idx="2"/>
              <a:endCxn id="6" idx="0"/>
            </p:cNvCxnSpPr>
            <p:nvPr/>
          </p:nvCxnSpPr>
          <p:spPr>
            <a:xfrm>
              <a:off x="7167093" y="2137893"/>
              <a:ext cx="0" cy="184472"/>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a:endCxn id="5" idx="0"/>
            </p:cNvCxnSpPr>
            <p:nvPr/>
          </p:nvCxnSpPr>
          <p:spPr>
            <a:xfrm>
              <a:off x="6098147" y="2213551"/>
              <a:ext cx="0" cy="108814"/>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a:endCxn id="7" idx="0"/>
            </p:cNvCxnSpPr>
            <p:nvPr/>
          </p:nvCxnSpPr>
          <p:spPr>
            <a:xfrm>
              <a:off x="8326192" y="2213551"/>
              <a:ext cx="0" cy="108814"/>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a:endCxn id="8" idx="0"/>
            </p:cNvCxnSpPr>
            <p:nvPr/>
          </p:nvCxnSpPr>
          <p:spPr>
            <a:xfrm>
              <a:off x="6542468" y="2889035"/>
              <a:ext cx="0" cy="128790"/>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a:endCxn id="9" idx="0"/>
            </p:cNvCxnSpPr>
            <p:nvPr/>
          </p:nvCxnSpPr>
          <p:spPr>
            <a:xfrm>
              <a:off x="7881871" y="2889035"/>
              <a:ext cx="0" cy="128790"/>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Straight Connector 29"/>
            <p:cNvCxnSpPr>
              <a:stCxn id="6" idx="2"/>
            </p:cNvCxnSpPr>
            <p:nvPr/>
          </p:nvCxnSpPr>
          <p:spPr>
            <a:xfrm>
              <a:off x="7167093" y="2756079"/>
              <a:ext cx="0" cy="132956"/>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grpSp>
      <p:grpSp>
        <p:nvGrpSpPr>
          <p:cNvPr id="49" name="Group 48"/>
          <p:cNvGrpSpPr/>
          <p:nvPr/>
        </p:nvGrpSpPr>
        <p:grpSpPr>
          <a:xfrm>
            <a:off x="6330198" y="3707337"/>
            <a:ext cx="1532589" cy="2228045"/>
            <a:chOff x="6413676" y="3425780"/>
            <a:chExt cx="1841683" cy="2691685"/>
          </a:xfrm>
        </p:grpSpPr>
        <p:cxnSp>
          <p:nvCxnSpPr>
            <p:cNvPr id="39" name="Straight Connector 38"/>
            <p:cNvCxnSpPr>
              <a:endCxn id="37" idx="0"/>
            </p:cNvCxnSpPr>
            <p:nvPr/>
          </p:nvCxnSpPr>
          <p:spPr>
            <a:xfrm flipH="1">
              <a:off x="6997607" y="3721994"/>
              <a:ext cx="12879" cy="2099257"/>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sp>
          <p:nvSpPr>
            <p:cNvPr id="33" name="Rounded Rectangle 32"/>
            <p:cNvSpPr/>
            <p:nvPr/>
          </p:nvSpPr>
          <p:spPr>
            <a:xfrm>
              <a:off x="6490952" y="3425780"/>
              <a:ext cx="1013309" cy="296214"/>
            </a:xfrm>
            <a:prstGeom prst="round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Flowchart: Data 33"/>
            <p:cNvSpPr/>
            <p:nvPr/>
          </p:nvSpPr>
          <p:spPr>
            <a:xfrm>
              <a:off x="6413676" y="3941940"/>
              <a:ext cx="1182305" cy="377843"/>
            </a:xfrm>
            <a:prstGeom prst="flowChartInputOutpu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Flowchart: Decision 34"/>
            <p:cNvSpPr/>
            <p:nvPr/>
          </p:nvSpPr>
          <p:spPr>
            <a:xfrm>
              <a:off x="6467787" y="4425977"/>
              <a:ext cx="1074081" cy="581824"/>
            </a:xfrm>
            <a:prstGeom prst="flowChartDecision">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6467787" y="5177307"/>
              <a:ext cx="1036474" cy="476518"/>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ounded Rectangle 36"/>
            <p:cNvSpPr/>
            <p:nvPr/>
          </p:nvSpPr>
          <p:spPr>
            <a:xfrm>
              <a:off x="6490952" y="5821251"/>
              <a:ext cx="1013309" cy="296214"/>
            </a:xfrm>
            <a:prstGeom prst="round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1" name="Straight Connector 40"/>
            <p:cNvCxnSpPr>
              <a:stCxn id="35" idx="3"/>
            </p:cNvCxnSpPr>
            <p:nvPr/>
          </p:nvCxnSpPr>
          <p:spPr>
            <a:xfrm flipV="1">
              <a:off x="7541868" y="4713668"/>
              <a:ext cx="713490" cy="3221"/>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8255358" y="3803281"/>
              <a:ext cx="0" cy="910387"/>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flipH="1">
              <a:off x="7010486" y="3803282"/>
              <a:ext cx="1244873" cy="0"/>
            </a:xfrm>
            <a:prstGeom prst="line">
              <a:avLst/>
            </a:prstGeom>
            <a:ln w="19050">
              <a:solidFill>
                <a:schemeClr val="tx1"/>
              </a:solidFill>
              <a:tailEnd type="arrow"/>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425540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on </a:t>
            </a:r>
            <a:r>
              <a:rPr lang="en-GB" b="1" dirty="0"/>
              <a:t>Worksheet 3</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21365" y="3079245"/>
            <a:ext cx="1839557" cy="3633527"/>
          </a:xfrm>
          <a:prstGeom prst="rect">
            <a:avLst/>
          </a:prstGeom>
        </p:spPr>
      </p:pic>
    </p:spTree>
    <p:extLst>
      <p:ext uri="{BB962C8B-B14F-4D97-AF65-F5344CB8AC3E}">
        <p14:creationId xmlns:p14="http://schemas.microsoft.com/office/powerpoint/2010/main" val="189580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Sorting algorithms</a:t>
            </a:r>
          </a:p>
        </p:txBody>
      </p:sp>
      <p:sp>
        <p:nvSpPr>
          <p:cNvPr id="5" name="Text Placeholder 4"/>
          <p:cNvSpPr>
            <a:spLocks noGrp="1"/>
          </p:cNvSpPr>
          <p:nvPr>
            <p:ph type="body" sz="quarter" idx="14"/>
          </p:nvPr>
        </p:nvSpPr>
        <p:spPr>
          <a:xfrm>
            <a:off x="724280" y="1704179"/>
            <a:ext cx="7797230" cy="4619348"/>
          </a:xfrm>
        </p:spPr>
        <p:txBody>
          <a:bodyPr/>
          <a:lstStyle/>
          <a:p>
            <a:r>
              <a:rPr lang="en-GB" dirty="0"/>
              <a:t>Sorting is a very common operation in data processing</a:t>
            </a:r>
          </a:p>
          <a:p>
            <a:r>
              <a:rPr lang="en-GB" dirty="0"/>
              <a:t>There are many different sorting algorithms, from very simple ones which execute very slowly, (e.g. an insertion sort) to more complex ones which execute very fast (e.g. merge sort)</a:t>
            </a:r>
          </a:p>
          <a:p>
            <a:r>
              <a:rPr lang="en-GB" dirty="0"/>
              <a:t>On a given computer, a fast sort algorithm may sort ten million numbers in say 20 minutes, whereas an inefficient algorithm may take more than a month to sort the same data</a:t>
            </a:r>
          </a:p>
        </p:txBody>
      </p:sp>
    </p:spTree>
    <p:extLst>
      <p:ext uri="{BB962C8B-B14F-4D97-AF65-F5344CB8AC3E}">
        <p14:creationId xmlns:p14="http://schemas.microsoft.com/office/powerpoint/2010/main" val="32213852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C8553-AE4F-410C-B313-4FFB3A13541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8F2D6E-B926-46D1-BA5E-0DB4189236C2}">
  <ds:schemaRefs>
    <ds:schemaRef ds:uri="http://schemas.microsoft.com/sharepoint/v3/contenttype/forms"/>
  </ds:schemaRefs>
</ds:datastoreItem>
</file>

<file path=customXml/itemProps3.xml><?xml version="1.0" encoding="utf-8"?>
<ds:datastoreItem xmlns:ds="http://schemas.openxmlformats.org/officeDocument/2006/customXml" ds:itemID="{4D76CD9A-9C8C-47CD-B507-C5FF38C2F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 2</Template>
  <TotalTime>0</TotalTime>
  <Words>1001</Words>
  <Application>Microsoft Office PowerPoint</Application>
  <PresentationFormat>On-screen Show (4:3)</PresentationFormat>
  <Paragraphs>151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Museo900-Regular</vt:lpstr>
      <vt:lpstr>Calibri</vt:lpstr>
      <vt:lpstr>Museo 100</vt:lpstr>
      <vt:lpstr>Museo 900</vt:lpstr>
      <vt:lpstr>Arial</vt:lpstr>
      <vt:lpstr>Museo 700</vt:lpstr>
      <vt:lpstr>Consolas</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Dal Sandhu</cp:lastModifiedBy>
  <cp:revision>64</cp:revision>
  <dcterms:created xsi:type="dcterms:W3CDTF">2015-03-16T11:36:39Z</dcterms:created>
  <dcterms:modified xsi:type="dcterms:W3CDTF">2021-03-16T01:25:28Z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