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98" r:id="rId5"/>
    <p:sldId id="317" r:id="rId6"/>
    <p:sldId id="318" r:id="rId7"/>
    <p:sldId id="300" r:id="rId8"/>
    <p:sldId id="256" r:id="rId9"/>
    <p:sldId id="299" r:id="rId10"/>
    <p:sldId id="301" r:id="rId11"/>
    <p:sldId id="319" r:id="rId12"/>
    <p:sldId id="304" r:id="rId13"/>
    <p:sldId id="316" r:id="rId14"/>
    <p:sldId id="313" r:id="rId15"/>
    <p:sldId id="314" r:id="rId16"/>
    <p:sldId id="315" r:id="rId17"/>
    <p:sldId id="309" r:id="rId18"/>
    <p:sldId id="306" r:id="rId19"/>
    <p:sldId id="291" r:id="rId20"/>
    <p:sldId id="308" r:id="rId21"/>
    <p:sldId id="307" r:id="rId22"/>
    <p:sldId id="311" r:id="rId23"/>
    <p:sldId id="320"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705CD-DB77-4D2F-B00E-E6E028B7A756}"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8D9CEEB-50E8-4AC9-84F1-2609D7CB4693}">
      <dgm:prSet phldrT="[Text]" phldr="1"/>
      <dgm:spPr/>
      <dgm:t>
        <a:bodyPr/>
        <a:lstStyle/>
        <a:p>
          <a:endParaRPr lang="en-GB" dirty="0"/>
        </a:p>
      </dgm:t>
    </dgm:pt>
    <dgm:pt modelId="{334FBAE7-4CD3-437B-A8A3-53174A1DF930}" type="parTrans" cxnId="{CD641C03-1882-436C-A796-4DDBC20652B9}">
      <dgm:prSet/>
      <dgm:spPr/>
      <dgm:t>
        <a:bodyPr/>
        <a:lstStyle/>
        <a:p>
          <a:endParaRPr lang="en-GB"/>
        </a:p>
      </dgm:t>
    </dgm:pt>
    <dgm:pt modelId="{7F478D11-A175-45A6-B0CE-FAA098D69684}" type="sibTrans" cxnId="{CD641C03-1882-436C-A796-4DDBC20652B9}">
      <dgm:prSet/>
      <dgm:spPr/>
      <dgm:t>
        <a:bodyPr/>
        <a:lstStyle/>
        <a:p>
          <a:endParaRPr lang="en-GB"/>
        </a:p>
      </dgm:t>
    </dgm:pt>
    <dgm:pt modelId="{2CB116ED-6774-4B48-B394-B802D093A134}">
      <dgm:prSet phldrT="[Text]" phldr="1"/>
      <dgm:spPr/>
      <dgm:t>
        <a:bodyPr/>
        <a:lstStyle/>
        <a:p>
          <a:endParaRPr lang="en-GB" dirty="0"/>
        </a:p>
      </dgm:t>
    </dgm:pt>
    <dgm:pt modelId="{CD6FECFE-A693-415D-B635-F757A3CC9CED}" type="parTrans" cxnId="{1F0DE320-AB38-414E-8D35-835D7A713881}">
      <dgm:prSet/>
      <dgm:spPr/>
      <dgm:t>
        <a:bodyPr/>
        <a:lstStyle/>
        <a:p>
          <a:endParaRPr lang="en-GB"/>
        </a:p>
      </dgm:t>
    </dgm:pt>
    <dgm:pt modelId="{96261487-B3DC-42A9-88B5-7B4D55188572}" type="sibTrans" cxnId="{1F0DE320-AB38-414E-8D35-835D7A713881}">
      <dgm:prSet/>
      <dgm:spPr/>
      <dgm:t>
        <a:bodyPr/>
        <a:lstStyle/>
        <a:p>
          <a:endParaRPr lang="en-GB"/>
        </a:p>
      </dgm:t>
    </dgm:pt>
    <dgm:pt modelId="{63E3712B-1A47-4353-95E4-F97C013252F3}" type="pres">
      <dgm:prSet presAssocID="{631705CD-DB77-4D2F-B00E-E6E028B7A756}" presName="Name0" presStyleCnt="0">
        <dgm:presLayoutVars>
          <dgm:chMax val="7"/>
          <dgm:dir/>
          <dgm:resizeHandles val="exact"/>
        </dgm:presLayoutVars>
      </dgm:prSet>
      <dgm:spPr/>
    </dgm:pt>
    <dgm:pt modelId="{42504F63-B505-45C0-9222-BD1048A08071}" type="pres">
      <dgm:prSet presAssocID="{631705CD-DB77-4D2F-B00E-E6E028B7A756}" presName="ellipse1" presStyleLbl="vennNode1" presStyleIdx="0" presStyleCnt="2" custScaleX="131674" custScaleY="134197" custLinFactNeighborX="-11068" custLinFactNeighborY="30561">
        <dgm:presLayoutVars>
          <dgm:bulletEnabled val="1"/>
        </dgm:presLayoutVars>
      </dgm:prSet>
      <dgm:spPr/>
      <dgm:t>
        <a:bodyPr/>
        <a:lstStyle/>
        <a:p>
          <a:endParaRPr lang="en-US"/>
        </a:p>
      </dgm:t>
    </dgm:pt>
    <dgm:pt modelId="{4E241E25-DDEF-4A2C-AA34-F4982642A01C}" type="pres">
      <dgm:prSet presAssocID="{631705CD-DB77-4D2F-B00E-E6E028B7A756}" presName="ellipse2" presStyleLbl="vennNode1" presStyleIdx="1" presStyleCnt="2" custScaleX="132602" custScaleY="134055" custLinFactNeighborX="8081" custLinFactNeighborY="-37466">
        <dgm:presLayoutVars>
          <dgm:bulletEnabled val="1"/>
        </dgm:presLayoutVars>
      </dgm:prSet>
      <dgm:spPr/>
      <dgm:t>
        <a:bodyPr/>
        <a:lstStyle/>
        <a:p>
          <a:endParaRPr lang="en-US"/>
        </a:p>
      </dgm:t>
    </dgm:pt>
  </dgm:ptLst>
  <dgm:cxnLst>
    <dgm:cxn modelId="{C7E2FD3B-AE00-41F4-841E-536B37AF81B0}" type="presOf" srcId="{08D9CEEB-50E8-4AC9-84F1-2609D7CB4693}" destId="{42504F63-B505-45C0-9222-BD1048A08071}" srcOrd="0" destOrd="0" presId="urn:microsoft.com/office/officeart/2005/8/layout/rings+Icon"/>
    <dgm:cxn modelId="{CD641C03-1882-436C-A796-4DDBC20652B9}" srcId="{631705CD-DB77-4D2F-B00E-E6E028B7A756}" destId="{08D9CEEB-50E8-4AC9-84F1-2609D7CB4693}" srcOrd="0" destOrd="0" parTransId="{334FBAE7-4CD3-437B-A8A3-53174A1DF930}" sibTransId="{7F478D11-A175-45A6-B0CE-FAA098D69684}"/>
    <dgm:cxn modelId="{5B3C320B-3B03-48A5-B84A-CF267C38ECC2}" type="presOf" srcId="{2CB116ED-6774-4B48-B394-B802D093A134}" destId="{4E241E25-DDEF-4A2C-AA34-F4982642A01C}" srcOrd="0" destOrd="0" presId="urn:microsoft.com/office/officeart/2005/8/layout/rings+Icon"/>
    <dgm:cxn modelId="{1F0DE320-AB38-414E-8D35-835D7A713881}" srcId="{631705CD-DB77-4D2F-B00E-E6E028B7A756}" destId="{2CB116ED-6774-4B48-B394-B802D093A134}" srcOrd="1" destOrd="0" parTransId="{CD6FECFE-A693-415D-B635-F757A3CC9CED}" sibTransId="{96261487-B3DC-42A9-88B5-7B4D55188572}"/>
    <dgm:cxn modelId="{E893F6BB-5D00-4370-B200-74FAF2242BA9}" type="presOf" srcId="{631705CD-DB77-4D2F-B00E-E6E028B7A756}" destId="{63E3712B-1A47-4353-95E4-F97C013252F3}" srcOrd="0" destOrd="0" presId="urn:microsoft.com/office/officeart/2005/8/layout/rings+Icon"/>
    <dgm:cxn modelId="{E9E1DA7B-04BD-4814-92FA-4CA6BFE1707A}" type="presParOf" srcId="{63E3712B-1A47-4353-95E4-F97C013252F3}" destId="{42504F63-B505-45C0-9222-BD1048A08071}" srcOrd="0" destOrd="0" presId="urn:microsoft.com/office/officeart/2005/8/layout/rings+Icon"/>
    <dgm:cxn modelId="{176B5A40-8F84-443D-88F2-83CF34CEF198}" type="presParOf" srcId="{63E3712B-1A47-4353-95E4-F97C013252F3}" destId="{4E241E25-DDEF-4A2C-AA34-F4982642A01C}"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04F63-B505-45C0-9222-BD1048A08071}">
      <dsp:nvSpPr>
        <dsp:cNvPr id="0" name=""/>
        <dsp:cNvSpPr/>
      </dsp:nvSpPr>
      <dsp:spPr>
        <a:xfrm>
          <a:off x="720230" y="438773"/>
          <a:ext cx="4279970" cy="43622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en-GB" sz="6400" kern="1200" dirty="0"/>
        </a:p>
      </dsp:txBody>
      <dsp:txXfrm>
        <a:off x="1347017" y="1077615"/>
        <a:ext cx="3026396" cy="3084601"/>
      </dsp:txXfrm>
    </dsp:sp>
    <dsp:sp modelId="{4E241E25-DDEF-4A2C-AA34-F4982642A01C}">
      <dsp:nvSpPr>
        <dsp:cNvPr id="0" name=""/>
        <dsp:cNvSpPr/>
      </dsp:nvSpPr>
      <dsp:spPr>
        <a:xfrm>
          <a:off x="3000544" y="397765"/>
          <a:ext cx="4310134" cy="435767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endParaRPr lang="en-GB" sz="6400" kern="1200" dirty="0"/>
        </a:p>
      </dsp:txBody>
      <dsp:txXfrm>
        <a:off x="3631749" y="1035931"/>
        <a:ext cx="3047724" cy="308133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27A655F-47DE-4DDD-90A6-C9A4215BD51C}" type="datetimeFigureOut">
              <a:rPr lang="en-GB" smtClean="0"/>
              <a:t>24/03/2022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1AC85FC-0740-40E8-AEBF-EC1FBE22AC51}" type="slidenum">
              <a:rPr lang="en-GB" smtClean="0"/>
              <a:t>‹#›</a:t>
            </a:fld>
            <a:endParaRPr lang="en-GB"/>
          </a:p>
        </p:txBody>
      </p:sp>
    </p:spTree>
    <p:extLst>
      <p:ext uri="{BB962C8B-B14F-4D97-AF65-F5344CB8AC3E}">
        <p14:creationId xmlns:p14="http://schemas.microsoft.com/office/powerpoint/2010/main" val="13777238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4C38-2D0D-4DB7-A0B1-1C9D4AC287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34D7CB-F6D6-469E-844C-346C61ED5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B7707-8FFB-49D4-B841-9F6891D4D803}"/>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5" name="Footer Placeholder 4">
            <a:extLst>
              <a:ext uri="{FF2B5EF4-FFF2-40B4-BE49-F238E27FC236}">
                <a16:creationId xmlns:a16="http://schemas.microsoft.com/office/drawing/2014/main" id="{3820A4AC-775D-4C93-A18A-734C062F7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B549B-5AE3-4860-BEAC-835C8AD38EA2}"/>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427903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BEA6-CA94-49EC-90AD-754F1AAD3B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149807-CDA8-4FB8-9502-2393899C7D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237D90-7CDF-41CB-A245-1E09E287E6DF}"/>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5" name="Footer Placeholder 4">
            <a:extLst>
              <a:ext uri="{FF2B5EF4-FFF2-40B4-BE49-F238E27FC236}">
                <a16:creationId xmlns:a16="http://schemas.microsoft.com/office/drawing/2014/main" id="{6FB4AE79-122F-430B-9FDB-480CCA465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21DE3E-CBBF-40B7-AC14-FD9205DBF7B8}"/>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33410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DF767C-A724-4B00-AD6A-FF8F0BB962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CCAAE0-1427-4454-8BD4-735DA61F0F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8D2941-EBFA-4960-82C7-5E62EBF524C7}"/>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5" name="Footer Placeholder 4">
            <a:extLst>
              <a:ext uri="{FF2B5EF4-FFF2-40B4-BE49-F238E27FC236}">
                <a16:creationId xmlns:a16="http://schemas.microsoft.com/office/drawing/2014/main" id="{10A847DE-0042-40DD-AAD6-A676B644CF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45C6A6-C03E-4E25-99FF-CBA70B80932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370339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DB20-DA40-44DE-A9DA-0517D8D77C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D0B015-E7E6-4163-8ED7-2571A2F328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4DF63-EE9A-49F2-8110-5C37845F3AAA}"/>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5" name="Footer Placeholder 4">
            <a:extLst>
              <a:ext uri="{FF2B5EF4-FFF2-40B4-BE49-F238E27FC236}">
                <a16:creationId xmlns:a16="http://schemas.microsoft.com/office/drawing/2014/main" id="{8BE1A5F8-6586-4821-8A89-7B987ABB0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EF406-98E9-4BFF-A35F-C5D94F8DDA62}"/>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19405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D7A8-EFBC-4BC8-9784-BDE1D7879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4FD5CE-BD4C-4691-B9C1-BC46B7F61B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FB0930-94B6-4B7B-9609-BE8932B0DA49}"/>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5" name="Footer Placeholder 4">
            <a:extLst>
              <a:ext uri="{FF2B5EF4-FFF2-40B4-BE49-F238E27FC236}">
                <a16:creationId xmlns:a16="http://schemas.microsoft.com/office/drawing/2014/main" id="{3C45CDE1-5EB5-4BB3-A0E5-E3F8AB40D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224CA4-6148-428B-B851-A05F606D713F}"/>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66592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372A-FEE5-400C-8333-E0F202CC98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B4DDA-DF35-467A-97E1-67B0500A09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61B800-8F4A-4A04-A88B-04E3ACB234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0D3D00-1892-4604-AD6D-A1B25C08F3D4}"/>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6" name="Footer Placeholder 5">
            <a:extLst>
              <a:ext uri="{FF2B5EF4-FFF2-40B4-BE49-F238E27FC236}">
                <a16:creationId xmlns:a16="http://schemas.microsoft.com/office/drawing/2014/main" id="{79697AEE-33A5-4B24-9DE8-64AA4D916F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8B4544-D591-4486-A89B-07029EC0999C}"/>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80681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BF97-3172-421D-9E13-799FB50F89B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6CA1D5-B077-45CA-9C2D-B9BCCF0A3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7C260B-7FD9-4093-B482-1DE535DE95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851C1A-2F8D-446A-B8A8-15200A0FF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9F3368-75DC-4DC9-81B9-3A08FB686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0DF37B-556B-4D8D-9DF8-F5C7F82123BC}"/>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8" name="Footer Placeholder 7">
            <a:extLst>
              <a:ext uri="{FF2B5EF4-FFF2-40B4-BE49-F238E27FC236}">
                <a16:creationId xmlns:a16="http://schemas.microsoft.com/office/drawing/2014/main" id="{C469334F-CA24-40AB-925D-9B20B0C945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FFF815-48A0-4C2B-9836-CDB75AE6999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51024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7C457-8951-4C33-A32B-0A8BAEBC68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84B402-2555-4551-A94E-DF54971DF0D9}"/>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4" name="Footer Placeholder 3">
            <a:extLst>
              <a:ext uri="{FF2B5EF4-FFF2-40B4-BE49-F238E27FC236}">
                <a16:creationId xmlns:a16="http://schemas.microsoft.com/office/drawing/2014/main" id="{685F66BA-5D4C-4041-99CB-B1964E018F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36A695-02D4-4CBB-9726-7987FF30AF7A}"/>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126161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779E1-9302-4FEE-AA5A-81AF3A8C4B47}"/>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3" name="Footer Placeholder 2">
            <a:extLst>
              <a:ext uri="{FF2B5EF4-FFF2-40B4-BE49-F238E27FC236}">
                <a16:creationId xmlns:a16="http://schemas.microsoft.com/office/drawing/2014/main" id="{4AB04F5E-3A6E-4D12-9A3F-D7429178E3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6C6B54-CF26-4505-85CF-A79D4B33E815}"/>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76527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2E28-F8B0-442A-8074-DC6C32E4E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6AD006-5351-4922-B932-4BEBFA0850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9D77B-9008-4E16-80A9-6D4EA87B5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428E4C-DF55-42E8-939C-038F4190CA92}"/>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6" name="Footer Placeholder 5">
            <a:extLst>
              <a:ext uri="{FF2B5EF4-FFF2-40B4-BE49-F238E27FC236}">
                <a16:creationId xmlns:a16="http://schemas.microsoft.com/office/drawing/2014/main" id="{19953F1B-8870-441B-9CEC-1151AC25F8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869BB5-E456-4C72-85F6-314AAB9BFADD}"/>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51603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1372-E326-4B5C-AEB5-DEEB02932A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6C73C0-815F-458D-9CA8-BAEDE25E6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326112-7410-4375-A3AA-0C8FE9357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D70D06-090E-4E95-8FDD-FC892B282EDF}"/>
              </a:ext>
            </a:extLst>
          </p:cNvPr>
          <p:cNvSpPr>
            <a:spLocks noGrp="1"/>
          </p:cNvSpPr>
          <p:nvPr>
            <p:ph type="dt" sz="half" idx="10"/>
          </p:nvPr>
        </p:nvSpPr>
        <p:spPr/>
        <p:txBody>
          <a:bodyPr/>
          <a:lstStyle/>
          <a:p>
            <a:fld id="{0978BA8C-43EF-4111-98F2-EC96944FB507}" type="datetimeFigureOut">
              <a:rPr lang="en-GB" smtClean="0"/>
              <a:t>24/03/2022</a:t>
            </a:fld>
            <a:endParaRPr lang="en-GB"/>
          </a:p>
        </p:txBody>
      </p:sp>
      <p:sp>
        <p:nvSpPr>
          <p:cNvPr id="6" name="Footer Placeholder 5">
            <a:extLst>
              <a:ext uri="{FF2B5EF4-FFF2-40B4-BE49-F238E27FC236}">
                <a16:creationId xmlns:a16="http://schemas.microsoft.com/office/drawing/2014/main" id="{9BE97416-C256-4110-947C-F6F1D270F6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6E221C-B0AB-41CC-AC4C-0C7D2910ED9C}"/>
              </a:ext>
            </a:extLst>
          </p:cNvPr>
          <p:cNvSpPr>
            <a:spLocks noGrp="1"/>
          </p:cNvSpPr>
          <p:nvPr>
            <p:ph type="sldNum" sz="quarter" idx="12"/>
          </p:nvPr>
        </p:nvSpPr>
        <p:spPr/>
        <p:txBody>
          <a:bodyPr/>
          <a:lstStyle/>
          <a:p>
            <a:fld id="{CEEEE839-F38C-4875-B01B-4A2B9AAA3289}" type="slidenum">
              <a:rPr lang="en-GB" smtClean="0"/>
              <a:t>‹#›</a:t>
            </a:fld>
            <a:endParaRPr lang="en-GB"/>
          </a:p>
        </p:txBody>
      </p:sp>
    </p:spTree>
    <p:extLst>
      <p:ext uri="{BB962C8B-B14F-4D97-AF65-F5344CB8AC3E}">
        <p14:creationId xmlns:p14="http://schemas.microsoft.com/office/powerpoint/2010/main" val="285456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D6628-D3FE-4AD9-8E91-C19540276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AB90E-8704-4F77-BE8F-F7080DD96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2292F-6A4B-4AA9-9DD0-12DA8566D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8BA8C-43EF-4111-98F2-EC96944FB507}" type="datetimeFigureOut">
              <a:rPr lang="en-GB" smtClean="0"/>
              <a:t>24/03/2022</a:t>
            </a:fld>
            <a:endParaRPr lang="en-GB"/>
          </a:p>
        </p:txBody>
      </p:sp>
      <p:sp>
        <p:nvSpPr>
          <p:cNvPr id="5" name="Footer Placeholder 4">
            <a:extLst>
              <a:ext uri="{FF2B5EF4-FFF2-40B4-BE49-F238E27FC236}">
                <a16:creationId xmlns:a16="http://schemas.microsoft.com/office/drawing/2014/main" id="{00D697B5-9AB2-471A-8343-584B354D4B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6768C9-7FC9-4B3F-9094-A12695B41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EE839-F38C-4875-B01B-4A2B9AAA3289}" type="slidenum">
              <a:rPr lang="en-GB" smtClean="0"/>
              <a:t>‹#›</a:t>
            </a:fld>
            <a:endParaRPr lang="en-GB"/>
          </a:p>
        </p:txBody>
      </p:sp>
    </p:spTree>
    <p:extLst>
      <p:ext uri="{BB962C8B-B14F-4D97-AF65-F5344CB8AC3E}">
        <p14:creationId xmlns:p14="http://schemas.microsoft.com/office/powerpoint/2010/main" val="3890465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PA-KpldDVc"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etoffice.gov.uk/climate-guide/science/science-behind-climate-change/feedback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3681" y="1"/>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a:t>3.1.1.4 Carbon Cycle</a:t>
            </a:r>
            <a:r>
              <a:rPr lang="en-GB" sz="2800" dirty="0"/>
              <a:t/>
            </a:r>
            <a:br>
              <a:rPr lang="en-GB" sz="2800" dirty="0"/>
            </a:br>
            <a:endParaRPr lang="en-GB" sz="2800" dirty="0"/>
          </a:p>
        </p:txBody>
      </p:sp>
      <p:sp>
        <p:nvSpPr>
          <p:cNvPr id="3" name="Subtitle 2"/>
          <p:cNvSpPr>
            <a:spLocks noGrp="1"/>
          </p:cNvSpPr>
          <p:nvPr>
            <p:ph type="subTitle" idx="1"/>
          </p:nvPr>
        </p:nvSpPr>
        <p:spPr>
          <a:xfrm>
            <a:off x="1631504" y="1988840"/>
            <a:ext cx="8856984" cy="1656184"/>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r>
              <a:rPr lang="en-GB" dirty="0">
                <a:solidFill>
                  <a:schemeClr val="bg1"/>
                </a:solidFill>
              </a:rPr>
              <a:t>Learning Objectives</a:t>
            </a:r>
          </a:p>
          <a:p>
            <a:r>
              <a:rPr lang="en-GB" dirty="0">
                <a:solidFill>
                  <a:schemeClr val="bg1"/>
                </a:solidFill>
              </a:rPr>
              <a:t>To able to explain the importance of the carbon and water cycle in supporting life on earth with particular reference to climate. To understand how the carbon and water cycles are linked and their relationship in the atmosphere.</a:t>
            </a:r>
          </a:p>
          <a:p>
            <a:endParaRPr lang="en-GB" dirty="0">
              <a:solidFill>
                <a:schemeClr val="bg1"/>
              </a:solidFill>
            </a:endParaRPr>
          </a:p>
          <a:p>
            <a:endParaRPr lang="en-GB" dirty="0">
              <a:solidFill>
                <a:schemeClr val="bg1"/>
              </a:solidFill>
            </a:endParaRPr>
          </a:p>
        </p:txBody>
      </p:sp>
      <p:sp>
        <p:nvSpPr>
          <p:cNvPr id="4" name="TextBox 3"/>
          <p:cNvSpPr txBox="1"/>
          <p:nvPr/>
        </p:nvSpPr>
        <p:spPr>
          <a:xfrm>
            <a:off x="1536724" y="4007752"/>
            <a:ext cx="2543053"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Positive feedback</a:t>
            </a:r>
          </a:p>
          <a:p>
            <a:r>
              <a:rPr lang="en-GB" dirty="0"/>
              <a:t>Negative feedback</a:t>
            </a:r>
          </a:p>
          <a:p>
            <a:r>
              <a:rPr lang="en-GB" dirty="0"/>
              <a:t>Dynamic equilibrium</a:t>
            </a:r>
          </a:p>
          <a:p>
            <a:endParaRPr lang="en-GB" dirty="0"/>
          </a:p>
        </p:txBody>
      </p:sp>
      <p:sp>
        <p:nvSpPr>
          <p:cNvPr id="5" name="TextBox 4"/>
          <p:cNvSpPr txBox="1"/>
          <p:nvPr/>
        </p:nvSpPr>
        <p:spPr>
          <a:xfrm>
            <a:off x="4223792" y="3789041"/>
            <a:ext cx="6336704"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pPr marL="285750" indent="-285750">
              <a:buFont typeface="Wingdings" panose="05000000000000000000" pitchFamily="2" charset="2"/>
              <a:buChar char="v"/>
            </a:pPr>
            <a:r>
              <a:rPr lang="en-GB" dirty="0"/>
              <a:t>How are carbon and water essential for life?</a:t>
            </a:r>
          </a:p>
          <a:p>
            <a:pPr marL="285750" indent="-285750">
              <a:buFont typeface="Wingdings" panose="05000000000000000000" pitchFamily="2" charset="2"/>
              <a:buChar char="v"/>
            </a:pPr>
            <a:r>
              <a:rPr lang="en-GB" dirty="0"/>
              <a:t>How are the carbon cycle and water cycle linked</a:t>
            </a:r>
          </a:p>
          <a:p>
            <a:pPr marL="285750" indent="-285750">
              <a:buFont typeface="Wingdings" panose="05000000000000000000" pitchFamily="2" charset="2"/>
              <a:buChar char="v"/>
            </a:pPr>
            <a:r>
              <a:rPr lang="en-GB" dirty="0"/>
              <a:t>What are the links between the carbon and water cycle and our climate?</a:t>
            </a:r>
          </a:p>
          <a:p>
            <a:pPr marL="285750" indent="-285750">
              <a:buFont typeface="Wingdings" panose="05000000000000000000" pitchFamily="2" charset="2"/>
              <a:buChar char="v"/>
            </a:pPr>
            <a:r>
              <a:rPr lang="en-GB" dirty="0"/>
              <a:t>How do both positive and negative feedback systems affect global climates?</a:t>
            </a:r>
          </a:p>
        </p:txBody>
      </p:sp>
    </p:spTree>
    <p:extLst>
      <p:ext uri="{BB962C8B-B14F-4D97-AF65-F5344CB8AC3E}">
        <p14:creationId xmlns:p14="http://schemas.microsoft.com/office/powerpoint/2010/main" val="304842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Card sort activity</a:t>
            </a:r>
            <a:endParaRPr lang="en-GB" dirty="0"/>
          </a:p>
        </p:txBody>
      </p:sp>
      <p:sp>
        <p:nvSpPr>
          <p:cNvPr id="3" name="Content Placeholder 2"/>
          <p:cNvSpPr>
            <a:spLocks noGrp="1"/>
          </p:cNvSpPr>
          <p:nvPr>
            <p:ph idx="1"/>
          </p:nvPr>
        </p:nvSpPr>
        <p:spPr>
          <a:xfrm>
            <a:off x="760946" y="3304515"/>
            <a:ext cx="10515600" cy="2437882"/>
          </a:xfrm>
        </p:spPr>
        <p:txBody>
          <a:bodyPr/>
          <a:lstStyle/>
          <a:p>
            <a:pPr marL="0" indent="0">
              <a:buNone/>
            </a:pPr>
            <a:endParaRPr lang="en-GB" dirty="0" smtClean="0"/>
          </a:p>
          <a:p>
            <a:pPr marL="0" indent="0">
              <a:buNone/>
            </a:pPr>
            <a:r>
              <a:rPr lang="en-GB" dirty="0" smtClean="0"/>
              <a:t>Use the cards to create 2 positive and 1 negative feedback systems.</a:t>
            </a:r>
          </a:p>
          <a:p>
            <a:pPr marL="0" indent="0">
              <a:buNone/>
            </a:pPr>
            <a:endParaRPr lang="en-GB" dirty="0"/>
          </a:p>
          <a:p>
            <a:pPr marL="0" indent="0">
              <a:buNone/>
            </a:pPr>
            <a:r>
              <a:rPr lang="en-GB" dirty="0" smtClean="0"/>
              <a:t>Copy the feedback systems into your handout once it has been confirmed that they are correct. </a:t>
            </a:r>
          </a:p>
          <a:p>
            <a:pPr marL="0" indent="0">
              <a:buNone/>
            </a:pPr>
            <a:endParaRPr lang="en-GB" dirty="0"/>
          </a:p>
        </p:txBody>
      </p:sp>
      <p:sp>
        <p:nvSpPr>
          <p:cNvPr id="4" name="TextBox 3"/>
          <p:cNvSpPr txBox="1"/>
          <p:nvPr/>
        </p:nvSpPr>
        <p:spPr>
          <a:xfrm>
            <a:off x="760946" y="2068553"/>
            <a:ext cx="10249665" cy="646331"/>
          </a:xfrm>
          <a:prstGeom prst="rect">
            <a:avLst/>
          </a:prstGeom>
          <a:noFill/>
          <a:ln>
            <a:solidFill>
              <a:schemeClr val="tx1"/>
            </a:solidFill>
          </a:ln>
        </p:spPr>
        <p:txBody>
          <a:bodyPr wrap="none" rtlCol="0">
            <a:spAutoFit/>
          </a:bodyPr>
          <a:lstStyle/>
          <a:p>
            <a:r>
              <a:rPr lang="en-GB" dirty="0"/>
              <a:t>Positive feedback - a cyclical sequence of events that amplifies or increases change.</a:t>
            </a:r>
          </a:p>
          <a:p>
            <a:r>
              <a:rPr lang="en-GB" dirty="0"/>
              <a:t>Negative feedback – a cyclical sequence of events that damps down or neutralises the effects of a system.</a:t>
            </a:r>
          </a:p>
        </p:txBody>
      </p:sp>
    </p:spTree>
    <p:extLst>
      <p:ext uri="{BB962C8B-B14F-4D97-AF65-F5344CB8AC3E}">
        <p14:creationId xmlns:p14="http://schemas.microsoft.com/office/powerpoint/2010/main" val="2052009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rotWithShape="1">
          <a:blip r:embed="rId2"/>
          <a:srcRect l="7614" t="11456" r="6468" b="5475"/>
          <a:stretch/>
        </p:blipFill>
        <p:spPr bwMode="auto">
          <a:xfrm>
            <a:off x="624689" y="144855"/>
            <a:ext cx="9234536" cy="62740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1476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rotWithShape="1">
          <a:blip r:embed="rId2"/>
          <a:srcRect l="27694" t="11561" r="28207" b="7749"/>
          <a:stretch/>
        </p:blipFill>
        <p:spPr bwMode="auto">
          <a:xfrm>
            <a:off x="2100404" y="162962"/>
            <a:ext cx="6590923" cy="66950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3436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rotWithShape="1">
          <a:blip r:embed="rId2"/>
          <a:srcRect l="32511" t="11079" r="32267" b="12070"/>
          <a:stretch/>
        </p:blipFill>
        <p:spPr bwMode="auto">
          <a:xfrm>
            <a:off x="3014804" y="0"/>
            <a:ext cx="5649362" cy="69440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772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336" y="128954"/>
            <a:ext cx="9434365" cy="5801066"/>
          </a:xfrm>
          <a:prstGeom prst="rect">
            <a:avLst/>
          </a:prstGeom>
        </p:spPr>
      </p:pic>
      <p:sp>
        <p:nvSpPr>
          <p:cNvPr id="3" name="TextBox 2"/>
          <p:cNvSpPr txBox="1"/>
          <p:nvPr/>
        </p:nvSpPr>
        <p:spPr>
          <a:xfrm>
            <a:off x="9777743" y="208230"/>
            <a:ext cx="2263366" cy="5909310"/>
          </a:xfrm>
          <a:prstGeom prst="rect">
            <a:avLst/>
          </a:prstGeom>
          <a:noFill/>
        </p:spPr>
        <p:txBody>
          <a:bodyPr wrap="square" rtlCol="0">
            <a:spAutoFit/>
          </a:bodyPr>
          <a:lstStyle/>
          <a:p>
            <a:r>
              <a:rPr lang="en-GB" dirty="0"/>
              <a:t>Computer modelling shows that as greenhouse gases warm the </a:t>
            </a:r>
            <a:r>
              <a:rPr lang="en-GB" dirty="0" smtClean="0"/>
              <a:t>planet:</a:t>
            </a:r>
          </a:p>
          <a:p>
            <a:endParaRPr lang="en-GB" dirty="0"/>
          </a:p>
          <a:p>
            <a:r>
              <a:rPr lang="en-GB" dirty="0" smtClean="0"/>
              <a:t>Different </a:t>
            </a:r>
            <a:r>
              <a:rPr lang="en-GB" dirty="0"/>
              <a:t>regions of the world will warm at different </a:t>
            </a:r>
            <a:r>
              <a:rPr lang="en-GB" dirty="0" smtClean="0"/>
              <a:t>rates</a:t>
            </a:r>
          </a:p>
          <a:p>
            <a:endParaRPr lang="en-GB" dirty="0"/>
          </a:p>
          <a:p>
            <a:r>
              <a:rPr lang="en-GB" dirty="0" smtClean="0"/>
              <a:t>La </a:t>
            </a:r>
            <a:r>
              <a:rPr lang="en-GB" dirty="0"/>
              <a:t>Nina (the reverse of El Nino) and El Nino events will become more </a:t>
            </a:r>
            <a:r>
              <a:rPr lang="en-GB" dirty="0" smtClean="0"/>
              <a:t>extreme</a:t>
            </a:r>
          </a:p>
          <a:p>
            <a:endParaRPr lang="en-GB" dirty="0"/>
          </a:p>
          <a:p>
            <a:r>
              <a:rPr lang="en-GB" dirty="0" smtClean="0"/>
              <a:t>Regions </a:t>
            </a:r>
            <a:r>
              <a:rPr lang="en-GB" dirty="0"/>
              <a:t>bordering the Pacific will see flood seasons following drought, and vice versa</a:t>
            </a:r>
          </a:p>
          <a:p>
            <a:endParaRPr lang="en-GB" dirty="0"/>
          </a:p>
        </p:txBody>
      </p:sp>
      <p:sp>
        <p:nvSpPr>
          <p:cNvPr id="4" name="Rectangle 3"/>
          <p:cNvSpPr/>
          <p:nvPr/>
        </p:nvSpPr>
        <p:spPr>
          <a:xfrm>
            <a:off x="1469990" y="6268192"/>
            <a:ext cx="4942571" cy="369332"/>
          </a:xfrm>
          <a:prstGeom prst="rect">
            <a:avLst/>
          </a:prstGeom>
        </p:spPr>
        <p:txBody>
          <a:bodyPr wrap="none">
            <a:spAutoFit/>
          </a:bodyPr>
          <a:lstStyle/>
          <a:p>
            <a:r>
              <a:rPr lang="en-GB" dirty="0">
                <a:hlinkClick r:id="rId3"/>
              </a:rPr>
              <a:t>https://www.youtube.com/watch?v=WPA-KpldDVc</a:t>
            </a:r>
            <a:endParaRPr lang="en-GB" dirty="0"/>
          </a:p>
        </p:txBody>
      </p:sp>
    </p:spTree>
    <p:extLst>
      <p:ext uri="{BB962C8B-B14F-4D97-AF65-F5344CB8AC3E}">
        <p14:creationId xmlns:p14="http://schemas.microsoft.com/office/powerpoint/2010/main" val="4039829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B47B92F-BD4B-45C6-AD87-2DFD0DD0081D}"/>
              </a:ext>
            </a:extLst>
          </p:cNvPr>
          <p:cNvSpPr>
            <a:spLocks noGrp="1"/>
          </p:cNvSpPr>
          <p:nvPr>
            <p:ph idx="1"/>
          </p:nvPr>
        </p:nvSpPr>
        <p:spPr/>
        <p:txBody>
          <a:bodyPr>
            <a:normAutofit/>
          </a:bodyPr>
          <a:lstStyle/>
          <a:p>
            <a:pPr marL="0" indent="0">
              <a:buNone/>
            </a:pPr>
            <a:endParaRPr lang="en-GB" dirty="0"/>
          </a:p>
          <a:p>
            <a:pPr marL="0" indent="0">
              <a:buNone/>
            </a:pPr>
            <a:r>
              <a:rPr lang="en-GB" b="1" dirty="0">
                <a:solidFill>
                  <a:srgbClr val="FF0000"/>
                </a:solidFill>
              </a:rPr>
              <a:t>Read p41-43 Oxford textbook</a:t>
            </a:r>
          </a:p>
          <a:p>
            <a:pPr marL="0" indent="0">
              <a:buNone/>
            </a:pPr>
            <a:r>
              <a:rPr lang="en-GB" b="1" dirty="0">
                <a:solidFill>
                  <a:srgbClr val="FF0000"/>
                </a:solidFill>
              </a:rPr>
              <a:t>1) Make notes on how the melting ice in the Arctic and the growth of phytoplankton in the oceans impacts global climates. Include a description of the processes that are taking place for each and whether it is an example of positive or negative feedback. </a:t>
            </a:r>
          </a:p>
          <a:p>
            <a:pPr marL="0" indent="0">
              <a:buNone/>
            </a:pPr>
            <a:r>
              <a:rPr lang="en-GB" b="1" dirty="0">
                <a:solidFill>
                  <a:srgbClr val="FF0000"/>
                </a:solidFill>
              </a:rPr>
              <a:t>2) Explain how the melting of permafrost could be both a positive or negative feedback loop.</a:t>
            </a:r>
          </a:p>
        </p:txBody>
      </p:sp>
    </p:spTree>
    <p:extLst>
      <p:ext uri="{BB962C8B-B14F-4D97-AF65-F5344CB8AC3E}">
        <p14:creationId xmlns:p14="http://schemas.microsoft.com/office/powerpoint/2010/main" val="18894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3500" dirty="0"/>
              <a:t>Is there a causal link between carbon dioxide and temperature in explaining glacial cycles?</a:t>
            </a:r>
          </a:p>
        </p:txBody>
      </p:sp>
      <p:sp>
        <p:nvSpPr>
          <p:cNvPr id="3" name="Content Placeholder 2"/>
          <p:cNvSpPr>
            <a:spLocks noGrp="1"/>
          </p:cNvSpPr>
          <p:nvPr>
            <p:ph idx="1"/>
          </p:nvPr>
        </p:nvSpPr>
        <p:spPr>
          <a:xfrm>
            <a:off x="838200" y="1245761"/>
            <a:ext cx="10515600" cy="4351338"/>
          </a:xfrm>
        </p:spPr>
        <p:txBody>
          <a:bodyPr>
            <a:normAutofit/>
          </a:bodyPr>
          <a:lstStyle/>
          <a:p>
            <a:r>
              <a:rPr lang="en-GB" sz="2200" dirty="0"/>
              <a:t>Read through the extension task p33 Oxford textbook</a:t>
            </a:r>
          </a:p>
          <a:p>
            <a:pPr lvl="1"/>
            <a:r>
              <a:rPr lang="en-GB" sz="2200" dirty="0" smtClean="0"/>
              <a:t>What do they think causes the time delay between carbon dioxide and temperature?</a:t>
            </a:r>
          </a:p>
          <a:p>
            <a:pPr lvl="1"/>
            <a:r>
              <a:rPr lang="en-GB" sz="2200" dirty="0" smtClean="0"/>
              <a:t>What impacts does rising temperature have on  the oceans, land surfaces and the enhanced greenhouse effect?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940" y="2740342"/>
            <a:ext cx="7560527" cy="3568364"/>
          </a:xfrm>
          <a:prstGeom prst="rect">
            <a:avLst/>
          </a:prstGeom>
        </p:spPr>
      </p:pic>
    </p:spTree>
    <p:extLst>
      <p:ext uri="{BB962C8B-B14F-4D97-AF65-F5344CB8AC3E}">
        <p14:creationId xmlns:p14="http://schemas.microsoft.com/office/powerpoint/2010/main" val="2209244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BC93-5D4A-4670-B8D3-9C8FEF3EBFA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5CA4EF5-EA0B-4DF2-983A-2A476CCC3F5F}"/>
              </a:ext>
            </a:extLst>
          </p:cNvPr>
          <p:cNvSpPr>
            <a:spLocks noGrp="1"/>
          </p:cNvSpPr>
          <p:nvPr>
            <p:ph idx="1"/>
          </p:nvPr>
        </p:nvSpPr>
        <p:spPr/>
        <p:txBody>
          <a:bodyPr/>
          <a:lstStyle/>
          <a:p>
            <a:pPr marL="0" indent="0">
              <a:buNone/>
            </a:pPr>
            <a:r>
              <a:rPr lang="en-GB" b="1" dirty="0"/>
              <a:t>Research task</a:t>
            </a:r>
            <a:endParaRPr lang="en-GB" dirty="0"/>
          </a:p>
          <a:p>
            <a:pPr marL="0" indent="0">
              <a:buNone/>
            </a:pPr>
            <a:r>
              <a:rPr lang="en-GB" b="1" dirty="0"/>
              <a:t>Read and make notes on any additional information you find out about feedback using the following weblink</a:t>
            </a:r>
            <a:r>
              <a:rPr lang="en-GB" dirty="0"/>
              <a:t> - </a:t>
            </a:r>
          </a:p>
          <a:p>
            <a:pPr marL="0" indent="0">
              <a:buNone/>
            </a:pPr>
            <a:r>
              <a:rPr lang="en-GB" u="sng" dirty="0">
                <a:hlinkClick r:id="rId2"/>
              </a:rPr>
              <a:t>https://www.metoffice.gov.uk/climate-guide/science/science-behind-climate-change/feedbacks</a:t>
            </a:r>
            <a:endParaRPr lang="en-GB" dirty="0"/>
          </a:p>
          <a:p>
            <a:r>
              <a:rPr lang="en-GB" dirty="0"/>
              <a:t> </a:t>
            </a:r>
          </a:p>
          <a:p>
            <a:endParaRPr lang="en-GB" dirty="0"/>
          </a:p>
        </p:txBody>
      </p:sp>
    </p:spTree>
    <p:extLst>
      <p:ext uri="{BB962C8B-B14F-4D97-AF65-F5344CB8AC3E}">
        <p14:creationId xmlns:p14="http://schemas.microsoft.com/office/powerpoint/2010/main" val="180108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3F04-904A-4D41-8E8B-2B5E99ED8EC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30F2F2C-594E-493D-BF04-47450A57C1C4}"/>
              </a:ext>
            </a:extLst>
          </p:cNvPr>
          <p:cNvSpPr>
            <a:spLocks noGrp="1"/>
          </p:cNvSpPr>
          <p:nvPr>
            <p:ph idx="1"/>
          </p:nvPr>
        </p:nvSpPr>
        <p:spPr/>
        <p:txBody>
          <a:bodyPr/>
          <a:lstStyle/>
          <a:p>
            <a:pPr marL="0" indent="0">
              <a:buNone/>
            </a:pPr>
            <a:r>
              <a:rPr lang="en-GB" b="1" dirty="0">
                <a:solidFill>
                  <a:srgbClr val="FF0000"/>
                </a:solidFill>
              </a:rPr>
              <a:t>Exam style question</a:t>
            </a:r>
            <a:endParaRPr lang="en-GB" dirty="0">
              <a:solidFill>
                <a:srgbClr val="FF0000"/>
              </a:solidFill>
            </a:endParaRPr>
          </a:p>
          <a:p>
            <a:pPr marL="0" indent="0">
              <a:buNone/>
            </a:pPr>
            <a:r>
              <a:rPr lang="en-GB" b="1" dirty="0">
                <a:solidFill>
                  <a:srgbClr val="FF0000"/>
                </a:solidFill>
              </a:rPr>
              <a:t>Assess the extent to which rising global temperatures may result in a positive feedback cycle </a:t>
            </a:r>
            <a:r>
              <a:rPr lang="en-GB" b="1" dirty="0" smtClean="0">
                <a:solidFill>
                  <a:srgbClr val="FF0000"/>
                </a:solidFill>
              </a:rPr>
              <a:t>(</a:t>
            </a:r>
            <a:r>
              <a:rPr lang="en-GB" b="1" dirty="0">
                <a:solidFill>
                  <a:srgbClr val="FF0000"/>
                </a:solidFill>
              </a:rPr>
              <a:t>20 marks)</a:t>
            </a:r>
            <a:endParaRPr lang="en-GB" dirty="0">
              <a:solidFill>
                <a:srgbClr val="FF0000"/>
              </a:solidFill>
            </a:endParaRPr>
          </a:p>
          <a:p>
            <a:endParaRPr lang="en-GB" dirty="0"/>
          </a:p>
          <a:p>
            <a:pPr marL="0" indent="0">
              <a:buNone/>
            </a:pPr>
            <a:r>
              <a:rPr lang="en-GB" b="1" dirty="0"/>
              <a:t>Reminder definition of assess – Consider several options or arguments and weigh them up as to come to a conclusion about their effectiveness or validity. (Remember to use PEEL)</a:t>
            </a:r>
            <a:endParaRPr lang="en-GB" dirty="0"/>
          </a:p>
          <a:p>
            <a:endParaRPr lang="en-GB" dirty="0"/>
          </a:p>
        </p:txBody>
      </p:sp>
    </p:spTree>
    <p:extLst>
      <p:ext uri="{BB962C8B-B14F-4D97-AF65-F5344CB8AC3E}">
        <p14:creationId xmlns:p14="http://schemas.microsoft.com/office/powerpoint/2010/main" val="2982608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6574"/>
            <a:ext cx="11978640" cy="5598217"/>
          </a:xfrm>
        </p:spPr>
        <p:txBody>
          <a:bodyPr>
            <a:noAutofit/>
          </a:bodyPr>
          <a:lstStyle/>
          <a:p>
            <a:pPr marL="0" indent="0">
              <a:buNone/>
            </a:pPr>
            <a:r>
              <a:rPr lang="en-GB" sz="1500" u="sng" dirty="0" smtClean="0"/>
              <a:t>Possible introduction</a:t>
            </a:r>
            <a:endParaRPr lang="en-GB" sz="1500" dirty="0" smtClean="0"/>
          </a:p>
          <a:p>
            <a:pPr marL="0" indent="0">
              <a:buNone/>
            </a:pPr>
            <a:r>
              <a:rPr lang="en-GB" sz="1500" dirty="0" smtClean="0"/>
              <a:t>Why are global temperatures rising? What are positive feedback loops? What are negative feedback loops?</a:t>
            </a:r>
          </a:p>
          <a:p>
            <a:pPr marL="0" indent="0">
              <a:buNone/>
            </a:pPr>
            <a:r>
              <a:rPr lang="en-GB" sz="1500" dirty="0" smtClean="0"/>
              <a:t>Positive feedback cycles </a:t>
            </a:r>
          </a:p>
          <a:p>
            <a:r>
              <a:rPr lang="en-GB" sz="1500" u="sng" dirty="0" smtClean="0"/>
              <a:t>(</a:t>
            </a:r>
            <a:r>
              <a:rPr lang="en-GB" sz="1500" dirty="0" smtClean="0"/>
              <a:t>P) Thawing of permafrost in the tundra. (Explain) The release of methane causes temperatures to rise resulting in more thawing and releasing of methane. Evidence the remains of frozen woolly mammoths are being found in Siberia. Permafrost is estimated to contain twice the entire atmospheric carbon content. (L) </a:t>
            </a:r>
            <a:r>
              <a:rPr lang="en-GB" sz="1500" dirty="0"/>
              <a:t>This gives </a:t>
            </a:r>
            <a:r>
              <a:rPr lang="en-GB" sz="1500" dirty="0" smtClean="0"/>
              <a:t>evidence </a:t>
            </a:r>
            <a:r>
              <a:rPr lang="en-GB" sz="1500" dirty="0"/>
              <a:t>that positive feedback is </a:t>
            </a:r>
            <a:r>
              <a:rPr lang="en-GB" sz="1500" dirty="0" smtClean="0"/>
              <a:t>occurring, however, further research is indicating that the thawing may not have as significant impact as previously thought. </a:t>
            </a:r>
          </a:p>
          <a:p>
            <a:r>
              <a:rPr lang="en-GB" sz="1500" dirty="0" smtClean="0"/>
              <a:t>(P) Ocean carbon stores (Explain) Ocean atmosphere exchange occurs on the ocean surface. Approximately 92Pt enters the oceans and 90Pt leaves making the oceans a carbon sink. As temperatures warm the ability to hold carbon is reduced and therefore less carbon is absorbed. This could have a significant positive feedback in the </a:t>
            </a:r>
            <a:r>
              <a:rPr lang="en-GB" sz="1500" dirty="0" smtClean="0"/>
              <a:t>future, however</a:t>
            </a:r>
            <a:r>
              <a:rPr lang="en-GB" sz="1500" dirty="0" smtClean="0"/>
              <a:t>, it is not thought to be occurring at present. </a:t>
            </a:r>
          </a:p>
          <a:p>
            <a:pPr marL="0" indent="0">
              <a:buNone/>
            </a:pPr>
            <a:r>
              <a:rPr lang="en-GB" sz="1500" dirty="0" smtClean="0"/>
              <a:t>Negative feedback cycles</a:t>
            </a:r>
          </a:p>
          <a:p>
            <a:r>
              <a:rPr lang="en-GB" sz="1500" dirty="0" smtClean="0"/>
              <a:t>(P) Thawing of the permafrost. (Explain) The warmer temperatures have stimulated plant growth and areas of the tundra are seeing vegetation grow. This vegetation sequesters the CO2 and helps balance CO2 levels in the atmosphere. (L) This weakens the argument that climate change is causing increased CO2 levels (This point can also be argued on all land surface where increased vegetation may be seen as well as </a:t>
            </a:r>
            <a:r>
              <a:rPr lang="en-GB" sz="1500" dirty="0" smtClean="0"/>
              <a:t>the tundra). </a:t>
            </a:r>
            <a:endParaRPr lang="en-GB" sz="1500" dirty="0" smtClean="0"/>
          </a:p>
          <a:p>
            <a:r>
              <a:rPr lang="en-GB" sz="1500" dirty="0" smtClean="0"/>
              <a:t>(</a:t>
            </a:r>
            <a:r>
              <a:rPr lang="en-GB" sz="1500" dirty="0"/>
              <a:t>P) Increased phytoplankton in the oceans. (Explain) Phytoplankton populations associated with warmer temperatures and more sunshine could increase. Phytoplankton produce a chemical called </a:t>
            </a:r>
            <a:r>
              <a:rPr lang="en-GB" sz="1500" dirty="0" err="1"/>
              <a:t>Dimethylsulphide</a:t>
            </a:r>
            <a:r>
              <a:rPr lang="en-GB" sz="1500" dirty="0"/>
              <a:t> (DMS) that may promote the formation of clouds. These clouds reduce the amount of solar radiation reaching the earth and therefore reducing temperatures. However, phytoplankton do not grow as well in very warm oceans due to the reduced carrying capacity of the </a:t>
            </a:r>
            <a:r>
              <a:rPr lang="en-GB" sz="1500" dirty="0" smtClean="0"/>
              <a:t>water, </a:t>
            </a:r>
            <a:r>
              <a:rPr lang="en-GB" sz="1500" dirty="0"/>
              <a:t>t</a:t>
            </a:r>
            <a:r>
              <a:rPr lang="en-GB" sz="1500" dirty="0" smtClean="0"/>
              <a:t>herefore </a:t>
            </a:r>
            <a:r>
              <a:rPr lang="en-GB" sz="1500" dirty="0"/>
              <a:t>it may not have a significant impact on carbon stores and change. </a:t>
            </a:r>
            <a:endParaRPr lang="en-GB" sz="1500" dirty="0" smtClean="0"/>
          </a:p>
          <a:p>
            <a:pPr marL="0" indent="0">
              <a:buNone/>
            </a:pPr>
            <a:r>
              <a:rPr lang="en-GB" sz="1500" dirty="0" smtClean="0"/>
              <a:t>What is the scientific evidence showing? Sea level rise, record warm temperatures, increase in CO2 levels from pre industrial levels of 280 ppm to 400 ppm in </a:t>
            </a:r>
            <a:r>
              <a:rPr lang="en-GB" sz="1500" dirty="0" smtClean="0"/>
              <a:t>2015 (418ppm today). </a:t>
            </a:r>
            <a:r>
              <a:rPr lang="en-GB" sz="1500" dirty="0" smtClean="0"/>
              <a:t>This would indicate that positive feedback is </a:t>
            </a:r>
            <a:r>
              <a:rPr lang="en-GB" sz="1500" dirty="0" smtClean="0"/>
              <a:t>occurring and</a:t>
            </a:r>
            <a:r>
              <a:rPr lang="en-GB" sz="1500" dirty="0" smtClean="0"/>
              <a:t>, whilst negative feedback may </a:t>
            </a:r>
            <a:r>
              <a:rPr lang="en-GB" sz="1500" dirty="0" smtClean="0"/>
              <a:t>also be </a:t>
            </a:r>
            <a:r>
              <a:rPr lang="en-GB" sz="1500" dirty="0" smtClean="0"/>
              <a:t>occurring, it is not sufficient to balance the greenhouse gases humans are creating.</a:t>
            </a:r>
          </a:p>
          <a:p>
            <a:pPr marL="0" indent="0">
              <a:buNone/>
            </a:pPr>
            <a:r>
              <a:rPr lang="en-GB" sz="1500" dirty="0" smtClean="0"/>
              <a:t>Link </a:t>
            </a:r>
            <a:r>
              <a:rPr lang="en-GB" sz="1500" dirty="0"/>
              <a:t>back to the question. Assess the extent to which rising global temperatures may result in a positive feedback cycle.</a:t>
            </a:r>
            <a:endParaRPr lang="en-GB" sz="1500" dirty="0" smtClean="0"/>
          </a:p>
          <a:p>
            <a:pPr marL="0" indent="0">
              <a:buNone/>
            </a:pPr>
            <a:endParaRPr lang="en-GB" sz="1500" u="sng" dirty="0" smtClean="0"/>
          </a:p>
          <a:p>
            <a:pPr marL="0" indent="0">
              <a:buNone/>
            </a:pPr>
            <a:endParaRPr lang="en-GB" sz="1500" dirty="0"/>
          </a:p>
        </p:txBody>
      </p:sp>
      <p:sp>
        <p:nvSpPr>
          <p:cNvPr id="2" name="TextBox 1"/>
          <p:cNvSpPr txBox="1"/>
          <p:nvPr/>
        </p:nvSpPr>
        <p:spPr>
          <a:xfrm>
            <a:off x="1128720" y="0"/>
            <a:ext cx="7930836" cy="923330"/>
          </a:xfrm>
          <a:prstGeom prst="rect">
            <a:avLst/>
          </a:prstGeom>
          <a:noFill/>
        </p:spPr>
        <p:txBody>
          <a:bodyPr wrap="square" rtlCol="0">
            <a:spAutoFit/>
          </a:bodyPr>
          <a:lstStyle/>
          <a:p>
            <a:r>
              <a:rPr lang="en-GB" b="1" dirty="0">
                <a:solidFill>
                  <a:srgbClr val="FF0000"/>
                </a:solidFill>
              </a:rPr>
              <a:t>Assess the extent to which rising global temperatures may result in a positive feedback </a:t>
            </a:r>
            <a:r>
              <a:rPr lang="en-GB" b="1" dirty="0" smtClean="0">
                <a:solidFill>
                  <a:srgbClr val="FF0000"/>
                </a:solidFill>
              </a:rPr>
              <a:t>cycle of yet higher carbon content in the atmosphere </a:t>
            </a:r>
            <a:r>
              <a:rPr lang="en-GB" b="1" dirty="0">
                <a:solidFill>
                  <a:srgbClr val="FF0000"/>
                </a:solidFill>
              </a:rPr>
              <a:t>(20 marks)</a:t>
            </a:r>
            <a:endParaRPr lang="en-GB" dirty="0">
              <a:solidFill>
                <a:srgbClr val="FF0000"/>
              </a:solidFill>
            </a:endParaRPr>
          </a:p>
          <a:p>
            <a:endParaRPr lang="en-GB" dirty="0"/>
          </a:p>
        </p:txBody>
      </p:sp>
    </p:spTree>
    <p:extLst>
      <p:ext uri="{BB962C8B-B14F-4D97-AF65-F5344CB8AC3E}">
        <p14:creationId xmlns:p14="http://schemas.microsoft.com/office/powerpoint/2010/main" val="15634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9776" t="21872" r="36850" b="10147"/>
          <a:stretch/>
        </p:blipFill>
        <p:spPr bwMode="auto">
          <a:xfrm>
            <a:off x="860973" y="524250"/>
            <a:ext cx="6030278" cy="563548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19610" t="22168" r="37657" b="22857"/>
          <a:stretch/>
        </p:blipFill>
        <p:spPr bwMode="auto">
          <a:xfrm>
            <a:off x="6832196" y="606828"/>
            <a:ext cx="4797310" cy="35134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2829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420" y="1173774"/>
            <a:ext cx="10515600" cy="5598217"/>
          </a:xfrm>
        </p:spPr>
        <p:txBody>
          <a:bodyPr>
            <a:normAutofit fontScale="92500" lnSpcReduction="20000"/>
          </a:bodyPr>
          <a:lstStyle/>
          <a:p>
            <a:r>
              <a:rPr lang="en-GB" dirty="0" smtClean="0"/>
              <a:t>(P)Increased temperatures (Explain) melting of ice – reduced albedo due to darker surfaces – greater heating – further melting. (Evidence) in the last 35 years satellites monitoring sea ice in the Arctic have measured its retreat by 40%. Sea levels are rising at a rate of 3.5mm/year since the 1990s. (L) This gives strong evidence that positive feedback is occurring. (WATER)</a:t>
            </a:r>
          </a:p>
          <a:p>
            <a:r>
              <a:rPr lang="en-GB" u="sng" dirty="0" smtClean="0"/>
              <a:t>(</a:t>
            </a:r>
            <a:r>
              <a:rPr lang="en-GB" dirty="0" smtClean="0"/>
              <a:t> (P) Increased temperatures will see more evaporation. (Explain) More clouds will mean that more of the sun’s rays will be reflected back into space and less will reach the earth’s surface making it cooler. (L) This may result in negative feedback. (WATER)</a:t>
            </a:r>
          </a:p>
          <a:p>
            <a:r>
              <a:rPr lang="en-GB" u="sng" dirty="0" smtClean="0"/>
              <a:t>Conclusion</a:t>
            </a:r>
          </a:p>
          <a:p>
            <a:pPr marL="0" indent="0">
              <a:buNone/>
            </a:pPr>
            <a:r>
              <a:rPr lang="en-GB" dirty="0" smtClean="0"/>
              <a:t>Link back to the question. To what extent do you agree? What is the scientific evidence showing? Sea level rise, record warm temperatures, increase in CO2 levels from pre industrial levels of 280 ppm to 400 ppm in 2015. This would indicate that positive feedback is the stronger force and, whilst negative feedback may be occurring, it is not sufficient to balance the greenhouse gases humans are creating.</a:t>
            </a:r>
          </a:p>
          <a:p>
            <a:pPr marL="0" indent="0">
              <a:buNone/>
            </a:pPr>
            <a:endParaRPr lang="en-GB" u="sng" dirty="0" smtClean="0"/>
          </a:p>
          <a:p>
            <a:pPr marL="0" indent="0">
              <a:buNone/>
            </a:pPr>
            <a:endParaRPr lang="en-GB" dirty="0"/>
          </a:p>
        </p:txBody>
      </p:sp>
    </p:spTree>
    <p:extLst>
      <p:ext uri="{BB962C8B-B14F-4D97-AF65-F5344CB8AC3E}">
        <p14:creationId xmlns:p14="http://schemas.microsoft.com/office/powerpoint/2010/main" val="31048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490" y="0"/>
            <a:ext cx="8136385" cy="6421821"/>
          </a:xfrm>
          <a:prstGeom prst="rect">
            <a:avLst/>
          </a:prstGeom>
        </p:spPr>
      </p:pic>
    </p:spTree>
    <p:extLst>
      <p:ext uri="{BB962C8B-B14F-4D97-AF65-F5344CB8AC3E}">
        <p14:creationId xmlns:p14="http://schemas.microsoft.com/office/powerpoint/2010/main" val="1658415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3D87-A3BB-46E7-A387-B4956131C0F4}"/>
              </a:ext>
            </a:extLst>
          </p:cNvPr>
          <p:cNvSpPr>
            <a:spLocks noGrp="1"/>
          </p:cNvSpPr>
          <p:nvPr>
            <p:ph type="title"/>
          </p:nvPr>
        </p:nvSpPr>
        <p:spPr>
          <a:xfrm>
            <a:off x="838200" y="365125"/>
            <a:ext cx="10515600" cy="1596197"/>
          </a:xfrm>
        </p:spPr>
        <p:txBody>
          <a:bodyPr>
            <a:normAutofit fontScale="90000"/>
          </a:bodyPr>
          <a:lstStyle/>
          <a:p>
            <a:r>
              <a:rPr lang="en-GB" dirty="0"/>
              <a:t>The role of carbon and water in supporting life – research (internet and Oxford textbook) and see if you can come up with 10 roles for each</a:t>
            </a:r>
          </a:p>
        </p:txBody>
      </p:sp>
      <p:graphicFrame>
        <p:nvGraphicFramePr>
          <p:cNvPr id="3" name="Table 2">
            <a:extLst>
              <a:ext uri="{FF2B5EF4-FFF2-40B4-BE49-F238E27FC236}">
                <a16:creationId xmlns:a16="http://schemas.microsoft.com/office/drawing/2014/main" id="{121B3EAC-97DF-4B37-AE43-B4A4529BC593}"/>
              </a:ext>
            </a:extLst>
          </p:cNvPr>
          <p:cNvGraphicFramePr>
            <a:graphicFrameLocks noGrp="1"/>
          </p:cNvGraphicFramePr>
          <p:nvPr>
            <p:extLst>
              <p:ext uri="{D42A27DB-BD31-4B8C-83A1-F6EECF244321}">
                <p14:modId xmlns:p14="http://schemas.microsoft.com/office/powerpoint/2010/main" val="333856018"/>
              </p:ext>
            </p:extLst>
          </p:nvPr>
        </p:nvGraphicFramePr>
        <p:xfrm>
          <a:off x="838199" y="2376187"/>
          <a:ext cx="10041836" cy="2898176"/>
        </p:xfrm>
        <a:graphic>
          <a:graphicData uri="http://schemas.openxmlformats.org/drawingml/2006/table">
            <a:tbl>
              <a:tblPr firstRow="1" bandRow="1">
                <a:tableStyleId>{5C22544A-7EE6-4342-B048-85BDC9FD1C3A}</a:tableStyleId>
              </a:tblPr>
              <a:tblGrid>
                <a:gridCol w="5020918">
                  <a:extLst>
                    <a:ext uri="{9D8B030D-6E8A-4147-A177-3AD203B41FA5}">
                      <a16:colId xmlns:a16="http://schemas.microsoft.com/office/drawing/2014/main" val="3325796781"/>
                    </a:ext>
                  </a:extLst>
                </a:gridCol>
                <a:gridCol w="5020918">
                  <a:extLst>
                    <a:ext uri="{9D8B030D-6E8A-4147-A177-3AD203B41FA5}">
                      <a16:colId xmlns:a16="http://schemas.microsoft.com/office/drawing/2014/main" val="2291823588"/>
                    </a:ext>
                  </a:extLst>
                </a:gridCol>
              </a:tblGrid>
              <a:tr h="724544">
                <a:tc>
                  <a:txBody>
                    <a:bodyPr/>
                    <a:lstStyle/>
                    <a:p>
                      <a:pPr algn="ctr"/>
                      <a:r>
                        <a:rPr lang="en-GB" sz="3400" dirty="0"/>
                        <a:t>Water</a:t>
                      </a:r>
                    </a:p>
                  </a:txBody>
                  <a:tcPr/>
                </a:tc>
                <a:tc>
                  <a:txBody>
                    <a:bodyPr/>
                    <a:lstStyle/>
                    <a:p>
                      <a:pPr algn="ctr"/>
                      <a:r>
                        <a:rPr lang="en-GB" sz="3400" dirty="0"/>
                        <a:t>Carbon</a:t>
                      </a:r>
                    </a:p>
                  </a:txBody>
                  <a:tcPr/>
                </a:tc>
                <a:extLst>
                  <a:ext uri="{0D108BD9-81ED-4DB2-BD59-A6C34878D82A}">
                    <a16:rowId xmlns:a16="http://schemas.microsoft.com/office/drawing/2014/main" val="2506455931"/>
                  </a:ext>
                </a:extLst>
              </a:tr>
              <a:tr h="217363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89487865"/>
                  </a:ext>
                </a:extLst>
              </a:tr>
            </a:tbl>
          </a:graphicData>
        </a:graphic>
      </p:graphicFrame>
    </p:spTree>
    <p:extLst>
      <p:ext uri="{BB962C8B-B14F-4D97-AF65-F5344CB8AC3E}">
        <p14:creationId xmlns:p14="http://schemas.microsoft.com/office/powerpoint/2010/main" val="2865347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C959D-6F22-4A9B-8AA0-CB92517B31AE}"/>
              </a:ext>
            </a:extLst>
          </p:cNvPr>
          <p:cNvSpPr>
            <a:spLocks noGrp="1"/>
          </p:cNvSpPr>
          <p:nvPr>
            <p:ph type="title"/>
          </p:nvPr>
        </p:nvSpPr>
        <p:spPr/>
        <p:txBody>
          <a:bodyPr>
            <a:normAutofit/>
          </a:bodyPr>
          <a:lstStyle/>
          <a:p>
            <a:r>
              <a:rPr lang="en-GB" sz="2800" dirty="0"/>
              <a:t>Place the following elements in the appropriate part of the </a:t>
            </a:r>
            <a:r>
              <a:rPr lang="en-GB" sz="2800" dirty="0" err="1"/>
              <a:t>venn</a:t>
            </a:r>
            <a:r>
              <a:rPr lang="en-GB" sz="2800" dirty="0"/>
              <a:t> diagram to show whether they are primarily elements of the water cycle, carbon cycle or both</a:t>
            </a:r>
          </a:p>
        </p:txBody>
      </p:sp>
      <p:graphicFrame>
        <p:nvGraphicFramePr>
          <p:cNvPr id="5" name="Diagram 4">
            <a:extLst>
              <a:ext uri="{FF2B5EF4-FFF2-40B4-BE49-F238E27FC236}">
                <a16:creationId xmlns:a16="http://schemas.microsoft.com/office/drawing/2014/main" id="{31E9F7DC-205A-47A6-8502-08EF03A9CCE1}"/>
              </a:ext>
            </a:extLst>
          </p:cNvPr>
          <p:cNvGraphicFramePr/>
          <p:nvPr>
            <p:extLst>
              <p:ext uri="{D42A27DB-BD31-4B8C-83A1-F6EECF244321}">
                <p14:modId xmlns:p14="http://schemas.microsoft.com/office/powerpoint/2010/main" val="80293625"/>
              </p:ext>
            </p:extLst>
          </p:nvPr>
        </p:nvGraphicFramePr>
        <p:xfrm>
          <a:off x="225778" y="16906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8602A39-9CC7-46BC-8CD4-C070C8348F55}"/>
              </a:ext>
            </a:extLst>
          </p:cNvPr>
          <p:cNvSpPr txBox="1"/>
          <p:nvPr/>
        </p:nvSpPr>
        <p:spPr>
          <a:xfrm>
            <a:off x="7789333" y="1329444"/>
            <a:ext cx="3239911" cy="4401205"/>
          </a:xfrm>
          <a:prstGeom prst="rect">
            <a:avLst/>
          </a:prstGeom>
          <a:noFill/>
          <a:ln>
            <a:solidFill>
              <a:schemeClr val="tx1"/>
            </a:solidFill>
          </a:ln>
        </p:spPr>
        <p:txBody>
          <a:bodyPr wrap="square" rtlCol="0">
            <a:spAutoFit/>
          </a:bodyPr>
          <a:lstStyle/>
          <a:p>
            <a:r>
              <a:rPr lang="en-GB" sz="2000" dirty="0"/>
              <a:t>Precipitation</a:t>
            </a:r>
          </a:p>
          <a:p>
            <a:endParaRPr lang="en-GB" sz="2000" dirty="0"/>
          </a:p>
          <a:p>
            <a:r>
              <a:rPr lang="en-GB" sz="2000" dirty="0"/>
              <a:t>Photosynthesis</a:t>
            </a:r>
          </a:p>
          <a:p>
            <a:endParaRPr lang="en-GB" sz="2000" dirty="0"/>
          </a:p>
          <a:p>
            <a:r>
              <a:rPr lang="en-GB" sz="2000" dirty="0"/>
              <a:t>Transpiration</a:t>
            </a:r>
          </a:p>
          <a:p>
            <a:endParaRPr lang="en-GB" sz="2000" dirty="0"/>
          </a:p>
          <a:p>
            <a:r>
              <a:rPr lang="en-GB" sz="2000" dirty="0"/>
              <a:t>Decomposition</a:t>
            </a:r>
          </a:p>
          <a:p>
            <a:endParaRPr lang="en-GB" sz="2000" dirty="0"/>
          </a:p>
          <a:p>
            <a:r>
              <a:rPr lang="en-GB" sz="2000" dirty="0"/>
              <a:t>Chemical weathering of rocks by running water</a:t>
            </a:r>
          </a:p>
          <a:p>
            <a:endParaRPr lang="en-GB" sz="2000" dirty="0"/>
          </a:p>
          <a:p>
            <a:r>
              <a:rPr lang="en-GB" sz="2000" dirty="0"/>
              <a:t>Channel flow</a:t>
            </a:r>
          </a:p>
          <a:p>
            <a:endParaRPr lang="en-GB" sz="2000" dirty="0"/>
          </a:p>
          <a:p>
            <a:r>
              <a:rPr lang="en-GB" sz="2000" dirty="0"/>
              <a:t>Soil storage of precipitation</a:t>
            </a:r>
          </a:p>
        </p:txBody>
      </p:sp>
      <p:sp>
        <p:nvSpPr>
          <p:cNvPr id="7" name="TextBox 6">
            <a:extLst>
              <a:ext uri="{FF2B5EF4-FFF2-40B4-BE49-F238E27FC236}">
                <a16:creationId xmlns:a16="http://schemas.microsoft.com/office/drawing/2014/main" id="{30CCB328-ECEF-4A40-AC96-F9135C5CECEC}"/>
              </a:ext>
            </a:extLst>
          </p:cNvPr>
          <p:cNvSpPr txBox="1"/>
          <p:nvPr/>
        </p:nvSpPr>
        <p:spPr>
          <a:xfrm>
            <a:off x="838200" y="2088444"/>
            <a:ext cx="1374422" cy="707886"/>
          </a:xfrm>
          <a:prstGeom prst="rect">
            <a:avLst/>
          </a:prstGeom>
          <a:noFill/>
        </p:spPr>
        <p:txBody>
          <a:bodyPr wrap="square" rtlCol="0">
            <a:spAutoFit/>
          </a:bodyPr>
          <a:lstStyle/>
          <a:p>
            <a:r>
              <a:rPr lang="en-GB" sz="2000" b="1" dirty="0" smtClean="0"/>
              <a:t>Carbon</a:t>
            </a:r>
          </a:p>
          <a:p>
            <a:r>
              <a:rPr lang="en-GB" sz="2000" b="1" dirty="0" smtClean="0"/>
              <a:t>cycle</a:t>
            </a:r>
            <a:endParaRPr lang="en-GB" sz="2000" b="1" dirty="0"/>
          </a:p>
        </p:txBody>
      </p:sp>
      <p:sp>
        <p:nvSpPr>
          <p:cNvPr id="8" name="TextBox 7">
            <a:extLst>
              <a:ext uri="{FF2B5EF4-FFF2-40B4-BE49-F238E27FC236}">
                <a16:creationId xmlns:a16="http://schemas.microsoft.com/office/drawing/2014/main" id="{F9E07D7B-69C4-4695-B833-E22E4C88DACA}"/>
              </a:ext>
            </a:extLst>
          </p:cNvPr>
          <p:cNvSpPr txBox="1"/>
          <p:nvPr/>
        </p:nvSpPr>
        <p:spPr>
          <a:xfrm>
            <a:off x="6567311" y="2092487"/>
            <a:ext cx="1374422" cy="707886"/>
          </a:xfrm>
          <a:prstGeom prst="rect">
            <a:avLst/>
          </a:prstGeom>
          <a:noFill/>
        </p:spPr>
        <p:txBody>
          <a:bodyPr wrap="square" rtlCol="0">
            <a:spAutoFit/>
          </a:bodyPr>
          <a:lstStyle/>
          <a:p>
            <a:r>
              <a:rPr lang="en-GB" sz="2000" b="1" dirty="0" smtClean="0"/>
              <a:t>Water</a:t>
            </a:r>
          </a:p>
          <a:p>
            <a:r>
              <a:rPr lang="en-GB" sz="2000" b="1" dirty="0" smtClean="0"/>
              <a:t>cycle</a:t>
            </a:r>
            <a:endParaRPr lang="en-GB" sz="2000" b="1" dirty="0"/>
          </a:p>
        </p:txBody>
      </p:sp>
      <p:sp>
        <p:nvSpPr>
          <p:cNvPr id="10" name="TextBox 9">
            <a:extLst>
              <a:ext uri="{FF2B5EF4-FFF2-40B4-BE49-F238E27FC236}">
                <a16:creationId xmlns:a16="http://schemas.microsoft.com/office/drawing/2014/main" id="{41B2A667-A8C3-4F15-A064-75A4D63A200E}"/>
              </a:ext>
            </a:extLst>
          </p:cNvPr>
          <p:cNvSpPr txBox="1"/>
          <p:nvPr/>
        </p:nvSpPr>
        <p:spPr>
          <a:xfrm>
            <a:off x="6897512" y="5880411"/>
            <a:ext cx="4831644" cy="707886"/>
          </a:xfrm>
          <a:prstGeom prst="rect">
            <a:avLst/>
          </a:prstGeom>
          <a:noFill/>
          <a:ln>
            <a:solidFill>
              <a:srgbClr val="FF0000"/>
            </a:solidFill>
          </a:ln>
        </p:spPr>
        <p:txBody>
          <a:bodyPr wrap="square" rtlCol="0">
            <a:spAutoFit/>
          </a:bodyPr>
          <a:lstStyle/>
          <a:p>
            <a:r>
              <a:rPr lang="en-GB" sz="2000" b="1" dirty="0">
                <a:solidFill>
                  <a:srgbClr val="FF0000"/>
                </a:solidFill>
              </a:rPr>
              <a:t>Explain the role of each element and justify why you have placed it where you have.</a:t>
            </a:r>
          </a:p>
        </p:txBody>
      </p:sp>
    </p:spTree>
    <p:extLst>
      <p:ext uri="{BB962C8B-B14F-4D97-AF65-F5344CB8AC3E}">
        <p14:creationId xmlns:p14="http://schemas.microsoft.com/office/powerpoint/2010/main" val="1249684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F662E-8F78-4E7A-A283-B29D7971D2CE}"/>
              </a:ext>
            </a:extLst>
          </p:cNvPr>
          <p:cNvSpPr>
            <a:spLocks noGrp="1"/>
          </p:cNvSpPr>
          <p:nvPr>
            <p:ph type="title"/>
          </p:nvPr>
        </p:nvSpPr>
        <p:spPr>
          <a:xfrm>
            <a:off x="838200" y="52662"/>
            <a:ext cx="10515600" cy="1325563"/>
          </a:xfrm>
        </p:spPr>
        <p:txBody>
          <a:bodyPr/>
          <a:lstStyle/>
          <a:p>
            <a:r>
              <a:rPr lang="en-GB" dirty="0"/>
              <a:t>Possible answers for </a:t>
            </a:r>
            <a:r>
              <a:rPr lang="en-GB" dirty="0" err="1"/>
              <a:t>venn</a:t>
            </a:r>
            <a:r>
              <a:rPr lang="en-GB" dirty="0"/>
              <a:t> diagram</a:t>
            </a:r>
          </a:p>
        </p:txBody>
      </p:sp>
      <p:sp>
        <p:nvSpPr>
          <p:cNvPr id="4" name="Content Placeholder 3">
            <a:extLst>
              <a:ext uri="{FF2B5EF4-FFF2-40B4-BE49-F238E27FC236}">
                <a16:creationId xmlns:a16="http://schemas.microsoft.com/office/drawing/2014/main" id="{78E930BF-D043-4FBC-972E-9C6F6B20573D}"/>
              </a:ext>
            </a:extLst>
          </p:cNvPr>
          <p:cNvSpPr>
            <a:spLocks noGrp="1"/>
          </p:cNvSpPr>
          <p:nvPr>
            <p:ph idx="1"/>
          </p:nvPr>
        </p:nvSpPr>
        <p:spPr>
          <a:xfrm>
            <a:off x="838200" y="1378225"/>
            <a:ext cx="10515600" cy="5114649"/>
          </a:xfrm>
        </p:spPr>
        <p:txBody>
          <a:bodyPr>
            <a:normAutofit fontScale="77500" lnSpcReduction="20000"/>
          </a:bodyPr>
          <a:lstStyle/>
          <a:p>
            <a:pPr marL="0" indent="0">
              <a:buNone/>
            </a:pPr>
            <a:r>
              <a:rPr lang="en-GB" dirty="0"/>
              <a:t>Precipitation - is a key transfer in the water cycle but is also essential for the weathering of terrestrial rocks containing carbon in the slow carbon cycle as acid rain.</a:t>
            </a:r>
          </a:p>
          <a:p>
            <a:pPr marL="0" indent="0">
              <a:buNone/>
            </a:pPr>
            <a:r>
              <a:rPr lang="en-GB" dirty="0"/>
              <a:t>Photosynthesis – the main way carbon is transferred between the atmosphere and the biosphere (plants) both on land and in the seas (phytoplankton). It’s a gas transfer that doesn’t involve the water cycle directly.</a:t>
            </a:r>
          </a:p>
          <a:p>
            <a:pPr marL="0" indent="0">
              <a:buNone/>
            </a:pPr>
            <a:r>
              <a:rPr lang="en-GB" dirty="0"/>
              <a:t>Transpiration – a transfer of moisture from plants </a:t>
            </a:r>
            <a:r>
              <a:rPr lang="en-GB" dirty="0" smtClean="0"/>
              <a:t>to </a:t>
            </a:r>
            <a:r>
              <a:rPr lang="en-GB" dirty="0"/>
              <a:t>the atmosphere. A key element of the hydrological cycle.</a:t>
            </a:r>
          </a:p>
          <a:p>
            <a:pPr marL="0" indent="0">
              <a:buNone/>
            </a:pPr>
            <a:r>
              <a:rPr lang="en-GB" dirty="0"/>
              <a:t>Decomposition – as bacteria break down organic matter (both plant and animal) carbon gas is emitted as they digest biomass. When air is present CO2 is released, when air is absent CH4 (methane) is released.</a:t>
            </a:r>
          </a:p>
          <a:p>
            <a:pPr marL="0" indent="0">
              <a:buNone/>
            </a:pPr>
            <a:r>
              <a:rPr lang="en-GB" dirty="0"/>
              <a:t>Chemical weathering of rocks by running water – carbonic acid (precipitation plus CO2) dissolves rocks such as calcium carbonate, transferring carbon to the </a:t>
            </a:r>
            <a:r>
              <a:rPr lang="en-GB" dirty="0" smtClean="0"/>
              <a:t>oceans. </a:t>
            </a:r>
            <a:endParaRPr lang="en-GB" dirty="0"/>
          </a:p>
          <a:p>
            <a:pPr marL="0" indent="0">
              <a:buNone/>
            </a:pPr>
            <a:r>
              <a:rPr lang="en-GB" dirty="0"/>
              <a:t>Channel flow – is key to transferring water between land and oceans in the hydrological cycle, and carbon between land and oceans in the carbon cycle.</a:t>
            </a:r>
          </a:p>
          <a:p>
            <a:pPr marL="0" indent="0">
              <a:buNone/>
            </a:pPr>
            <a:r>
              <a:rPr lang="en-GB" dirty="0"/>
              <a:t>Soil storage regulates the speed at which water is recycled within the hydrological systems. It may influence whether decomposition is aerobic or anaerobic in the carbon cycle but it is not a key determinant of whether carbon is released or not – just its form.</a:t>
            </a:r>
          </a:p>
          <a:p>
            <a:pPr marL="0" indent="0">
              <a:buNone/>
            </a:pPr>
            <a:endParaRPr lang="en-GB" dirty="0"/>
          </a:p>
        </p:txBody>
      </p:sp>
    </p:spTree>
    <p:extLst>
      <p:ext uri="{BB962C8B-B14F-4D97-AF65-F5344CB8AC3E}">
        <p14:creationId xmlns:p14="http://schemas.microsoft.com/office/powerpoint/2010/main" val="5299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C3FE2C-99C4-4464-8948-788EF26F3374}"/>
              </a:ext>
            </a:extLst>
          </p:cNvPr>
          <p:cNvSpPr>
            <a:spLocks noGrp="1"/>
          </p:cNvSpPr>
          <p:nvPr>
            <p:ph type="title"/>
          </p:nvPr>
        </p:nvSpPr>
        <p:spPr/>
        <p:txBody>
          <a:bodyPr/>
          <a:lstStyle/>
          <a:p>
            <a:r>
              <a:rPr lang="en-GB" dirty="0"/>
              <a:t>Summary</a:t>
            </a:r>
          </a:p>
        </p:txBody>
      </p:sp>
      <p:sp>
        <p:nvSpPr>
          <p:cNvPr id="5" name="Content Placeholder 4">
            <a:extLst>
              <a:ext uri="{FF2B5EF4-FFF2-40B4-BE49-F238E27FC236}">
                <a16:creationId xmlns:a16="http://schemas.microsoft.com/office/drawing/2014/main" id="{194C0164-2180-4E10-8B4A-D7E45A13C767}"/>
              </a:ext>
            </a:extLst>
          </p:cNvPr>
          <p:cNvSpPr>
            <a:spLocks noGrp="1"/>
          </p:cNvSpPr>
          <p:nvPr>
            <p:ph idx="1"/>
          </p:nvPr>
        </p:nvSpPr>
        <p:spPr>
          <a:xfrm>
            <a:off x="838200" y="1825625"/>
            <a:ext cx="10515600" cy="4351338"/>
          </a:xfrm>
        </p:spPr>
        <p:txBody>
          <a:bodyPr>
            <a:normAutofit lnSpcReduction="10000"/>
          </a:bodyPr>
          <a:lstStyle/>
          <a:p>
            <a:pPr marL="0" indent="0">
              <a:buNone/>
            </a:pPr>
            <a:r>
              <a:rPr lang="en-GB" dirty="0"/>
              <a:t>The water and carbon cycles do not act completely independently within the atmosphere. One of the key connections involves the absorption of carbon in rainwater, which facilitates key processes and affects the magnitude of both stores and transfers.</a:t>
            </a:r>
          </a:p>
          <a:p>
            <a:pPr marL="0" indent="0">
              <a:buNone/>
            </a:pPr>
            <a:endParaRPr lang="en-GB" dirty="0"/>
          </a:p>
          <a:p>
            <a:pPr marL="0" indent="0">
              <a:buNone/>
            </a:pPr>
            <a:r>
              <a:rPr lang="en-GB" dirty="0"/>
              <a:t>The cycling of water and carbon are central to the continued health of life on Earth with which they are intimately connected. There are challenges in maintaining these cycles, and the consequences of changes with them will impact on climate change, water security and flooding – all significant global issues today. The level of water availability influences the ecosystem that develops within an area.</a:t>
            </a:r>
          </a:p>
        </p:txBody>
      </p:sp>
      <p:sp>
        <p:nvSpPr>
          <p:cNvPr id="6" name="TextBox 5">
            <a:extLst>
              <a:ext uri="{FF2B5EF4-FFF2-40B4-BE49-F238E27FC236}">
                <a16:creationId xmlns:a16="http://schemas.microsoft.com/office/drawing/2014/main" id="{E2231956-DA2B-4916-BACC-C71409774D73}"/>
              </a:ext>
            </a:extLst>
          </p:cNvPr>
          <p:cNvSpPr txBox="1"/>
          <p:nvPr/>
        </p:nvSpPr>
        <p:spPr>
          <a:xfrm>
            <a:off x="838200" y="5992297"/>
            <a:ext cx="9193696" cy="461665"/>
          </a:xfrm>
          <a:prstGeom prst="rect">
            <a:avLst/>
          </a:prstGeom>
          <a:noFill/>
        </p:spPr>
        <p:txBody>
          <a:bodyPr wrap="square" rtlCol="0">
            <a:spAutoFit/>
          </a:bodyPr>
          <a:lstStyle/>
          <a:p>
            <a:r>
              <a:rPr lang="en-GB" sz="2400" b="1" dirty="0">
                <a:solidFill>
                  <a:srgbClr val="FF0000"/>
                </a:solidFill>
              </a:rPr>
              <a:t>Which biomes (large ecosystems) contain the most carbon?</a:t>
            </a:r>
          </a:p>
        </p:txBody>
      </p:sp>
    </p:spTree>
    <p:extLst>
      <p:ext uri="{BB962C8B-B14F-4D97-AF65-F5344CB8AC3E}">
        <p14:creationId xmlns:p14="http://schemas.microsoft.com/office/powerpoint/2010/main" val="807425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12163865" cy="6176963"/>
          </a:xfrm>
          <a:prstGeom prst="rect">
            <a:avLst/>
          </a:prstGeom>
        </p:spPr>
      </p:pic>
    </p:spTree>
    <p:extLst>
      <p:ext uri="{BB962C8B-B14F-4D97-AF65-F5344CB8AC3E}">
        <p14:creationId xmlns:p14="http://schemas.microsoft.com/office/powerpoint/2010/main" val="1618039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5166" y="181771"/>
            <a:ext cx="8409904" cy="7036859"/>
          </a:xfrm>
          <a:prstGeom prst="rect">
            <a:avLst/>
          </a:prstGeom>
        </p:spPr>
      </p:pic>
    </p:spTree>
    <p:extLst>
      <p:ext uri="{BB962C8B-B14F-4D97-AF65-F5344CB8AC3E}">
        <p14:creationId xmlns:p14="http://schemas.microsoft.com/office/powerpoint/2010/main" val="250687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63EE6-C039-4318-8308-01D33F8DFA8B}">
  <ds:schemaRef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sharepoint/v3"/>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DB47B3C-73A0-43C4-A4BC-A62359773423}">
  <ds:schemaRefs>
    <ds:schemaRef ds:uri="http://schemas.microsoft.com/sharepoint/v3/contenttype/forms"/>
  </ds:schemaRefs>
</ds:datastoreItem>
</file>

<file path=customXml/itemProps3.xml><?xml version="1.0" encoding="utf-8"?>
<ds:datastoreItem xmlns:ds="http://schemas.openxmlformats.org/officeDocument/2006/customXml" ds:itemID="{CA75B37E-D3B5-47EF-992A-BA245603A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1392</TotalTime>
  <Words>1564</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3.1.1.4 Carbon Cycle </vt:lpstr>
      <vt:lpstr>PowerPoint Presentation</vt:lpstr>
      <vt:lpstr>PowerPoint Presentation</vt:lpstr>
      <vt:lpstr>The role of carbon and water in supporting life – research (internet and Oxford textbook) and see if you can come up with 10 roles for each</vt:lpstr>
      <vt:lpstr>Place the following elements in the appropriate part of the venn diagram to show whether they are primarily elements of the water cycle, carbon cycle or both</vt:lpstr>
      <vt:lpstr>Possible answers for venn diagram</vt:lpstr>
      <vt:lpstr>Summary</vt:lpstr>
      <vt:lpstr>PowerPoint Presentation</vt:lpstr>
      <vt:lpstr>PowerPoint Presentation</vt:lpstr>
      <vt:lpstr>Card sort activity</vt:lpstr>
      <vt:lpstr>PowerPoint Presentation</vt:lpstr>
      <vt:lpstr>PowerPoint Presentation</vt:lpstr>
      <vt:lpstr>PowerPoint Presentation</vt:lpstr>
      <vt:lpstr>PowerPoint Presentation</vt:lpstr>
      <vt:lpstr>PowerPoint Presentation</vt:lpstr>
      <vt:lpstr>Is there a causal link between carbon dioxide and temperature in explaining glacial cycles?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3.1.1.4 Carbon Cycle</dc:title>
  <dc:creator>ADMIN</dc:creator>
  <cp:lastModifiedBy>Alison Martin</cp:lastModifiedBy>
  <cp:revision>55</cp:revision>
  <cp:lastPrinted>2020-03-04T14:18:56Z</cp:lastPrinted>
  <dcterms:created xsi:type="dcterms:W3CDTF">2018-08-10T08:51:56Z</dcterms:created>
  <dcterms:modified xsi:type="dcterms:W3CDTF">2022-03-24T08:43:15Z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