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1" r:id="rId4"/>
    <p:sldId id="26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6E7"/>
    <a:srgbClr val="E8EFF3"/>
    <a:srgbClr val="F4F8FA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C68D2F-D027-47F4-9EE9-5D27131BEF20}" v="2" dt="2021-04-01T13:03:17.112"/>
    <p1510:client id="{73C52125-4638-41BE-9B33-15966F41FCCF}" v="20" dt="2021-04-01T10:38:16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43" autoAdjust="0"/>
  </p:normalViewPr>
  <p:slideViewPr>
    <p:cSldViewPr>
      <p:cViewPr varScale="1">
        <p:scale>
          <a:sx n="93" d="100"/>
          <a:sy n="93" d="100"/>
        </p:scale>
        <p:origin x="67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Donnelly" userId="0970bf97-c15d-4596-9992-db329ee4df32" providerId="ADAL" clId="{5EC68D2F-D027-47F4-9EE9-5D27131BEF20}"/>
    <pc:docChg chg="custSel addSld modSld">
      <pc:chgData name="Tina Donnelly" userId="0970bf97-c15d-4596-9992-db329ee4df32" providerId="ADAL" clId="{5EC68D2F-D027-47F4-9EE9-5D27131BEF20}" dt="2021-04-01T13:04:11.017" v="66" actId="21"/>
      <pc:docMkLst>
        <pc:docMk/>
      </pc:docMkLst>
      <pc:sldChg chg="modSp mod">
        <pc:chgData name="Tina Donnelly" userId="0970bf97-c15d-4596-9992-db329ee4df32" providerId="ADAL" clId="{5EC68D2F-D027-47F4-9EE9-5D27131BEF20}" dt="2021-04-01T13:02:59.872" v="44" actId="21"/>
        <pc:sldMkLst>
          <pc:docMk/>
          <pc:sldMk cId="3621813509" sldId="261"/>
        </pc:sldMkLst>
        <pc:spChg chg="mod">
          <ac:chgData name="Tina Donnelly" userId="0970bf97-c15d-4596-9992-db329ee4df32" providerId="ADAL" clId="{5EC68D2F-D027-47F4-9EE9-5D27131BEF20}" dt="2021-04-01T13:02:37.578" v="43" actId="20577"/>
          <ac:spMkLst>
            <pc:docMk/>
            <pc:sldMk cId="3621813509" sldId="261"/>
            <ac:spMk id="4" creationId="{979213F5-AAA3-491E-BEBE-750E4A722CC5}"/>
          </ac:spMkLst>
        </pc:spChg>
        <pc:graphicFrameChg chg="mod modGraphic">
          <ac:chgData name="Tina Donnelly" userId="0970bf97-c15d-4596-9992-db329ee4df32" providerId="ADAL" clId="{5EC68D2F-D027-47F4-9EE9-5D27131BEF20}" dt="2021-04-01T13:02:59.872" v="44" actId="21"/>
          <ac:graphicFrameMkLst>
            <pc:docMk/>
            <pc:sldMk cId="3621813509" sldId="261"/>
            <ac:graphicFrameMk id="3" creationId="{00000000-0000-0000-0000-000000000000}"/>
          </ac:graphicFrameMkLst>
        </pc:graphicFrameChg>
      </pc:sldChg>
      <pc:sldChg chg="delSp modSp new mod">
        <pc:chgData name="Tina Donnelly" userId="0970bf97-c15d-4596-9992-db329ee4df32" providerId="ADAL" clId="{5EC68D2F-D027-47F4-9EE9-5D27131BEF20}" dt="2021-04-01T13:04:11.017" v="66" actId="21"/>
        <pc:sldMkLst>
          <pc:docMk/>
          <pc:sldMk cId="4241528821" sldId="262"/>
        </pc:sldMkLst>
        <pc:spChg chg="mod">
          <ac:chgData name="Tina Donnelly" userId="0970bf97-c15d-4596-9992-db329ee4df32" providerId="ADAL" clId="{5EC68D2F-D027-47F4-9EE9-5D27131BEF20}" dt="2021-04-01T13:03:35.434" v="65" actId="20577"/>
          <ac:spMkLst>
            <pc:docMk/>
            <pc:sldMk cId="4241528821" sldId="262"/>
            <ac:spMk id="2" creationId="{6DB8490A-44EF-427C-AD18-1CB4AE0E6ED0}"/>
          </ac:spMkLst>
        </pc:spChg>
        <pc:spChg chg="mod">
          <ac:chgData name="Tina Donnelly" userId="0970bf97-c15d-4596-9992-db329ee4df32" providerId="ADAL" clId="{5EC68D2F-D027-47F4-9EE9-5D27131BEF20}" dt="2021-04-01T13:03:17.112" v="46"/>
          <ac:spMkLst>
            <pc:docMk/>
            <pc:sldMk cId="4241528821" sldId="262"/>
            <ac:spMk id="3" creationId="{9D566C9B-B523-4243-A5CD-BEF1724BDBAD}"/>
          </ac:spMkLst>
        </pc:spChg>
        <pc:spChg chg="del">
          <ac:chgData name="Tina Donnelly" userId="0970bf97-c15d-4596-9992-db329ee4df32" providerId="ADAL" clId="{5EC68D2F-D027-47F4-9EE9-5D27131BEF20}" dt="2021-04-01T13:04:11.017" v="66" actId="21"/>
          <ac:spMkLst>
            <pc:docMk/>
            <pc:sldMk cId="4241528821" sldId="262"/>
            <ac:spMk id="4" creationId="{DCAAFE71-5252-4849-BEC3-ACD68C0E468C}"/>
          </ac:spMkLst>
        </pc:spChg>
      </pc:sldChg>
    </pc:docChg>
  </pc:docChgLst>
  <pc:docChgLst>
    <pc:chgData name="Karina L. Free" userId="2bc169ab-537d-4595-999e-f5fd3df65755" providerId="ADAL" clId="{73C52125-4638-41BE-9B33-15966F41FCCF}"/>
    <pc:docChg chg="undo custSel addSld delSld modSld">
      <pc:chgData name="Karina L. Free" userId="2bc169ab-537d-4595-999e-f5fd3df65755" providerId="ADAL" clId="{73C52125-4638-41BE-9B33-15966F41FCCF}" dt="2021-04-01T11:01:14.750" v="1325" actId="20577"/>
      <pc:docMkLst>
        <pc:docMk/>
      </pc:docMkLst>
      <pc:sldChg chg="modSp mod">
        <pc:chgData name="Karina L. Free" userId="2bc169ab-537d-4595-999e-f5fd3df65755" providerId="ADAL" clId="{73C52125-4638-41BE-9B33-15966F41FCCF}" dt="2021-04-01T09:08:07.321" v="218"/>
        <pc:sldMkLst>
          <pc:docMk/>
          <pc:sldMk cId="2926327653" sldId="258"/>
        </pc:sldMkLst>
        <pc:graphicFrameChg chg="mod modGraphic">
          <ac:chgData name="Karina L. Free" userId="2bc169ab-537d-4595-999e-f5fd3df65755" providerId="ADAL" clId="{73C52125-4638-41BE-9B33-15966F41FCCF}" dt="2021-04-01T09:08:07.321" v="218"/>
          <ac:graphicFrameMkLst>
            <pc:docMk/>
            <pc:sldMk cId="2926327653" sldId="258"/>
            <ac:graphicFrameMk id="4" creationId="{00000000-0000-0000-0000-000000000000}"/>
          </ac:graphicFrameMkLst>
        </pc:graphicFrameChg>
      </pc:sldChg>
      <pc:sldChg chg="addSp delSp modSp mod">
        <pc:chgData name="Karina L. Free" userId="2bc169ab-537d-4595-999e-f5fd3df65755" providerId="ADAL" clId="{73C52125-4638-41BE-9B33-15966F41FCCF}" dt="2021-04-01T11:01:14.750" v="1325" actId="20577"/>
        <pc:sldMkLst>
          <pc:docMk/>
          <pc:sldMk cId="3621813509" sldId="261"/>
        </pc:sldMkLst>
        <pc:spChg chg="del">
          <ac:chgData name="Karina L. Free" userId="2bc169ab-537d-4595-999e-f5fd3df65755" providerId="ADAL" clId="{73C52125-4638-41BE-9B33-15966F41FCCF}" dt="2021-04-01T09:08:35.288" v="223" actId="478"/>
          <ac:spMkLst>
            <pc:docMk/>
            <pc:sldMk cId="3621813509" sldId="261"/>
            <ac:spMk id="2" creationId="{00000000-0000-0000-0000-000000000000}"/>
          </ac:spMkLst>
        </pc:spChg>
        <pc:spChg chg="add mod">
          <ac:chgData name="Karina L. Free" userId="2bc169ab-537d-4595-999e-f5fd3df65755" providerId="ADAL" clId="{73C52125-4638-41BE-9B33-15966F41FCCF}" dt="2021-04-01T11:00:01.308" v="1223" actId="1076"/>
          <ac:spMkLst>
            <pc:docMk/>
            <pc:sldMk cId="3621813509" sldId="261"/>
            <ac:spMk id="4" creationId="{979213F5-AAA3-491E-BEBE-750E4A722CC5}"/>
          </ac:spMkLst>
        </pc:spChg>
        <pc:graphicFrameChg chg="mod modGraphic">
          <ac:chgData name="Karina L. Free" userId="2bc169ab-537d-4595-999e-f5fd3df65755" providerId="ADAL" clId="{73C52125-4638-41BE-9B33-15966F41FCCF}" dt="2021-04-01T11:01:14.750" v="1325" actId="20577"/>
          <ac:graphicFrameMkLst>
            <pc:docMk/>
            <pc:sldMk cId="3621813509" sldId="261"/>
            <ac:graphicFrameMk id="3" creationId="{00000000-0000-0000-0000-000000000000}"/>
          </ac:graphicFrameMkLst>
        </pc:graphicFrameChg>
      </pc:sldChg>
      <pc:sldChg chg="add del">
        <pc:chgData name="Karina L. Free" userId="2bc169ab-537d-4595-999e-f5fd3df65755" providerId="ADAL" clId="{73C52125-4638-41BE-9B33-15966F41FCCF}" dt="2021-04-01T10:32:08.320" v="715" actId="47"/>
        <pc:sldMkLst>
          <pc:docMk/>
          <pc:sldMk cId="3926128857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043A66-02B4-054A-9ACA-5046F520F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111A8-5FCB-254F-AFA9-052F9E85E5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17F1042-DE97-374A-A478-AF19CEBC1053}" type="datetimeFigureOut">
              <a:rPr lang="en-US"/>
              <a:pPr>
                <a:defRPr/>
              </a:pPr>
              <a:t>4/1/2021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8316F-C957-6645-BCF1-0D12CE6284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04A5E-CF9A-884C-B9FE-93A3AA22A3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E729A0E-4C78-F047-8893-F46492A97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D096BF-DA16-1D48-B8AD-C195EC5711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BD98741-9AE8-0F42-93CD-E91EBB7978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DDB0F09-D818-FF47-A953-8AA816C916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B195363-43C8-9E49-8BDB-7C13A1ED45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6986DFF-29BA-2F4F-B77B-6B6482FD43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87C919C2-C915-6049-A431-5D2DADE49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238E89-1D8F-374A-ACEE-EBAF1ECD8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rgbClr val="FFFEFF"/>
                </a:solidFill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B131E656-F474-2E42-AD18-53851C4BF81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6331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4560-A93D-734F-A0D7-9472BB353EB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95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ABC6316-387A-D643-8783-E1DAC33F166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522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11595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47230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9985E856-633C-2541-AF2C-5C8FA8761C6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3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2971D91B-8A54-C146-B782-F5193DA3623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5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340101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3047D264-F020-8C45-8F2E-68F6E9867BC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E52726D-7954-8C4B-9419-87D2F36870E6}"/>
              </a:ext>
            </a:extLst>
          </p:cNvPr>
          <p:cNvGrpSpPr/>
          <p:nvPr userDrawn="1"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3C480BC-E9A9-8F42-BF7D-F3A615A99C40}"/>
                </a:ext>
              </a:extLst>
            </p:cNvPr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FD8D686-04F8-9140-A6BD-3AB9A215E3DA}"/>
                </a:ext>
              </a:extLst>
            </p:cNvPr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31584E6-4CC3-FF45-BD76-DC06D60C3A31}"/>
                </a:ext>
              </a:extLst>
            </p:cNvPr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45CB6952-374A-D74C-8992-21B17919F66B}"/>
                </a:ext>
              </a:extLst>
            </p:cNvPr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CD7199DC-AF68-1745-B56B-EB107C086DB0}"/>
                </a:ext>
              </a:extLst>
            </p:cNvPr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A12CE07-926C-5B4B-8D8B-209C827F4E2A}"/>
                </a:ext>
              </a:extLst>
            </p:cNvPr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820AF4A-FB6D-BD40-9A0E-27468CF0DB85}"/>
                </a:ext>
              </a:extLst>
            </p:cNvPr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9E0EF82-B141-D040-8A87-9094D63733CA}"/>
                </a:ext>
              </a:extLst>
            </p:cNvPr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BE1A908-4977-AC43-B7DE-11E90B75FF1F}"/>
                </a:ext>
              </a:extLst>
            </p:cNvPr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29A73D0B-29BF-FA43-B551-98F23CF697FC}"/>
                </a:ext>
              </a:extLst>
            </p:cNvPr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AC6BA3D-39EA-C346-BBC6-6BAE1B25C186}"/>
                </a:ext>
              </a:extLst>
            </p:cNvPr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D36304CD-ABD2-7548-B230-01FAF4E0A39F}"/>
                </a:ext>
              </a:extLst>
            </p:cNvPr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947CC6D9-F070-584F-89F3-31A6135BC811}"/>
                </a:ext>
              </a:extLst>
            </p:cNvPr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16C7260F-6E4D-664A-9AB8-35E1ABBC8D9D}"/>
                </a:ext>
              </a:extLst>
            </p:cNvPr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7D362617-AC8A-C345-A0BA-A77BE5477407}"/>
                </a:ext>
              </a:extLst>
            </p:cNvPr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5AC70439-F6AF-A646-9A4E-2F08C2CF1D6E}"/>
                </a:ext>
              </a:extLst>
            </p:cNvPr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1896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87786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pPr>
              <a:defRPr/>
            </a:pPr>
            <a:fld id="{EC56BAD6-BA51-8B48-B8BC-B0785F6129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52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42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CC35C-FDBC-4D42-A1EE-EA2C6354B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890" y="2276872"/>
            <a:ext cx="6605475" cy="1420062"/>
          </a:xfrm>
        </p:spPr>
        <p:txBody>
          <a:bodyPr>
            <a:noAutofit/>
          </a:bodyPr>
          <a:lstStyle/>
          <a:p>
            <a:r>
              <a:rPr lang="en-GB" b="1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REVISION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08822-B218-2545-B7ED-141FF5A91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4295" y="3799281"/>
            <a:ext cx="6505070" cy="1222277"/>
          </a:xfrm>
        </p:spPr>
        <p:txBody>
          <a:bodyPr>
            <a:normAutofit/>
          </a:bodyPr>
          <a:lstStyle/>
          <a:p>
            <a:r>
              <a:rPr lang="en-GB" sz="2400" dirty="0"/>
              <a:t>MOCKS 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81468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20322521"/>
              </p:ext>
            </p:extLst>
          </p:nvPr>
        </p:nvGraphicFramePr>
        <p:xfrm>
          <a:off x="395536" y="332656"/>
          <a:ext cx="8352925" cy="590465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784120">
                  <a:extLst>
                    <a:ext uri="{9D8B030D-6E8A-4147-A177-3AD203B41FA5}">
                      <a16:colId xmlns:a16="http://schemas.microsoft.com/office/drawing/2014/main" val="3230423343"/>
                    </a:ext>
                  </a:extLst>
                </a:gridCol>
                <a:gridCol w="1313761">
                  <a:extLst>
                    <a:ext uri="{9D8B030D-6E8A-4147-A177-3AD203B41FA5}">
                      <a16:colId xmlns:a16="http://schemas.microsoft.com/office/drawing/2014/main" val="2784727271"/>
                    </a:ext>
                  </a:extLst>
                </a:gridCol>
                <a:gridCol w="1313761">
                  <a:extLst>
                    <a:ext uri="{9D8B030D-6E8A-4147-A177-3AD203B41FA5}">
                      <a16:colId xmlns:a16="http://schemas.microsoft.com/office/drawing/2014/main" val="2660406058"/>
                    </a:ext>
                  </a:extLst>
                </a:gridCol>
                <a:gridCol w="1313761">
                  <a:extLst>
                    <a:ext uri="{9D8B030D-6E8A-4147-A177-3AD203B41FA5}">
                      <a16:colId xmlns:a16="http://schemas.microsoft.com/office/drawing/2014/main" val="35863938"/>
                    </a:ext>
                  </a:extLst>
                </a:gridCol>
                <a:gridCol w="1313761">
                  <a:extLst>
                    <a:ext uri="{9D8B030D-6E8A-4147-A177-3AD203B41FA5}">
                      <a16:colId xmlns:a16="http://schemas.microsoft.com/office/drawing/2014/main" val="42710089"/>
                    </a:ext>
                  </a:extLst>
                </a:gridCol>
                <a:gridCol w="1313761">
                  <a:extLst>
                    <a:ext uri="{9D8B030D-6E8A-4147-A177-3AD203B41FA5}">
                      <a16:colId xmlns:a16="http://schemas.microsoft.com/office/drawing/2014/main" val="777473582"/>
                    </a:ext>
                  </a:extLst>
                </a:gridCol>
              </a:tblGrid>
              <a:tr h="4015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entury Gothic" panose="020B0502020202020204" pitchFamily="34" charset="0"/>
                        </a:rPr>
                        <a:t>COMPONENT 1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417176"/>
                  </a:ext>
                </a:extLst>
              </a:tr>
              <a:tr h="594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entury Gothic" panose="020B0502020202020204" pitchFamily="34" charset="0"/>
                        </a:rPr>
                        <a:t>Sector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Century Gothic" panose="020B0502020202020204" pitchFamily="34" charset="0"/>
                        </a:rPr>
                        <a:t>Marketing</a:t>
                      </a:r>
                      <a:endParaRPr lang="en-GB" sz="14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Century Gothic" panose="020B0502020202020204" pitchFamily="34" charset="0"/>
                        </a:rPr>
                        <a:t>Advertising</a:t>
                      </a:r>
                      <a:endParaRPr lang="en-GB" sz="14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Century Gothic" panose="020B0502020202020204" pitchFamily="34" charset="0"/>
                        </a:rPr>
                        <a:t>Music Video</a:t>
                      </a:r>
                      <a:endParaRPr lang="en-GB" sz="14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Century Gothic" panose="020B0502020202020204" pitchFamily="34" charset="0"/>
                        </a:rPr>
                        <a:t>Newspaper</a:t>
                      </a:r>
                      <a:endParaRPr lang="en-GB" sz="14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Century Gothic" panose="020B0502020202020204" pitchFamily="34" charset="0"/>
                        </a:rPr>
                        <a:t>Film</a:t>
                      </a:r>
                      <a:endParaRPr lang="en-GB" sz="14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6824998"/>
                  </a:ext>
                </a:extLst>
              </a:tr>
              <a:tr h="7626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entury Gothic" panose="020B0502020202020204" pitchFamily="34" charset="0"/>
                        </a:rPr>
                        <a:t>Text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Kiss of the Vampire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Tide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Formation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The Times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Black Panther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5097118"/>
                  </a:ext>
                </a:extLst>
              </a:tr>
              <a:tr h="7260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WaterAid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Riptide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Daily Mirror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Century Gothic" panose="020B0502020202020204" pitchFamily="34" charset="0"/>
                        </a:rPr>
                        <a:t>I, Daniel Blake</a:t>
                      </a:r>
                      <a:endParaRPr lang="en-GB" sz="1600" b="1" i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8632612"/>
                  </a:ext>
                </a:extLst>
              </a:tr>
              <a:tr h="6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Media Language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8496774"/>
                  </a:ext>
                </a:extLst>
              </a:tr>
              <a:tr h="6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Representation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7266674"/>
                  </a:ext>
                </a:extLst>
              </a:tr>
              <a:tr h="6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Industries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6405185"/>
                  </a:ext>
                </a:extLst>
              </a:tr>
              <a:tr h="6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Audiences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9469416"/>
                  </a:ext>
                </a:extLst>
              </a:tr>
              <a:tr h="6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Contexts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79000">
                          <a:srgbClr val="AAD6E7"/>
                        </a:gs>
                        <a:gs pos="0">
                          <a:srgbClr val="E8EFF3"/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  <a:endParaRPr lang="en-GB" sz="16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083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32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13111"/>
              </p:ext>
            </p:extLst>
          </p:nvPr>
        </p:nvGraphicFramePr>
        <p:xfrm>
          <a:off x="179510" y="1052736"/>
          <a:ext cx="8784975" cy="5742653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4538904">
                  <a:extLst>
                    <a:ext uri="{9D8B030D-6E8A-4147-A177-3AD203B41FA5}">
                      <a16:colId xmlns:a16="http://schemas.microsoft.com/office/drawing/2014/main" val="4288583979"/>
                    </a:ext>
                  </a:extLst>
                </a:gridCol>
                <a:gridCol w="4246071">
                  <a:extLst>
                    <a:ext uri="{9D8B030D-6E8A-4147-A177-3AD203B41FA5}">
                      <a16:colId xmlns:a16="http://schemas.microsoft.com/office/drawing/2014/main" val="1731979919"/>
                    </a:ext>
                  </a:extLst>
                </a:gridCol>
              </a:tblGrid>
              <a:tr h="4919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Component 1 </a:t>
                      </a:r>
                      <a:br>
                        <a:rPr lang="en-GB" sz="1400" dirty="0">
                          <a:latin typeface="Century Gothic" panose="020B0502020202020204" pitchFamily="34" charset="0"/>
                        </a:rPr>
                      </a:b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Section 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Component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1 </a:t>
                      </a:r>
                      <a:br>
                        <a:rPr lang="en-GB" sz="1400" dirty="0">
                          <a:latin typeface="Century Gothic" panose="020B0502020202020204" pitchFamily="34" charset="0"/>
                        </a:rPr>
                      </a:b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Section 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7703301"/>
                  </a:ext>
                </a:extLst>
              </a:tr>
              <a:tr h="34983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Media Language and Representation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Audience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Industries and </a:t>
                      </a:r>
                      <a:r>
                        <a:rPr lang="en-GB" sz="1400" b="1" u="sng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Context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212030"/>
                  </a:ext>
                </a:extLst>
              </a:tr>
              <a:tr h="4938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KOTV, Tide, WaterAid, Formation, Riptide, </a:t>
                      </a:r>
                      <a:br>
                        <a:rPr lang="en-GB" sz="14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GB" sz="14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The Times, The Daily Mirror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u="sng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WaterAid, Tide</a:t>
                      </a:r>
                      <a:r>
                        <a:rPr lang="en-GB" sz="1400" b="1" i="1" u="none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4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The Times, The Daily Mirror, BP, IDB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48697"/>
                  </a:ext>
                </a:extLst>
              </a:tr>
              <a:tr h="29229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as many visual codes for how </a:t>
                      </a:r>
                      <a:r>
                        <a:rPr lang="en-GB" sz="1400" i="1" dirty="0">
                          <a:latin typeface="Century Gothic" panose="020B0502020202020204" pitchFamily="34" charset="0"/>
                        </a:rPr>
                        <a:t>KOTV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 constructs representation of gender </a:t>
                      </a:r>
                    </a:p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as many written codes from </a:t>
                      </a:r>
                      <a:r>
                        <a:rPr lang="en-GB" sz="1400" i="1" dirty="0">
                          <a:latin typeface="Century Gothic" panose="020B0502020202020204" pitchFamily="34" charset="0"/>
                        </a:rPr>
                        <a:t>Tide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 that you can remember</a:t>
                      </a:r>
                      <a:br>
                        <a:rPr lang="en-GB" sz="1400" dirty="0">
                          <a:latin typeface="Century Gothic" panose="020B0502020202020204" pitchFamily="34" charset="0"/>
                        </a:rPr>
                      </a:br>
                      <a:br>
                        <a:rPr lang="en-GB" sz="1400" dirty="0">
                          <a:latin typeface="Century Gothic" panose="020B0502020202020204" pitchFamily="34" charset="0"/>
                        </a:rPr>
                      </a:b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as many societal ‘issues’ that </a:t>
                      </a:r>
                      <a:r>
                        <a:rPr lang="en-GB" sz="1400" i="1" dirty="0">
                          <a:latin typeface="Century Gothic" panose="020B0502020202020204" pitchFamily="34" charset="0"/>
                        </a:rPr>
                        <a:t>Formation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 reflects</a:t>
                      </a:r>
                    </a:p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as many codes and conventions that </a:t>
                      </a:r>
                      <a:r>
                        <a:rPr lang="en-GB" sz="1400" i="1" dirty="0">
                          <a:latin typeface="Century Gothic" panose="020B0502020202020204" pitchFamily="34" charset="0"/>
                        </a:rPr>
                        <a:t>Riptide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 adheres to</a:t>
                      </a:r>
                    </a:p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where different newspapers sit on the political spectrum</a:t>
                      </a:r>
                    </a:p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Write down the newspaper layout terminology</a:t>
                      </a:r>
                    </a:p>
                  </a:txBody>
                  <a:tcPr>
                    <a:lnL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the demographic and psychographic profile of </a:t>
                      </a:r>
                      <a:r>
                        <a:rPr lang="en-US" sz="1400" i="1" dirty="0">
                          <a:latin typeface="Century Gothic" panose="020B0502020202020204" pitchFamily="34" charset="0"/>
                        </a:rPr>
                        <a:t>WaterAid</a:t>
                      </a: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 audience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context issues affecting </a:t>
                      </a:r>
                      <a:r>
                        <a:rPr lang="en-US" sz="1400" i="1" dirty="0">
                          <a:latin typeface="Century Gothic" panose="020B0502020202020204" pitchFamily="34" charset="0"/>
                        </a:rPr>
                        <a:t>Tide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as much terminology around ownership that you can think of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the ownership structures for each text (newspapers/film)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how newspapers attract audiences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entury Gothic" panose="020B0502020202020204" pitchFamily="34" charset="0"/>
                        </a:rPr>
                        <a:t>Write down marketing strategies used by the film industry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781593"/>
                  </a:ext>
                </a:extLst>
              </a:tr>
              <a:tr h="637936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494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1226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79213F5-AAA3-491E-BEBE-750E4A722CC5}"/>
              </a:ext>
            </a:extLst>
          </p:cNvPr>
          <p:cNvSpPr txBox="1"/>
          <p:nvPr/>
        </p:nvSpPr>
        <p:spPr>
          <a:xfrm>
            <a:off x="89755" y="109023"/>
            <a:ext cx="89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RETRIEVAL PRACTICE TASKS:</a:t>
            </a:r>
            <a:br>
              <a:rPr lang="en-GB" sz="3200" b="1" dirty="0">
                <a:latin typeface="Century Gothic" panose="020B0502020202020204" pitchFamily="34" charset="0"/>
              </a:rPr>
            </a:br>
            <a:r>
              <a:rPr lang="en-GB" sz="1600" b="1" i="1" dirty="0">
                <a:latin typeface="Century Gothic" panose="020B0502020202020204" pitchFamily="34" charset="0"/>
              </a:rPr>
              <a:t>Write down what you can remember, check your notes then complete any missing areas </a:t>
            </a:r>
            <a:endParaRPr lang="en-GB" sz="3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81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490A-44EF-427C-AD18-1CB4AE0E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66C9B-B523-4243-A5CD-BEF1724BD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THEORISTS: Write down theorists for each framework and the 3-word theory prompts</a:t>
            </a:r>
            <a:br>
              <a:rPr lang="en-GB" dirty="0"/>
            </a:br>
            <a:endParaRPr lang="en-GB" dirty="0"/>
          </a:p>
          <a:p>
            <a:r>
              <a:rPr lang="en-GB" dirty="0"/>
              <a:t>Write essay plans/timed introductions/conclusions/entire essays to past questions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52882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RE" id="{1C0C6507-5C8A-4EE4-9F6A-127D469D3A8E}" vid="{8FEF8007-645F-4664-B20B-92320BB75DB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GENRE</Template>
  <TotalTime>0</TotalTime>
  <Words>277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 Light</vt:lpstr>
      <vt:lpstr>Century Gothic</vt:lpstr>
      <vt:lpstr>Rockwell</vt:lpstr>
      <vt:lpstr>Tahoma</vt:lpstr>
      <vt:lpstr>Wingdings</vt:lpstr>
      <vt:lpstr>Atlas</vt:lpstr>
      <vt:lpstr>REVISION ACTIVITIES</vt:lpstr>
      <vt:lpstr>PowerPoint Presentation</vt:lpstr>
      <vt:lpstr>PowerPoint Presentation</vt:lpstr>
      <vt:lpstr>EXTRA TASKS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ACTIVITIES</dc:title>
  <dc:creator>Karina L. Free</dc:creator>
  <cp:lastModifiedBy>Tina Donnelly</cp:lastModifiedBy>
  <cp:revision>7</cp:revision>
  <dcterms:created xsi:type="dcterms:W3CDTF">2019-03-28T15:15:16Z</dcterms:created>
  <dcterms:modified xsi:type="dcterms:W3CDTF">2021-04-01T13:04:21Z</dcterms:modified>
</cp:coreProperties>
</file>